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86" r:id="rId4"/>
    <p:sldId id="260" r:id="rId5"/>
    <p:sldId id="287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0"/>
    <p:restoredTop sz="86424"/>
  </p:normalViewPr>
  <p:slideViewPr>
    <p:cSldViewPr snapToGrid="0" snapToObjects="1">
      <p:cViewPr varScale="1">
        <p:scale>
          <a:sx n="131" d="100"/>
          <a:sy n="131" d="100"/>
        </p:scale>
        <p:origin x="272" y="1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C244-EE5F-F944-84FC-8C8D030B6E28}" type="datetimeFigureOut">
              <a:rPr lang="de-DE" smtClean="0"/>
              <a:t>12.03.21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E21C-5FD9-CB4F-81E3-9EB72FDCD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9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9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20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12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231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96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475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239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86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469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918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23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767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098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732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65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686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936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74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86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20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69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66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3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3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3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5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6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6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Internet Web Geschichte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Dr. Tilo Hildebrandt</a:t>
            </a:r>
            <a:endParaRPr lang="de-DE" alt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2C92-BB26-E544-A896-6A78B8571C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708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8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23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2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8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Internet Web Geschichte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8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Internet Web Geschichte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Tilo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audio" Target="../media/audio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3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1.png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Internet und Web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60614" y="6356350"/>
            <a:ext cx="2208729" cy="365125"/>
          </a:xfrm>
        </p:spPr>
        <p:txBody>
          <a:bodyPr/>
          <a:lstStyle/>
          <a:p>
            <a:r>
              <a:rPr lang="de-DE" dirty="0"/>
              <a:t>Dr. Tilo Hildebrandt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BCC52C-8B15-D548-9C09-5B012E48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1</a:t>
            </a:fld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E2F48D0A-F22C-5943-B7C7-A4E2CC99650C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31174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1C82B8-CFEF-914C-89FB-6CB5B1BCAC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73389" y="215901"/>
            <a:ext cx="6448425" cy="504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de-DE" altLang="de-DE" dirty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Industrielle Ökonomie</a:t>
            </a:r>
          </a:p>
        </p:txBody>
      </p:sp>
      <p:sp>
        <p:nvSpPr>
          <p:cNvPr id="19459" name="Date Placeholder 26">
            <a:extLst>
              <a:ext uri="{FF2B5EF4-FFF2-40B4-BE49-F238E27FC236}">
                <a16:creationId xmlns:a16="http://schemas.microsoft.com/office/drawing/2014/main" id="{8E776FB3-BBD1-CA41-9353-953C47357785}"/>
              </a:ext>
            </a:extLst>
          </p:cNvPr>
          <p:cNvSpPr txBox="1">
            <a:spLocks noGrp="1"/>
          </p:cNvSpPr>
          <p:nvPr/>
        </p:nvSpPr>
        <p:spPr bwMode="auto">
          <a:xfrm>
            <a:off x="7153275" y="6462713"/>
            <a:ext cx="21336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200">
                <a:solidFill>
                  <a:schemeClr val="bg1"/>
                </a:solidFill>
              </a:rPr>
              <a:t>Prof. Dr. Hildebrandt</a:t>
            </a:r>
          </a:p>
        </p:txBody>
      </p:sp>
      <p:sp>
        <p:nvSpPr>
          <p:cNvPr id="19460" name="Slide Number Placeholder 27">
            <a:extLst>
              <a:ext uri="{FF2B5EF4-FFF2-40B4-BE49-F238E27FC236}">
                <a16:creationId xmlns:a16="http://schemas.microsoft.com/office/drawing/2014/main" id="{9B1FF492-9E3F-1D4E-A318-44405287DDDD}"/>
              </a:ext>
            </a:extLst>
          </p:cNvPr>
          <p:cNvSpPr txBox="1">
            <a:spLocks noGrp="1"/>
          </p:cNvSpPr>
          <p:nvPr/>
        </p:nvSpPr>
        <p:spPr bwMode="auto">
          <a:xfrm>
            <a:off x="9421813" y="6275389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7C9DB55-489C-214F-9B55-003B96D4F5CC}" type="slidenum">
              <a:rPr lang="de-DE" altLang="de-DE" sz="3600">
                <a:solidFill>
                  <a:schemeClr val="bg1"/>
                </a:solidFill>
              </a:rPr>
              <a:pPr algn="r"/>
              <a:t>10</a:t>
            </a:fld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19461" name="Footer Placeholder 28">
            <a:extLst>
              <a:ext uri="{FF2B5EF4-FFF2-40B4-BE49-F238E27FC236}">
                <a16:creationId xmlns:a16="http://schemas.microsoft.com/office/drawing/2014/main" id="{A094F5BB-2730-D647-A368-7F218A1108C8}"/>
              </a:ext>
            </a:extLst>
          </p:cNvPr>
          <p:cNvSpPr txBox="1">
            <a:spLocks noGrp="1"/>
          </p:cNvSpPr>
          <p:nvPr/>
        </p:nvSpPr>
        <p:spPr bwMode="auto">
          <a:xfrm>
            <a:off x="1789114" y="6462713"/>
            <a:ext cx="48402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</a:rPr>
              <a:t>Elementare Prinzipien (2.1)</a:t>
            </a:r>
            <a:endParaRPr lang="de-DE" altLang="de-DE" sz="1200">
              <a:solidFill>
                <a:schemeClr val="bg1"/>
              </a:solidFill>
            </a:endParaRPr>
          </a:p>
        </p:txBody>
      </p:sp>
      <p:sp>
        <p:nvSpPr>
          <p:cNvPr id="28691" name="AutoShape 19">
            <a:extLst>
              <a:ext uri="{FF2B5EF4-FFF2-40B4-BE49-F238E27FC236}">
                <a16:creationId xmlns:a16="http://schemas.microsoft.com/office/drawing/2014/main" id="{309BED71-A482-7648-A06B-6C03C8B4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2141492"/>
            <a:ext cx="3937000" cy="2595608"/>
          </a:xfrm>
          <a:prstGeom prst="roundRect">
            <a:avLst>
              <a:gd name="adj" fmla="val 7532"/>
            </a:avLst>
          </a:prstGeom>
          <a:solidFill>
            <a:schemeClr val="accent1">
              <a:lumMod val="40000"/>
              <a:lumOff val="60000"/>
              <a:alpha val="59999"/>
            </a:schemeClr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28692" name="TextBox 21">
            <a:extLst>
              <a:ext uri="{FF2B5EF4-FFF2-40B4-BE49-F238E27FC236}">
                <a16:creationId xmlns:a16="http://schemas.microsoft.com/office/drawing/2014/main" id="{5BE82033-A896-8C40-AA4A-2A22196C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4" y="2327230"/>
            <a:ext cx="3368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de-DE" altLang="de-DE" sz="3600" dirty="0"/>
              <a:t> materiell</a:t>
            </a:r>
          </a:p>
          <a:p>
            <a:pPr>
              <a:buFontTx/>
              <a:buChar char="•"/>
            </a:pPr>
            <a:r>
              <a:rPr lang="de-DE" altLang="de-DE" sz="3600" dirty="0"/>
              <a:t> mechanistisch</a:t>
            </a:r>
          </a:p>
          <a:p>
            <a:pPr>
              <a:buFontTx/>
              <a:buChar char="•"/>
            </a:pPr>
            <a:r>
              <a:rPr lang="de-DE" altLang="de-DE" sz="3600" dirty="0"/>
              <a:t> rivalisierend</a:t>
            </a:r>
          </a:p>
          <a:p>
            <a:pPr>
              <a:buFontTx/>
              <a:buChar char="•"/>
            </a:pPr>
            <a:r>
              <a:rPr lang="de-DE" altLang="de-DE" sz="3600" dirty="0"/>
              <a:t> atomistisch</a:t>
            </a:r>
          </a:p>
        </p:txBody>
      </p:sp>
      <p:sp>
        <p:nvSpPr>
          <p:cNvPr id="19464" name="Rectangle 3">
            <a:extLst>
              <a:ext uri="{FF2B5EF4-FFF2-40B4-BE49-F238E27FC236}">
                <a16:creationId xmlns:a16="http://schemas.microsoft.com/office/drawing/2014/main" id="{4FED25A8-6C86-F54C-8F95-98E76D436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1466850"/>
            <a:ext cx="3930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</a:pPr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19466" name="TextBox 34">
            <a:extLst>
              <a:ext uri="{FF2B5EF4-FFF2-40B4-BE49-F238E27FC236}">
                <a16:creationId xmlns:a16="http://schemas.microsoft.com/office/drawing/2014/main" id="{4A47BC3C-32A2-F242-841E-EFDAC40B4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625" y="962832"/>
            <a:ext cx="6514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dirty="0">
                <a:solidFill>
                  <a:srgbClr val="0A6BB2"/>
                </a:solidFill>
              </a:rPr>
              <a:t>Aufklärung legt das gesellschaftliche Fundament für die Ökonomie</a:t>
            </a:r>
          </a:p>
        </p:txBody>
      </p:sp>
      <p:grpSp>
        <p:nvGrpSpPr>
          <p:cNvPr id="2" name="Group 3752">
            <a:extLst>
              <a:ext uri="{FF2B5EF4-FFF2-40B4-BE49-F238E27FC236}">
                <a16:creationId xmlns:a16="http://schemas.microsoft.com/office/drawing/2014/main" id="{256F576A-D4B9-284A-9DDA-5AA573DD33AC}"/>
              </a:ext>
            </a:extLst>
          </p:cNvPr>
          <p:cNvGrpSpPr>
            <a:grpSpLocks/>
          </p:cNvGrpSpPr>
          <p:nvPr/>
        </p:nvGrpSpPr>
        <p:grpSpPr bwMode="auto">
          <a:xfrm>
            <a:off x="1152209" y="3839848"/>
            <a:ext cx="2193925" cy="830262"/>
            <a:chOff x="777" y="2510"/>
            <a:chExt cx="1382" cy="523"/>
          </a:xfrm>
        </p:grpSpPr>
        <p:grpSp>
          <p:nvGrpSpPr>
            <p:cNvPr id="19495" name="Group 3739">
              <a:extLst>
                <a:ext uri="{FF2B5EF4-FFF2-40B4-BE49-F238E27FC236}">
                  <a16:creationId xmlns:a16="http://schemas.microsoft.com/office/drawing/2014/main" id="{64880660-22C3-A64C-AC82-6265C778A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" y="2514"/>
              <a:ext cx="523" cy="519"/>
              <a:chOff x="1262" y="1985"/>
              <a:chExt cx="338" cy="335"/>
            </a:xfrm>
          </p:grpSpPr>
          <p:sp>
            <p:nvSpPr>
              <p:cNvPr id="19504" name="Rectangle 3740">
                <a:extLst>
                  <a:ext uri="{FF2B5EF4-FFF2-40B4-BE49-F238E27FC236}">
                    <a16:creationId xmlns:a16="http://schemas.microsoft.com/office/drawing/2014/main" id="{8754E67B-441C-194C-83EE-55E54E385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9" y="2101"/>
                <a:ext cx="251" cy="219"/>
              </a:xfrm>
              <a:prstGeom prst="rect">
                <a:avLst/>
              </a:prstGeom>
              <a:solidFill>
                <a:srgbClr val="33CCCC"/>
              </a:solidFill>
              <a:ln w="0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505" name="Freeform 3741">
                <a:extLst>
                  <a:ext uri="{FF2B5EF4-FFF2-40B4-BE49-F238E27FC236}">
                    <a16:creationId xmlns:a16="http://schemas.microsoft.com/office/drawing/2014/main" id="{8ADD78FF-9EB8-5443-AF36-D9457C433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1985"/>
                <a:ext cx="80" cy="335"/>
              </a:xfrm>
              <a:custGeom>
                <a:avLst/>
                <a:gdLst>
                  <a:gd name="T0" fmla="*/ 80 w 80"/>
                  <a:gd name="T1" fmla="*/ 0 h 335"/>
                  <a:gd name="T2" fmla="*/ 80 w 80"/>
                  <a:gd name="T3" fmla="*/ 207 h 335"/>
                  <a:gd name="T4" fmla="*/ 0 w 80"/>
                  <a:gd name="T5" fmla="*/ 335 h 335"/>
                  <a:gd name="T6" fmla="*/ 0 w 80"/>
                  <a:gd name="T7" fmla="*/ 116 h 335"/>
                  <a:gd name="T8" fmla="*/ 80 w 80"/>
                  <a:gd name="T9" fmla="*/ 0 h 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35"/>
                  <a:gd name="T17" fmla="*/ 80 w 80"/>
                  <a:gd name="T18" fmla="*/ 335 h 3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35">
                    <a:moveTo>
                      <a:pt x="80" y="0"/>
                    </a:moveTo>
                    <a:lnTo>
                      <a:pt x="80" y="207"/>
                    </a:lnTo>
                    <a:lnTo>
                      <a:pt x="0" y="335"/>
                    </a:lnTo>
                    <a:lnTo>
                      <a:pt x="0" y="1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45B6F"/>
              </a:solidFill>
              <a:ln w="0">
                <a:solidFill>
                  <a:srgbClr val="145B6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506" name="AutoShape 3742">
                <a:extLst>
                  <a:ext uri="{FF2B5EF4-FFF2-40B4-BE49-F238E27FC236}">
                    <a16:creationId xmlns:a16="http://schemas.microsoft.com/office/drawing/2014/main" id="{260E0584-B29D-1041-88F1-BBC71F33A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1985"/>
                <a:ext cx="338" cy="116"/>
              </a:xfrm>
              <a:prstGeom prst="parallelogram">
                <a:avLst>
                  <a:gd name="adj" fmla="val 72845"/>
                </a:avLst>
              </a:prstGeom>
              <a:solidFill>
                <a:srgbClr val="A6EAE1"/>
              </a:solidFill>
              <a:ln w="0">
                <a:solidFill>
                  <a:srgbClr val="A6EAE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19496" name="Group 3743">
              <a:extLst>
                <a:ext uri="{FF2B5EF4-FFF2-40B4-BE49-F238E27FC236}">
                  <a16:creationId xmlns:a16="http://schemas.microsoft.com/office/drawing/2014/main" id="{52659896-32C2-1B4F-8560-7106A7B6B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4" y="2514"/>
              <a:ext cx="523" cy="519"/>
              <a:chOff x="1538" y="1985"/>
              <a:chExt cx="338" cy="335"/>
            </a:xfrm>
          </p:grpSpPr>
          <p:sp>
            <p:nvSpPr>
              <p:cNvPr id="19501" name="Rectangle 3744">
                <a:extLst>
                  <a:ext uri="{FF2B5EF4-FFF2-40B4-BE49-F238E27FC236}">
                    <a16:creationId xmlns:a16="http://schemas.microsoft.com/office/drawing/2014/main" id="{65ECBD2A-60D5-6242-BD20-FB837FF35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" y="2101"/>
                <a:ext cx="250" cy="219"/>
              </a:xfrm>
              <a:prstGeom prst="rect">
                <a:avLst/>
              </a:prstGeom>
              <a:solidFill>
                <a:srgbClr val="33CCCC"/>
              </a:solidFill>
              <a:ln w="0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502" name="AutoShape 3745">
                <a:extLst>
                  <a:ext uri="{FF2B5EF4-FFF2-40B4-BE49-F238E27FC236}">
                    <a16:creationId xmlns:a16="http://schemas.microsoft.com/office/drawing/2014/main" id="{945E1360-1723-304A-9E7C-511959181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1985"/>
                <a:ext cx="338" cy="116"/>
              </a:xfrm>
              <a:prstGeom prst="parallelogram">
                <a:avLst>
                  <a:gd name="adj" fmla="val 72845"/>
                </a:avLst>
              </a:prstGeom>
              <a:solidFill>
                <a:srgbClr val="A6EAE1"/>
              </a:solidFill>
              <a:ln w="0">
                <a:solidFill>
                  <a:srgbClr val="A6EAE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503" name="Freeform 3746">
                <a:extLst>
                  <a:ext uri="{FF2B5EF4-FFF2-40B4-BE49-F238E27FC236}">
                    <a16:creationId xmlns:a16="http://schemas.microsoft.com/office/drawing/2014/main" id="{D235B263-5037-4140-BCBF-75A50A4F4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1985"/>
                <a:ext cx="80" cy="335"/>
              </a:xfrm>
              <a:custGeom>
                <a:avLst/>
                <a:gdLst>
                  <a:gd name="T0" fmla="*/ 80 w 80"/>
                  <a:gd name="T1" fmla="*/ 0 h 335"/>
                  <a:gd name="T2" fmla="*/ 80 w 80"/>
                  <a:gd name="T3" fmla="*/ 207 h 335"/>
                  <a:gd name="T4" fmla="*/ 0 w 80"/>
                  <a:gd name="T5" fmla="*/ 335 h 335"/>
                  <a:gd name="T6" fmla="*/ 0 w 80"/>
                  <a:gd name="T7" fmla="*/ 116 h 335"/>
                  <a:gd name="T8" fmla="*/ 80 w 80"/>
                  <a:gd name="T9" fmla="*/ 0 h 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35"/>
                  <a:gd name="T17" fmla="*/ 80 w 80"/>
                  <a:gd name="T18" fmla="*/ 335 h 3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35">
                    <a:moveTo>
                      <a:pt x="80" y="0"/>
                    </a:moveTo>
                    <a:lnTo>
                      <a:pt x="80" y="207"/>
                    </a:lnTo>
                    <a:lnTo>
                      <a:pt x="0" y="335"/>
                    </a:lnTo>
                    <a:lnTo>
                      <a:pt x="0" y="1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45B6F"/>
              </a:solidFill>
              <a:ln w="0">
                <a:solidFill>
                  <a:srgbClr val="145B6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19497" name="Group 3747">
              <a:extLst>
                <a:ext uri="{FF2B5EF4-FFF2-40B4-BE49-F238E27FC236}">
                  <a16:creationId xmlns:a16="http://schemas.microsoft.com/office/drawing/2014/main" id="{C009E556-441B-574D-9A9D-FD485A97EF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4" y="2510"/>
              <a:ext cx="525" cy="523"/>
              <a:chOff x="1816" y="1982"/>
              <a:chExt cx="339" cy="338"/>
            </a:xfrm>
          </p:grpSpPr>
          <p:sp>
            <p:nvSpPr>
              <p:cNvPr id="19498" name="Rectangle 3748">
                <a:extLst>
                  <a:ext uri="{FF2B5EF4-FFF2-40B4-BE49-F238E27FC236}">
                    <a16:creationId xmlns:a16="http://schemas.microsoft.com/office/drawing/2014/main" id="{AB4F104A-7E4A-F244-8A2A-7A4EBB0FC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6" y="2101"/>
                <a:ext cx="249" cy="219"/>
              </a:xfrm>
              <a:prstGeom prst="rect">
                <a:avLst/>
              </a:prstGeom>
              <a:solidFill>
                <a:srgbClr val="33CCCC"/>
              </a:solidFill>
              <a:ln w="0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99" name="Freeform 3749">
                <a:extLst>
                  <a:ext uri="{FF2B5EF4-FFF2-40B4-BE49-F238E27FC236}">
                    <a16:creationId xmlns:a16="http://schemas.microsoft.com/office/drawing/2014/main" id="{CA4BDA5D-4B04-0446-8B73-6C9CC3195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1985"/>
                <a:ext cx="80" cy="335"/>
              </a:xfrm>
              <a:custGeom>
                <a:avLst/>
                <a:gdLst>
                  <a:gd name="T0" fmla="*/ 80 w 80"/>
                  <a:gd name="T1" fmla="*/ 0 h 335"/>
                  <a:gd name="T2" fmla="*/ 80 w 80"/>
                  <a:gd name="T3" fmla="*/ 207 h 335"/>
                  <a:gd name="T4" fmla="*/ 0 w 80"/>
                  <a:gd name="T5" fmla="*/ 335 h 335"/>
                  <a:gd name="T6" fmla="*/ 0 w 80"/>
                  <a:gd name="T7" fmla="*/ 116 h 335"/>
                  <a:gd name="T8" fmla="*/ 80 w 80"/>
                  <a:gd name="T9" fmla="*/ 0 h 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35"/>
                  <a:gd name="T17" fmla="*/ 80 w 80"/>
                  <a:gd name="T18" fmla="*/ 335 h 3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35">
                    <a:moveTo>
                      <a:pt x="80" y="0"/>
                    </a:moveTo>
                    <a:lnTo>
                      <a:pt x="80" y="207"/>
                    </a:lnTo>
                    <a:lnTo>
                      <a:pt x="0" y="335"/>
                    </a:lnTo>
                    <a:lnTo>
                      <a:pt x="0" y="1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45B6F"/>
              </a:solidFill>
              <a:ln w="0">
                <a:solidFill>
                  <a:srgbClr val="145B6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500" name="AutoShape 3750">
                <a:extLst>
                  <a:ext uri="{FF2B5EF4-FFF2-40B4-BE49-F238E27FC236}">
                    <a16:creationId xmlns:a16="http://schemas.microsoft.com/office/drawing/2014/main" id="{324AD0B2-0E62-3147-A9A0-47E246D04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" y="1982"/>
                <a:ext cx="338" cy="116"/>
              </a:xfrm>
              <a:prstGeom prst="parallelogram">
                <a:avLst>
                  <a:gd name="adj" fmla="val 72845"/>
                </a:avLst>
              </a:prstGeom>
              <a:solidFill>
                <a:srgbClr val="A6EAE1"/>
              </a:solidFill>
              <a:ln w="0">
                <a:solidFill>
                  <a:srgbClr val="A6EAE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6" name="Group 3753">
            <a:extLst>
              <a:ext uri="{FF2B5EF4-FFF2-40B4-BE49-F238E27FC236}">
                <a16:creationId xmlns:a16="http://schemas.microsoft.com/office/drawing/2014/main" id="{1652D271-039B-EF4D-8758-5B6E7A4D79E2}"/>
              </a:ext>
            </a:extLst>
          </p:cNvPr>
          <p:cNvGrpSpPr>
            <a:grpSpLocks/>
          </p:cNvGrpSpPr>
          <p:nvPr/>
        </p:nvGrpSpPr>
        <p:grpSpPr bwMode="auto">
          <a:xfrm>
            <a:off x="1152209" y="3239773"/>
            <a:ext cx="2193925" cy="830262"/>
            <a:chOff x="777" y="2132"/>
            <a:chExt cx="1382" cy="523"/>
          </a:xfrm>
        </p:grpSpPr>
        <p:grpSp>
          <p:nvGrpSpPr>
            <p:cNvPr id="19483" name="Group 3735">
              <a:extLst>
                <a:ext uri="{FF2B5EF4-FFF2-40B4-BE49-F238E27FC236}">
                  <a16:creationId xmlns:a16="http://schemas.microsoft.com/office/drawing/2014/main" id="{9269F4BA-951F-5146-8781-1FC1FA6E8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" y="2137"/>
              <a:ext cx="523" cy="518"/>
              <a:chOff x="1262" y="1985"/>
              <a:chExt cx="338" cy="335"/>
            </a:xfrm>
          </p:grpSpPr>
          <p:sp>
            <p:nvSpPr>
              <p:cNvPr id="19492" name="Rectangle 3471">
                <a:extLst>
                  <a:ext uri="{FF2B5EF4-FFF2-40B4-BE49-F238E27FC236}">
                    <a16:creationId xmlns:a16="http://schemas.microsoft.com/office/drawing/2014/main" id="{B6457504-13EA-524D-8138-335B725C8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9" y="2101"/>
                <a:ext cx="251" cy="219"/>
              </a:xfrm>
              <a:prstGeom prst="rect">
                <a:avLst/>
              </a:prstGeom>
              <a:solidFill>
                <a:srgbClr val="33CCCC"/>
              </a:solidFill>
              <a:ln w="0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93" name="Freeform 3724">
                <a:extLst>
                  <a:ext uri="{FF2B5EF4-FFF2-40B4-BE49-F238E27FC236}">
                    <a16:creationId xmlns:a16="http://schemas.microsoft.com/office/drawing/2014/main" id="{F3474A37-15DA-384D-AF3A-BA40126A9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1985"/>
                <a:ext cx="80" cy="335"/>
              </a:xfrm>
              <a:custGeom>
                <a:avLst/>
                <a:gdLst>
                  <a:gd name="T0" fmla="*/ 80 w 80"/>
                  <a:gd name="T1" fmla="*/ 0 h 335"/>
                  <a:gd name="T2" fmla="*/ 80 w 80"/>
                  <a:gd name="T3" fmla="*/ 207 h 335"/>
                  <a:gd name="T4" fmla="*/ 0 w 80"/>
                  <a:gd name="T5" fmla="*/ 335 h 335"/>
                  <a:gd name="T6" fmla="*/ 0 w 80"/>
                  <a:gd name="T7" fmla="*/ 116 h 335"/>
                  <a:gd name="T8" fmla="*/ 80 w 80"/>
                  <a:gd name="T9" fmla="*/ 0 h 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35"/>
                  <a:gd name="T17" fmla="*/ 80 w 80"/>
                  <a:gd name="T18" fmla="*/ 335 h 3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35">
                    <a:moveTo>
                      <a:pt x="80" y="0"/>
                    </a:moveTo>
                    <a:lnTo>
                      <a:pt x="80" y="207"/>
                    </a:lnTo>
                    <a:lnTo>
                      <a:pt x="0" y="335"/>
                    </a:lnTo>
                    <a:lnTo>
                      <a:pt x="0" y="1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45B6F"/>
              </a:solidFill>
              <a:ln w="0">
                <a:solidFill>
                  <a:srgbClr val="145B6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94" name="AutoShape 3728">
                <a:extLst>
                  <a:ext uri="{FF2B5EF4-FFF2-40B4-BE49-F238E27FC236}">
                    <a16:creationId xmlns:a16="http://schemas.microsoft.com/office/drawing/2014/main" id="{BDA07F76-AD21-CD45-8275-A1ED66169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1985"/>
                <a:ext cx="338" cy="116"/>
              </a:xfrm>
              <a:prstGeom prst="parallelogram">
                <a:avLst>
                  <a:gd name="adj" fmla="val 72845"/>
                </a:avLst>
              </a:prstGeom>
              <a:solidFill>
                <a:srgbClr val="A6EAE1"/>
              </a:solidFill>
              <a:ln w="0">
                <a:solidFill>
                  <a:srgbClr val="A6EAE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19484" name="Group 3734">
              <a:extLst>
                <a:ext uri="{FF2B5EF4-FFF2-40B4-BE49-F238E27FC236}">
                  <a16:creationId xmlns:a16="http://schemas.microsoft.com/office/drawing/2014/main" id="{F2C87846-6B3D-2F4E-BD56-954F87542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4" y="2137"/>
              <a:ext cx="523" cy="518"/>
              <a:chOff x="1538" y="1985"/>
              <a:chExt cx="338" cy="335"/>
            </a:xfrm>
          </p:grpSpPr>
          <p:sp>
            <p:nvSpPr>
              <p:cNvPr id="19489" name="Rectangle 3482">
                <a:extLst>
                  <a:ext uri="{FF2B5EF4-FFF2-40B4-BE49-F238E27FC236}">
                    <a16:creationId xmlns:a16="http://schemas.microsoft.com/office/drawing/2014/main" id="{A3035200-060C-D347-B7E1-F9BC3AAB1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" y="2101"/>
                <a:ext cx="250" cy="219"/>
              </a:xfrm>
              <a:prstGeom prst="rect">
                <a:avLst/>
              </a:prstGeom>
              <a:solidFill>
                <a:srgbClr val="33CCCC"/>
              </a:solidFill>
              <a:ln w="0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90" name="AutoShape 3727">
                <a:extLst>
                  <a:ext uri="{FF2B5EF4-FFF2-40B4-BE49-F238E27FC236}">
                    <a16:creationId xmlns:a16="http://schemas.microsoft.com/office/drawing/2014/main" id="{D1BEE945-675D-EE40-A6A4-DB26C63C2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1985"/>
                <a:ext cx="338" cy="116"/>
              </a:xfrm>
              <a:prstGeom prst="parallelogram">
                <a:avLst>
                  <a:gd name="adj" fmla="val 72845"/>
                </a:avLst>
              </a:prstGeom>
              <a:solidFill>
                <a:srgbClr val="A6EAE1"/>
              </a:solidFill>
              <a:ln w="0">
                <a:solidFill>
                  <a:srgbClr val="A6EAE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91" name="Freeform 3721">
                <a:extLst>
                  <a:ext uri="{FF2B5EF4-FFF2-40B4-BE49-F238E27FC236}">
                    <a16:creationId xmlns:a16="http://schemas.microsoft.com/office/drawing/2014/main" id="{2D518721-BA52-9444-A6FE-642CBB67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1985"/>
                <a:ext cx="80" cy="335"/>
              </a:xfrm>
              <a:custGeom>
                <a:avLst/>
                <a:gdLst>
                  <a:gd name="T0" fmla="*/ 80 w 80"/>
                  <a:gd name="T1" fmla="*/ 0 h 335"/>
                  <a:gd name="T2" fmla="*/ 80 w 80"/>
                  <a:gd name="T3" fmla="*/ 207 h 335"/>
                  <a:gd name="T4" fmla="*/ 0 w 80"/>
                  <a:gd name="T5" fmla="*/ 335 h 335"/>
                  <a:gd name="T6" fmla="*/ 0 w 80"/>
                  <a:gd name="T7" fmla="*/ 116 h 335"/>
                  <a:gd name="T8" fmla="*/ 80 w 80"/>
                  <a:gd name="T9" fmla="*/ 0 h 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35"/>
                  <a:gd name="T17" fmla="*/ 80 w 80"/>
                  <a:gd name="T18" fmla="*/ 335 h 3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35">
                    <a:moveTo>
                      <a:pt x="80" y="0"/>
                    </a:moveTo>
                    <a:lnTo>
                      <a:pt x="80" y="207"/>
                    </a:lnTo>
                    <a:lnTo>
                      <a:pt x="0" y="335"/>
                    </a:lnTo>
                    <a:lnTo>
                      <a:pt x="0" y="1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45B6F"/>
              </a:solidFill>
              <a:ln w="0">
                <a:solidFill>
                  <a:srgbClr val="145B6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19485" name="Group 3733">
              <a:extLst>
                <a:ext uri="{FF2B5EF4-FFF2-40B4-BE49-F238E27FC236}">
                  <a16:creationId xmlns:a16="http://schemas.microsoft.com/office/drawing/2014/main" id="{247CD363-1495-9441-89D8-F8FDD5B8E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4" y="2132"/>
              <a:ext cx="525" cy="523"/>
              <a:chOff x="1816" y="1982"/>
              <a:chExt cx="339" cy="338"/>
            </a:xfrm>
          </p:grpSpPr>
          <p:sp>
            <p:nvSpPr>
              <p:cNvPr id="19486" name="Rectangle 3494">
                <a:extLst>
                  <a:ext uri="{FF2B5EF4-FFF2-40B4-BE49-F238E27FC236}">
                    <a16:creationId xmlns:a16="http://schemas.microsoft.com/office/drawing/2014/main" id="{04F6E073-5CC5-AD4C-AED8-73747CB6E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6" y="2101"/>
                <a:ext cx="249" cy="219"/>
              </a:xfrm>
              <a:prstGeom prst="rect">
                <a:avLst/>
              </a:prstGeom>
              <a:solidFill>
                <a:srgbClr val="33CCCC"/>
              </a:solidFill>
              <a:ln w="0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87" name="Freeform 3495">
                <a:extLst>
                  <a:ext uri="{FF2B5EF4-FFF2-40B4-BE49-F238E27FC236}">
                    <a16:creationId xmlns:a16="http://schemas.microsoft.com/office/drawing/2014/main" id="{83CEB7DA-642B-7944-8FDF-C4399EBAE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1985"/>
                <a:ext cx="80" cy="335"/>
              </a:xfrm>
              <a:custGeom>
                <a:avLst/>
                <a:gdLst>
                  <a:gd name="T0" fmla="*/ 80 w 80"/>
                  <a:gd name="T1" fmla="*/ 0 h 335"/>
                  <a:gd name="T2" fmla="*/ 80 w 80"/>
                  <a:gd name="T3" fmla="*/ 207 h 335"/>
                  <a:gd name="T4" fmla="*/ 0 w 80"/>
                  <a:gd name="T5" fmla="*/ 335 h 335"/>
                  <a:gd name="T6" fmla="*/ 0 w 80"/>
                  <a:gd name="T7" fmla="*/ 116 h 335"/>
                  <a:gd name="T8" fmla="*/ 80 w 80"/>
                  <a:gd name="T9" fmla="*/ 0 h 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35"/>
                  <a:gd name="T17" fmla="*/ 80 w 80"/>
                  <a:gd name="T18" fmla="*/ 335 h 3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35">
                    <a:moveTo>
                      <a:pt x="80" y="0"/>
                    </a:moveTo>
                    <a:lnTo>
                      <a:pt x="80" y="207"/>
                    </a:lnTo>
                    <a:lnTo>
                      <a:pt x="0" y="335"/>
                    </a:lnTo>
                    <a:lnTo>
                      <a:pt x="0" y="1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45B6F"/>
              </a:solidFill>
              <a:ln w="0">
                <a:solidFill>
                  <a:srgbClr val="145B6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88" name="AutoShape 3720">
                <a:extLst>
                  <a:ext uri="{FF2B5EF4-FFF2-40B4-BE49-F238E27FC236}">
                    <a16:creationId xmlns:a16="http://schemas.microsoft.com/office/drawing/2014/main" id="{C55A0B13-D565-5E42-8D07-BDA32B1CD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" y="1982"/>
                <a:ext cx="338" cy="116"/>
              </a:xfrm>
              <a:prstGeom prst="parallelogram">
                <a:avLst>
                  <a:gd name="adj" fmla="val 72845"/>
                </a:avLst>
              </a:prstGeom>
              <a:solidFill>
                <a:srgbClr val="A6EAE1"/>
              </a:solidFill>
              <a:ln w="0">
                <a:solidFill>
                  <a:srgbClr val="A6EAE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10" name="Group 3754">
            <a:extLst>
              <a:ext uri="{FF2B5EF4-FFF2-40B4-BE49-F238E27FC236}">
                <a16:creationId xmlns:a16="http://schemas.microsoft.com/office/drawing/2014/main" id="{9EBE7502-683E-8F47-BF99-FD871DC71108}"/>
              </a:ext>
            </a:extLst>
          </p:cNvPr>
          <p:cNvGrpSpPr>
            <a:grpSpLocks/>
          </p:cNvGrpSpPr>
          <p:nvPr/>
        </p:nvGrpSpPr>
        <p:grpSpPr bwMode="auto">
          <a:xfrm>
            <a:off x="1149034" y="2673035"/>
            <a:ext cx="2173287" cy="804863"/>
            <a:chOff x="775" y="1775"/>
            <a:chExt cx="1369" cy="507"/>
          </a:xfrm>
        </p:grpSpPr>
        <p:grpSp>
          <p:nvGrpSpPr>
            <p:cNvPr id="19473" name="Group 3732">
              <a:extLst>
                <a:ext uri="{FF2B5EF4-FFF2-40B4-BE49-F238E27FC236}">
                  <a16:creationId xmlns:a16="http://schemas.microsoft.com/office/drawing/2014/main" id="{DCC64992-0A59-DD4A-A6A3-3B5774F39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" y="1785"/>
              <a:ext cx="520" cy="493"/>
              <a:chOff x="1265" y="1706"/>
              <a:chExt cx="336" cy="318"/>
            </a:xfrm>
          </p:grpSpPr>
          <p:sp>
            <p:nvSpPr>
              <p:cNvPr id="19481" name="AutoShape 3731">
                <a:extLst>
                  <a:ext uri="{FF2B5EF4-FFF2-40B4-BE49-F238E27FC236}">
                    <a16:creationId xmlns:a16="http://schemas.microsoft.com/office/drawing/2014/main" id="{F4558DBC-7F25-6747-BE7F-435E64B3E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1400" y="1820"/>
                <a:ext cx="315" cy="87"/>
              </a:xfrm>
              <a:prstGeom prst="parallelogram">
                <a:avLst>
                  <a:gd name="adj" fmla="val 106626"/>
                </a:avLst>
              </a:prstGeom>
              <a:solidFill>
                <a:srgbClr val="145B6F"/>
              </a:solidFill>
              <a:ln w="0">
                <a:solidFill>
                  <a:srgbClr val="145B6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82" name="Freeform 3480">
                <a:extLst>
                  <a:ext uri="{FF2B5EF4-FFF2-40B4-BE49-F238E27FC236}">
                    <a16:creationId xmlns:a16="http://schemas.microsoft.com/office/drawing/2014/main" id="{45E79B3F-2B94-9747-8FAB-BB5C2CE3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1798"/>
                <a:ext cx="249" cy="226"/>
              </a:xfrm>
              <a:custGeom>
                <a:avLst/>
                <a:gdLst>
                  <a:gd name="T0" fmla="*/ 249 w 249"/>
                  <a:gd name="T1" fmla="*/ 0 h 226"/>
                  <a:gd name="T2" fmla="*/ 249 w 249"/>
                  <a:gd name="T3" fmla="*/ 226 h 226"/>
                  <a:gd name="T4" fmla="*/ 20 w 249"/>
                  <a:gd name="T5" fmla="*/ 225 h 226"/>
                  <a:gd name="T6" fmla="*/ 0 w 249"/>
                  <a:gd name="T7" fmla="*/ 225 h 226"/>
                  <a:gd name="T8" fmla="*/ 249 w 249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"/>
                  <a:gd name="T16" fmla="*/ 0 h 226"/>
                  <a:gd name="T17" fmla="*/ 249 w 24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" h="226">
                    <a:moveTo>
                      <a:pt x="249" y="0"/>
                    </a:moveTo>
                    <a:lnTo>
                      <a:pt x="249" y="226"/>
                    </a:lnTo>
                    <a:lnTo>
                      <a:pt x="20" y="225"/>
                    </a:lnTo>
                    <a:lnTo>
                      <a:pt x="0" y="225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33CCCC"/>
              </a:solidFill>
              <a:ln w="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19474" name="Group 3738">
              <a:extLst>
                <a:ext uri="{FF2B5EF4-FFF2-40B4-BE49-F238E27FC236}">
                  <a16:creationId xmlns:a16="http://schemas.microsoft.com/office/drawing/2014/main" id="{274FC3B9-9572-E14D-A712-BD7C47BED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1792"/>
              <a:ext cx="523" cy="487"/>
              <a:chOff x="1538" y="1710"/>
              <a:chExt cx="338" cy="315"/>
            </a:xfrm>
          </p:grpSpPr>
          <p:sp>
            <p:nvSpPr>
              <p:cNvPr id="19478" name="AutoShape 3729">
                <a:extLst>
                  <a:ext uri="{FF2B5EF4-FFF2-40B4-BE49-F238E27FC236}">
                    <a16:creationId xmlns:a16="http://schemas.microsoft.com/office/drawing/2014/main" id="{1F548D29-9004-A241-995B-AEDF2B455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1714"/>
                <a:ext cx="338" cy="89"/>
              </a:xfrm>
              <a:prstGeom prst="parallelogram">
                <a:avLst>
                  <a:gd name="adj" fmla="val 94944"/>
                </a:avLst>
              </a:prstGeom>
              <a:solidFill>
                <a:srgbClr val="A6EAE1"/>
              </a:solidFill>
              <a:ln w="0">
                <a:solidFill>
                  <a:srgbClr val="A6EAE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79" name="Rectangle 3491">
                <a:extLst>
                  <a:ext uri="{FF2B5EF4-FFF2-40B4-BE49-F238E27FC236}">
                    <a16:creationId xmlns:a16="http://schemas.microsoft.com/office/drawing/2014/main" id="{BFADF5F5-81B4-A84E-9712-D521EAF3E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1802"/>
                <a:ext cx="250" cy="220"/>
              </a:xfrm>
              <a:prstGeom prst="rect">
                <a:avLst/>
              </a:prstGeom>
              <a:solidFill>
                <a:srgbClr val="33CCCC"/>
              </a:solidFill>
              <a:ln w="0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80" name="AutoShape 3730">
                <a:extLst>
                  <a:ext uri="{FF2B5EF4-FFF2-40B4-BE49-F238E27FC236}">
                    <a16:creationId xmlns:a16="http://schemas.microsoft.com/office/drawing/2014/main" id="{20663618-5BF1-BC47-A020-D5D2FCFC8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1671" y="1824"/>
                <a:ext cx="315" cy="87"/>
              </a:xfrm>
              <a:prstGeom prst="parallelogram">
                <a:avLst>
                  <a:gd name="adj" fmla="val 106626"/>
                </a:avLst>
              </a:prstGeom>
              <a:solidFill>
                <a:srgbClr val="145B6F"/>
              </a:solidFill>
              <a:ln w="0">
                <a:solidFill>
                  <a:srgbClr val="145B6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19475" name="Group 3737">
              <a:extLst>
                <a:ext uri="{FF2B5EF4-FFF2-40B4-BE49-F238E27FC236}">
                  <a16:creationId xmlns:a16="http://schemas.microsoft.com/office/drawing/2014/main" id="{7378E3DA-C879-8640-8412-F8CAC1366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775"/>
              <a:ext cx="524" cy="507"/>
              <a:chOff x="1811" y="1699"/>
              <a:chExt cx="338" cy="328"/>
            </a:xfrm>
          </p:grpSpPr>
          <p:sp>
            <p:nvSpPr>
              <p:cNvPr id="19476" name="Freeform 3503">
                <a:extLst>
                  <a:ext uri="{FF2B5EF4-FFF2-40B4-BE49-F238E27FC236}">
                    <a16:creationId xmlns:a16="http://schemas.microsoft.com/office/drawing/2014/main" id="{AD1D988D-A7C4-624E-9E9E-C7F2B2955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805"/>
                <a:ext cx="253" cy="222"/>
              </a:xfrm>
              <a:custGeom>
                <a:avLst/>
                <a:gdLst>
                  <a:gd name="T0" fmla="*/ 1 w 253"/>
                  <a:gd name="T1" fmla="*/ 0 h 222"/>
                  <a:gd name="T2" fmla="*/ 253 w 253"/>
                  <a:gd name="T3" fmla="*/ 222 h 222"/>
                  <a:gd name="T4" fmla="*/ 0 w 253"/>
                  <a:gd name="T5" fmla="*/ 222 h 222"/>
                  <a:gd name="T6" fmla="*/ 0 w 253"/>
                  <a:gd name="T7" fmla="*/ 184 h 222"/>
                  <a:gd name="T8" fmla="*/ 1 w 253"/>
                  <a:gd name="T9" fmla="*/ 0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222"/>
                  <a:gd name="T17" fmla="*/ 253 w 25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222">
                    <a:moveTo>
                      <a:pt x="1" y="0"/>
                    </a:moveTo>
                    <a:lnTo>
                      <a:pt x="253" y="222"/>
                    </a:lnTo>
                    <a:lnTo>
                      <a:pt x="0" y="222"/>
                    </a:lnTo>
                    <a:lnTo>
                      <a:pt x="0" y="1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CCCC"/>
              </a:solidFill>
              <a:ln w="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477" name="Freeform 3504">
                <a:extLst>
                  <a:ext uri="{FF2B5EF4-FFF2-40B4-BE49-F238E27FC236}">
                    <a16:creationId xmlns:a16="http://schemas.microsoft.com/office/drawing/2014/main" id="{45686980-8DAC-2549-B8B6-D520F34C2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1699"/>
                <a:ext cx="337" cy="328"/>
              </a:xfrm>
              <a:custGeom>
                <a:avLst/>
                <a:gdLst>
                  <a:gd name="T0" fmla="*/ 98 w 337"/>
                  <a:gd name="T1" fmla="*/ 0 h 328"/>
                  <a:gd name="T2" fmla="*/ 337 w 337"/>
                  <a:gd name="T3" fmla="*/ 207 h 328"/>
                  <a:gd name="T4" fmla="*/ 320 w 337"/>
                  <a:gd name="T5" fmla="*/ 231 h 328"/>
                  <a:gd name="T6" fmla="*/ 252 w 337"/>
                  <a:gd name="T7" fmla="*/ 328 h 328"/>
                  <a:gd name="T8" fmla="*/ 0 w 337"/>
                  <a:gd name="T9" fmla="*/ 106 h 328"/>
                  <a:gd name="T10" fmla="*/ 55 w 337"/>
                  <a:gd name="T11" fmla="*/ 47 h 328"/>
                  <a:gd name="T12" fmla="*/ 98 w 337"/>
                  <a:gd name="T13" fmla="*/ 0 h 3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7"/>
                  <a:gd name="T22" fmla="*/ 0 h 328"/>
                  <a:gd name="T23" fmla="*/ 337 w 337"/>
                  <a:gd name="T24" fmla="*/ 328 h 3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7" h="328">
                    <a:moveTo>
                      <a:pt x="98" y="0"/>
                    </a:moveTo>
                    <a:lnTo>
                      <a:pt x="337" y="207"/>
                    </a:lnTo>
                    <a:lnTo>
                      <a:pt x="320" y="231"/>
                    </a:lnTo>
                    <a:lnTo>
                      <a:pt x="252" y="328"/>
                    </a:lnTo>
                    <a:lnTo>
                      <a:pt x="0" y="106"/>
                    </a:lnTo>
                    <a:lnTo>
                      <a:pt x="55" y="47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145B6F"/>
              </a:solidFill>
              <a:ln w="0">
                <a:solidFill>
                  <a:srgbClr val="145B6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14" name="Group 3736">
            <a:extLst>
              <a:ext uri="{FF2B5EF4-FFF2-40B4-BE49-F238E27FC236}">
                <a16:creationId xmlns:a16="http://schemas.microsoft.com/office/drawing/2014/main" id="{48C9F3F7-78C5-ED41-BFB4-DC13B96A829F}"/>
              </a:ext>
            </a:extLst>
          </p:cNvPr>
          <p:cNvGrpSpPr>
            <a:grpSpLocks/>
          </p:cNvGrpSpPr>
          <p:nvPr/>
        </p:nvGrpSpPr>
        <p:grpSpPr bwMode="auto">
          <a:xfrm>
            <a:off x="1758634" y="2333310"/>
            <a:ext cx="936625" cy="523875"/>
            <a:chOff x="1517" y="1569"/>
            <a:chExt cx="381" cy="213"/>
          </a:xfrm>
        </p:grpSpPr>
        <p:sp>
          <p:nvSpPr>
            <p:cNvPr id="19471" name="Freeform 3505">
              <a:extLst>
                <a:ext uri="{FF2B5EF4-FFF2-40B4-BE49-F238E27FC236}">
                  <a16:creationId xmlns:a16="http://schemas.microsoft.com/office/drawing/2014/main" id="{DE886F4E-46AB-1048-83C4-AE578867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1650"/>
              <a:ext cx="297" cy="132"/>
            </a:xfrm>
            <a:custGeom>
              <a:avLst/>
              <a:gdLst>
                <a:gd name="T0" fmla="*/ 141 w 297"/>
                <a:gd name="T1" fmla="*/ 0 h 132"/>
                <a:gd name="T2" fmla="*/ 297 w 297"/>
                <a:gd name="T3" fmla="*/ 132 h 132"/>
                <a:gd name="T4" fmla="*/ 0 w 297"/>
                <a:gd name="T5" fmla="*/ 132 h 132"/>
                <a:gd name="T6" fmla="*/ 141 w 297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"/>
                <a:gd name="T13" fmla="*/ 0 h 132"/>
                <a:gd name="T14" fmla="*/ 297 w 297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" h="132">
                  <a:moveTo>
                    <a:pt x="141" y="0"/>
                  </a:moveTo>
                  <a:lnTo>
                    <a:pt x="297" y="132"/>
                  </a:lnTo>
                  <a:lnTo>
                    <a:pt x="0" y="13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33CCCC"/>
            </a:solidFill>
            <a:ln w="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2" name="Freeform 3506">
              <a:extLst>
                <a:ext uri="{FF2B5EF4-FFF2-40B4-BE49-F238E27FC236}">
                  <a16:creationId xmlns:a16="http://schemas.microsoft.com/office/drawing/2014/main" id="{DD65C285-83EE-7048-90DA-367D7886F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569"/>
              <a:ext cx="240" cy="213"/>
            </a:xfrm>
            <a:custGeom>
              <a:avLst/>
              <a:gdLst>
                <a:gd name="T0" fmla="*/ 117 w 240"/>
                <a:gd name="T1" fmla="*/ 0 h 213"/>
                <a:gd name="T2" fmla="*/ 240 w 240"/>
                <a:gd name="T3" fmla="*/ 114 h 213"/>
                <a:gd name="T4" fmla="*/ 209 w 240"/>
                <a:gd name="T5" fmla="*/ 152 h 213"/>
                <a:gd name="T6" fmla="*/ 156 w 240"/>
                <a:gd name="T7" fmla="*/ 213 h 213"/>
                <a:gd name="T8" fmla="*/ 0 w 240"/>
                <a:gd name="T9" fmla="*/ 81 h 213"/>
                <a:gd name="T10" fmla="*/ 117 w 240"/>
                <a:gd name="T11" fmla="*/ 0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13"/>
                <a:gd name="T20" fmla="*/ 240 w 240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13">
                  <a:moveTo>
                    <a:pt x="117" y="0"/>
                  </a:moveTo>
                  <a:lnTo>
                    <a:pt x="240" y="114"/>
                  </a:lnTo>
                  <a:lnTo>
                    <a:pt x="209" y="152"/>
                  </a:lnTo>
                  <a:lnTo>
                    <a:pt x="156" y="213"/>
                  </a:lnTo>
                  <a:lnTo>
                    <a:pt x="0" y="8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145B6F"/>
            </a:solidFill>
            <a:ln w="0">
              <a:solidFill>
                <a:srgbClr val="145B6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1" name="Rectangle 2">
            <a:extLst>
              <a:ext uri="{FF2B5EF4-FFF2-40B4-BE49-F238E27FC236}">
                <a16:creationId xmlns:a16="http://schemas.microsoft.com/office/drawing/2014/main" id="{8E7C8B5B-7033-BF40-A2A4-412FD77A4D52}"/>
              </a:ext>
            </a:extLst>
          </p:cNvPr>
          <p:cNvSpPr txBox="1">
            <a:spLocks noChangeArrowheads="1"/>
          </p:cNvSpPr>
          <p:nvPr/>
        </p:nvSpPr>
        <p:spPr>
          <a:xfrm>
            <a:off x="3266761" y="5270501"/>
            <a:ext cx="6446200" cy="84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dirty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Machtökonomie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271B92-745F-194E-B586-6B2E3D17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Internet Web Geschichte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DBD338-4FE7-CD4A-AC65-F34152E5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Dr. Tilo Hildebrandt</a:t>
            </a: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B9D31A-0CA2-D640-9E73-C23D0734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42C92-BB26-E544-A896-6A78B8571CF3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17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0417 0.8444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0208 0.8388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1.38889E-6 0.8333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5.55556E-7 0.8194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  <p:bldP spid="2869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50838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Vannevar</a:t>
            </a:r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 Bush </a:t>
            </a:r>
            <a:r>
              <a:rPr lang="de-DE" altLang="de-DE" sz="2800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1890 -1974</a:t>
            </a:r>
          </a:p>
        </p:txBody>
      </p:sp>
      <p:pic>
        <p:nvPicPr>
          <p:cNvPr id="23555" name="Picture 6" descr="..\..\..\..\..\20 - Hildebrandt\Dateien\EUFH\Geschichte des Internet\Eigene Zusammenstellung\V.Bush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1" y="1676400"/>
            <a:ext cx="1400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54175"/>
            <a:ext cx="56388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8318308-35A9-8946-B115-EBAC0FB8F54E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11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E91141DF-3786-FF46-855D-CC8318C958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4E1059AB-D862-2144-B6D8-707578D2AE2D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E66036FA-162F-104B-AE0E-C01F04D8CB8F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373E93-5510-E141-A8BB-B7879AA2967A}"/>
              </a:ext>
            </a:extLst>
          </p:cNvPr>
          <p:cNvSpPr txBox="1"/>
          <p:nvPr/>
        </p:nvSpPr>
        <p:spPr>
          <a:xfrm>
            <a:off x="3254542" y="5537577"/>
            <a:ext cx="56829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Die Informationsmaschine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1206818" y="2399348"/>
            <a:ext cx="3997960" cy="1077595"/>
          </a:xfrm>
        </p:spPr>
        <p:txBody>
          <a:bodyPr>
            <a:normAutofit fontScale="90000"/>
          </a:bodyPr>
          <a:lstStyle/>
          <a:p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Vannevar</a:t>
            </a:r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 Bush </a:t>
            </a:r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Memex</a:t>
            </a:r>
            <a:endParaRPr lang="de-DE" altLang="de-DE" dirty="0">
              <a:solidFill>
                <a:srgbClr val="0A6BB2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84750" y="1392328"/>
            <a:ext cx="3366770" cy="302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667000" y="5410201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/>
              <a:t>As We May Think (1945)</a:t>
            </a:r>
          </a:p>
          <a:p>
            <a:pPr algn="ctr">
              <a:spcBef>
                <a:spcPct val="50000"/>
              </a:spcBef>
            </a:pPr>
            <a:r>
              <a:rPr lang="de-DE" altLang="de-DE"/>
              <a:t>Memex - Der Schreibtisch mit dem Bildschirm</a:t>
            </a:r>
          </a:p>
        </p:txBody>
      </p:sp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DE4A99-A001-0C4E-8906-C5E27E4D15C5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12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58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38C224E3-2A96-9646-8ED7-B08D74D0A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0D31B0E6-6DB5-5E4B-A59D-19A15C79265A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2F25D19B-0B15-3049-977A-3EDB5B4337A9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Claude </a:t>
            </a:r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Elwood</a:t>
            </a:r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 Shannon</a:t>
            </a:r>
          </a:p>
        </p:txBody>
      </p:sp>
      <p:sp>
        <p:nvSpPr>
          <p:cNvPr id="25602" name="Text Box 1028"/>
          <p:cNvSpPr txBox="1">
            <a:spLocks noChangeArrowheads="1"/>
          </p:cNvSpPr>
          <p:nvPr/>
        </p:nvSpPr>
        <p:spPr bwMode="auto">
          <a:xfrm>
            <a:off x="2514600" y="5410201"/>
            <a:ext cx="777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dirty="0"/>
              <a:t>„A </a:t>
            </a:r>
            <a:r>
              <a:rPr lang="de-DE" altLang="de-DE" dirty="0" err="1"/>
              <a:t>Mathematical</a:t>
            </a:r>
            <a:r>
              <a:rPr lang="de-DE" altLang="de-DE" dirty="0"/>
              <a:t> </a:t>
            </a:r>
            <a:r>
              <a:rPr lang="de-DE" altLang="de-DE" dirty="0" err="1"/>
              <a:t>Theory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Communication“</a:t>
            </a:r>
            <a:r>
              <a:rPr lang="de-DE" altLang="de-DE" dirty="0">
                <a:latin typeface="Times New Roman" charset="0"/>
              </a:rPr>
              <a:t> </a:t>
            </a:r>
            <a:r>
              <a:rPr lang="de-DE" altLang="de-DE" dirty="0"/>
              <a:t>(1948)</a:t>
            </a:r>
          </a:p>
          <a:p>
            <a:pPr algn="ctr">
              <a:spcBef>
                <a:spcPct val="50000"/>
              </a:spcBef>
            </a:pPr>
            <a:r>
              <a:rPr lang="de-DE" altLang="de-DE" dirty="0"/>
              <a:t>Erfinder des Begriffs „</a:t>
            </a:r>
            <a:r>
              <a:rPr lang="de-DE" altLang="de-DE" dirty="0" err="1"/>
              <a:t>bit</a:t>
            </a:r>
            <a:r>
              <a:rPr lang="de-DE" altLang="de-DE" dirty="0"/>
              <a:t>“</a:t>
            </a:r>
            <a:endParaRPr lang="de-DE" altLang="de-DE" dirty="0">
              <a:latin typeface="Times New Roman" charset="0"/>
            </a:endParaRPr>
          </a:p>
        </p:txBody>
      </p:sp>
      <p:sp>
        <p:nvSpPr>
          <p:cNvPr id="25603" name="Rectangle 1031"/>
          <p:cNvSpPr>
            <a:spLocks noChangeArrowheads="1"/>
          </p:cNvSpPr>
          <p:nvPr/>
        </p:nvSpPr>
        <p:spPr bwMode="auto">
          <a:xfrm>
            <a:off x="1833563" y="21256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de-DE" altLang="de-DE"/>
          </a:p>
        </p:txBody>
      </p:sp>
      <p:pic>
        <p:nvPicPr>
          <p:cNvPr id="25604" name="Picture 1033" descr="Figura 8 - Claude Shan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098" y="1421718"/>
            <a:ext cx="2776062" cy="39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2560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1B96AA1-E5DB-D74D-BB68-C64C10F18424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13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560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4EE74CBD-4328-9F4C-9849-6E80CC8C14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2CFCCA08-6F7F-0F45-B0A5-00CE84FEA2C9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DA232E51-3B04-2E40-8021-6F27D384E38D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3464" y="217489"/>
            <a:ext cx="7483475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dirty="0">
                <a:solidFill>
                  <a:srgbClr val="3366FF"/>
                </a:solidFill>
                <a:latin typeface="Arial" charset="0"/>
                <a:ea typeface="ＭＳ Ｐゴシック" charset="-128"/>
              </a:rPr>
              <a:t>Mechanistische Kommunikation</a:t>
            </a:r>
          </a:p>
        </p:txBody>
      </p:sp>
      <p:sp>
        <p:nvSpPr>
          <p:cNvPr id="27650" name="Slide Number Placeholder 27"/>
          <p:cNvSpPr txBox="1">
            <a:spLocks noGrp="1"/>
          </p:cNvSpPr>
          <p:nvPr/>
        </p:nvSpPr>
        <p:spPr bwMode="auto">
          <a:xfrm>
            <a:off x="9421813" y="6275389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97D1DB04-F6B4-BF45-8697-FB761D1A1F25}" type="slidenum">
              <a:rPr lang="de-DE" altLang="de-DE" sz="3600">
                <a:solidFill>
                  <a:schemeClr val="bg1"/>
                </a:solidFill>
              </a:rPr>
              <a:pPr algn="r"/>
              <a:t>14</a:t>
            </a:fld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27651" name="AutoShape 12"/>
          <p:cNvSpPr>
            <a:spLocks noChangeArrowheads="1"/>
          </p:cNvSpPr>
          <p:nvPr/>
        </p:nvSpPr>
        <p:spPr bwMode="auto">
          <a:xfrm>
            <a:off x="4446588" y="1509714"/>
            <a:ext cx="5916612" cy="2909887"/>
          </a:xfrm>
          <a:prstGeom prst="roundRect">
            <a:avLst>
              <a:gd name="adj" fmla="val 6444"/>
            </a:avLst>
          </a:prstGeom>
          <a:solidFill>
            <a:schemeClr val="accent1">
              <a:lumMod val="40000"/>
              <a:lumOff val="60000"/>
              <a:alpha val="59999"/>
            </a:schemeClr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de-DE" altLang="de-DE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303464" y="4872198"/>
            <a:ext cx="8607425" cy="701675"/>
            <a:chOff x="220" y="3158"/>
            <a:chExt cx="5253" cy="442"/>
          </a:xfrm>
        </p:grpSpPr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299" y="3182"/>
              <a:ext cx="517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Ergebnis der physikalisch-technischen Weltanschauung</a:t>
              </a:r>
            </a:p>
            <a:p>
              <a:pPr algn="ctr"/>
              <a:r>
                <a:rPr lang="de-DE" altLang="de-DE" sz="1800"/>
                <a:t>(Rene Descartes</a:t>
              </a:r>
              <a:r>
                <a:rPr lang="de-DE" altLang="de-DE" sz="1800">
                  <a:sym typeface="Wingdings" charset="2"/>
                </a:rPr>
                <a:t> </a:t>
              </a:r>
              <a:r>
                <a:rPr lang="de-DE" altLang="de-DE" sz="1800"/>
                <a:t>Trennung von Geist und Körper)</a:t>
              </a:r>
            </a:p>
          </p:txBody>
        </p:sp>
        <p:sp>
          <p:nvSpPr>
            <p:cNvPr id="27658" name="AutoShape 17"/>
            <p:cNvSpPr>
              <a:spLocks noChangeArrowheads="1"/>
            </p:cNvSpPr>
            <p:nvPr/>
          </p:nvSpPr>
          <p:spPr bwMode="auto">
            <a:xfrm>
              <a:off x="220" y="3158"/>
              <a:ext cx="5107" cy="442"/>
            </a:xfrm>
            <a:prstGeom prst="roundRect">
              <a:avLst>
                <a:gd name="adj" fmla="val 6444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de-DE" altLang="de-DE"/>
            </a:p>
          </p:txBody>
        </p:sp>
      </p:grpSp>
      <p:sp>
        <p:nvSpPr>
          <p:cNvPr id="36892" name="Content Placeholder 2"/>
          <p:cNvSpPr>
            <a:spLocks/>
          </p:cNvSpPr>
          <p:nvPr/>
        </p:nvSpPr>
        <p:spPr bwMode="auto">
          <a:xfrm>
            <a:off x="4638676" y="1776414"/>
            <a:ext cx="5675313" cy="24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2"/>
              </a:buClr>
              <a:buSzPct val="110000"/>
              <a:buFont typeface="Wingdings 2" charset="2"/>
              <a:buChar char=""/>
            </a:pPr>
            <a:r>
              <a:rPr lang="de-DE" altLang="de-DE" dirty="0"/>
              <a:t>Die Natur funktioniert wie eine Maschine</a:t>
            </a:r>
          </a:p>
          <a:p>
            <a:pPr>
              <a:spcBef>
                <a:spcPts val="2000"/>
              </a:spcBef>
              <a:buClr>
                <a:schemeClr val="accent2"/>
              </a:buClr>
              <a:buSzPct val="110000"/>
              <a:buFont typeface="Wingdings 2" charset="2"/>
              <a:buChar char=""/>
            </a:pPr>
            <a:r>
              <a:rPr lang="de-DE" altLang="de-DE" dirty="0"/>
              <a:t>Kommunikation ist Informationsübertragung</a:t>
            </a:r>
          </a:p>
          <a:p>
            <a:pPr>
              <a:spcBef>
                <a:spcPts val="2000"/>
              </a:spcBef>
              <a:buClr>
                <a:schemeClr val="accent2"/>
              </a:buClr>
              <a:buSzPct val="110000"/>
              <a:buFont typeface="Wingdings 2" charset="2"/>
              <a:buChar char=""/>
            </a:pPr>
            <a:r>
              <a:rPr lang="de-DE" altLang="de-DE" dirty="0"/>
              <a:t>Maschinen können kommunizieren</a:t>
            </a:r>
          </a:p>
        </p:txBody>
      </p:sp>
      <p:sp>
        <p:nvSpPr>
          <p:cNvPr id="27655" name="Date Placeholder 1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8FC1C2-20B9-DE46-AA80-CC30A577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42C92-BB26-E544-A896-6A78B8571CF3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8D7D6D-8590-1542-8639-2A3DA88AB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50" y="1673545"/>
            <a:ext cx="2476500" cy="2514600"/>
          </a:xfrm>
          <a:prstGeom prst="rect">
            <a:avLst/>
          </a:prstGeom>
        </p:spPr>
      </p:pic>
      <p:pic>
        <p:nvPicPr>
          <p:cNvPr id="16" name="Bild 5">
            <a:extLst>
              <a:ext uri="{FF2B5EF4-FFF2-40B4-BE49-F238E27FC236}">
                <a16:creationId xmlns:a16="http://schemas.microsoft.com/office/drawing/2014/main" id="{C471C3E9-F4AF-FE4F-B461-FF57B3AD0C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4" name="Hydraulik.mp3">
            <a:hlinkClick r:id="" action="ppaction://media"/>
            <a:extLst>
              <a:ext uri="{FF2B5EF4-FFF2-40B4-BE49-F238E27FC236}">
                <a16:creationId xmlns:a16="http://schemas.microsoft.com/office/drawing/2014/main" id="{8DFC91D4-38D3-5949-9E99-39FB85127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1432" y="4824573"/>
            <a:ext cx="812800" cy="812800"/>
          </a:xfrm>
          <a:prstGeom prst="rect">
            <a:avLst/>
          </a:prstGeom>
        </p:spPr>
      </p:pic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47887D04-8522-9F47-AF07-A8BA8C1656E5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7D002A1F-20B5-DB4F-AF99-46B251C6BCC1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689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9939" y="1"/>
            <a:ext cx="8042275" cy="1084263"/>
          </a:xfrm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Sputnik</a:t>
            </a:r>
            <a:b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</a:br>
            <a:r>
              <a:rPr lang="de-DE" altLang="de-DE" sz="2400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4.10.1957 – 4.1.1958</a:t>
            </a:r>
          </a:p>
        </p:txBody>
      </p:sp>
      <p:pic>
        <p:nvPicPr>
          <p:cNvPr id="11267" name="Picture 3">
            <a:hlinkClick r:id="" action="ppaction://noaction" highlightClick="1">
              <a:snd r:embed="rId3" name="sputnik1.wav"/>
            </a:hlinkClick>
            <a:hlinkHover r:id="" action="ppaction://noaction" highlightClick="1">
              <a:snd r:embed="rId4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2" y="1320800"/>
            <a:ext cx="34194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BC611AD-DFAA-154C-92CE-703A9DD42D8C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15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7" name="Bild 5">
            <a:extLst>
              <a:ext uri="{FF2B5EF4-FFF2-40B4-BE49-F238E27FC236}">
                <a16:creationId xmlns:a16="http://schemas.microsoft.com/office/drawing/2014/main" id="{124681FF-724C-AE43-8CF5-B9847AB810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AutoShape 12">
            <a:extLst>
              <a:ext uri="{FF2B5EF4-FFF2-40B4-BE49-F238E27FC236}">
                <a16:creationId xmlns:a16="http://schemas.microsoft.com/office/drawing/2014/main" id="{E68AD4BC-FCD9-4E43-9B77-C09556F8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028" y="1489394"/>
            <a:ext cx="5916612" cy="2909887"/>
          </a:xfrm>
          <a:prstGeom prst="roundRect">
            <a:avLst>
              <a:gd name="adj" fmla="val 6444"/>
            </a:avLst>
          </a:prstGeom>
          <a:solidFill>
            <a:schemeClr val="accent1">
              <a:lumMod val="40000"/>
              <a:lumOff val="60000"/>
              <a:alpha val="59999"/>
            </a:schemeClr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9F4DE4-1D2B-774C-84EC-A2EB2004FCD5}"/>
              </a:ext>
            </a:extLst>
          </p:cNvPr>
          <p:cNvSpPr txBox="1"/>
          <p:nvPr/>
        </p:nvSpPr>
        <p:spPr>
          <a:xfrm>
            <a:off x="5948680" y="2090957"/>
            <a:ext cx="532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dirty="0"/>
              <a:t>Diese Maschine übertrug eine Information und hat kommuniziert.</a:t>
            </a:r>
          </a:p>
          <a:p>
            <a:endParaRPr lang="de-DE" sz="3600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B85A26A4-8BE4-5448-AD71-19DE27637C70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55753608-8B93-4F40-A482-DA7328EACEF1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utn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Vinton</a:t>
            </a:r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 </a:t>
            </a:r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Serf</a:t>
            </a:r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 &amp; Robert Kahn</a:t>
            </a:r>
            <a:endParaRPr lang="de-DE" altLang="de-DE" dirty="0">
              <a:solidFill>
                <a:srgbClr val="0A6BB2"/>
              </a:solidFill>
              <a:ea typeface="ＭＳ Ｐゴシック" charset="-128"/>
            </a:endParaRP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524001"/>
            <a:ext cx="41148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743200" y="4800601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de-DE" altLang="de-DE"/>
              <a:t>TCP/IP = Transmission Control + Internet</a:t>
            </a:r>
          </a:p>
          <a:p>
            <a:pPr lvl="1">
              <a:spcBef>
                <a:spcPct val="50000"/>
              </a:spcBef>
            </a:pPr>
            <a:r>
              <a:rPr lang="de-DE" altLang="de-DE"/>
              <a:t>Packet Switching Network (X.25)</a:t>
            </a:r>
          </a:p>
        </p:txBody>
      </p:sp>
      <p:sp>
        <p:nvSpPr>
          <p:cNvPr id="2970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3F9F91E-19FF-234D-BC8D-348D40915DBB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16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970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0D06BCD5-001F-BC4D-9DEC-335EF0D0FB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352ECE2D-4991-0445-9F2A-2C345EC9C75A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3E2E4B23-07DF-754A-BE0A-62AF5E69DD69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Marshal</a:t>
            </a:r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 McLuhan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0" y="1524000"/>
            <a:ext cx="2857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532063" y="5156201"/>
            <a:ext cx="777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/>
              <a:t>Understanding Media</a:t>
            </a:r>
            <a:r>
              <a:rPr lang="de-DE" altLang="de-DE">
                <a:latin typeface="Times New Roman" charset="0"/>
              </a:rPr>
              <a:t> </a:t>
            </a:r>
            <a:r>
              <a:rPr lang="de-DE" altLang="de-DE"/>
              <a:t>(1964)</a:t>
            </a:r>
          </a:p>
          <a:p>
            <a:pPr algn="ctr">
              <a:spcBef>
                <a:spcPct val="50000"/>
              </a:spcBef>
            </a:pPr>
            <a:r>
              <a:rPr lang="de-DE" altLang="de-DE"/>
              <a:t>„The medium is the message“ „..Global Village..“</a:t>
            </a:r>
            <a:endParaRPr lang="de-DE" altLang="de-DE">
              <a:latin typeface="Times New Roman" charset="0"/>
            </a:endParaRPr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 dirty="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AB3F9E-0098-104D-9E09-155C3BB0FAFC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17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072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89F18B21-6C66-644C-BC3D-A55A66BD1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2211AEE0-3BD3-CF47-85E4-0F52130A7444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40D6F1DD-66C6-DC41-BB26-E8C68AE7C69D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Douglas Engelbart &amp; Mouse</a:t>
            </a:r>
            <a:endParaRPr lang="de-DE" altLang="de-DE" dirty="0">
              <a:solidFill>
                <a:srgbClr val="0A6BB2"/>
              </a:solidFill>
              <a:ea typeface="ＭＳ Ｐゴシック" charset="-128"/>
            </a:endParaRPr>
          </a:p>
        </p:txBody>
      </p:sp>
      <p:pic>
        <p:nvPicPr>
          <p:cNvPr id="3174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981201"/>
            <a:ext cx="1905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1676400"/>
            <a:ext cx="43338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32"/>
          <p:cNvSpPr txBox="1">
            <a:spLocks noChangeArrowheads="1"/>
          </p:cNvSpPr>
          <p:nvPr/>
        </p:nvSpPr>
        <p:spPr bwMode="auto">
          <a:xfrm>
            <a:off x="2133600" y="5638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o</a:t>
            </a:r>
            <a:r>
              <a:rPr lang="de-DE" altLang="de-DE" b="1"/>
              <a:t>NL</a:t>
            </a:r>
            <a:r>
              <a:rPr lang="de-DE" altLang="de-DE"/>
              <a:t>ine </a:t>
            </a:r>
            <a:r>
              <a:rPr lang="de-DE" altLang="de-DE" b="1"/>
              <a:t>S</a:t>
            </a:r>
            <a:r>
              <a:rPr lang="de-DE" altLang="de-DE"/>
              <a:t>ystem (NLS) - GUI - und mouse (1960)</a:t>
            </a:r>
          </a:p>
        </p:txBody>
      </p:sp>
      <p:sp>
        <p:nvSpPr>
          <p:cNvPr id="31749" name="Line 1033"/>
          <p:cNvSpPr>
            <a:spLocks noChangeShapeType="1"/>
          </p:cNvSpPr>
          <p:nvPr/>
        </p:nvSpPr>
        <p:spPr bwMode="auto">
          <a:xfrm flipV="1">
            <a:off x="7391400" y="4343400"/>
            <a:ext cx="20574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5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80BA60-658C-E74A-8FD3-E0BC7D0EA606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18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1752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10" name="Bild 5">
            <a:extLst>
              <a:ext uri="{FF2B5EF4-FFF2-40B4-BE49-F238E27FC236}">
                <a16:creationId xmlns:a16="http://schemas.microsoft.com/office/drawing/2014/main" id="{91245D35-FFCF-7F41-95CF-F286DFD4AD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13165D43-4B6F-9F46-82E7-E56962228CF2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2B5963F2-9953-6440-9AC8-DC57FCD2AA59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Ted Nelson</a:t>
            </a:r>
            <a:endParaRPr lang="de-DE" altLang="de-DE" dirty="0">
              <a:solidFill>
                <a:srgbClr val="0A6BB2"/>
              </a:solidFill>
              <a:ea typeface="ＭＳ Ｐゴシック" charset="-128"/>
            </a:endParaRPr>
          </a:p>
        </p:txBody>
      </p:sp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590801" y="4419600"/>
            <a:ext cx="547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>
                <a:latin typeface="Times New Roman" charset="0"/>
              </a:rPr>
              <a:t>Mine is a parallel universe in various ways.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590800" y="4953001"/>
            <a:ext cx="7793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>
                <a:latin typeface="Times New Roman" charset="0"/>
              </a:rPr>
              <a:t>I share the physical universe with other people, </a:t>
            </a:r>
          </a:p>
          <a:p>
            <a:r>
              <a:rPr lang="de-DE" altLang="de-DE">
                <a:latin typeface="Times New Roman" charset="0"/>
              </a:rPr>
              <a:t>but it seems I see it very differently and I disagree about a lot 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4953001" y="2117726"/>
            <a:ext cx="3025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000">
                <a:latin typeface="Times New Roman" charset="0"/>
              </a:rPr>
              <a:t>"most people are fools,</a:t>
            </a:r>
          </a:p>
          <a:p>
            <a:r>
              <a:rPr lang="en-US" altLang="de-DE" sz="2000">
                <a:latin typeface="Times New Roman" charset="0"/>
              </a:rPr>
              <a:t>most authority is malignant,</a:t>
            </a:r>
          </a:p>
          <a:p>
            <a:r>
              <a:rPr lang="en-US" altLang="de-DE" sz="2000">
                <a:latin typeface="Times New Roman" charset="0"/>
              </a:rPr>
              <a:t>God does not exist,</a:t>
            </a:r>
          </a:p>
          <a:p>
            <a:r>
              <a:rPr lang="en-US" altLang="de-DE" sz="2000">
                <a:latin typeface="Times New Roman" charset="0"/>
              </a:rPr>
              <a:t>and everything is wrong."</a:t>
            </a:r>
            <a:endParaRPr lang="de-DE" altLang="de-DE" sz="2000">
              <a:latin typeface="Times New Roman" charset="0"/>
            </a:endParaRPr>
          </a:p>
        </p:txBody>
      </p:sp>
      <p:pic>
        <p:nvPicPr>
          <p:cNvPr id="32774" name="Picture 9" descr="C:\Slater_GingerLynn\ISOC\History\Ted_Nelson\Ted Nelson_files\nelson13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981200"/>
            <a:ext cx="23622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3277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4ED604-9180-CD49-905C-8874136092B0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19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2777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11" name="Bild 5">
            <a:extLst>
              <a:ext uri="{FF2B5EF4-FFF2-40B4-BE49-F238E27FC236}">
                <a16:creationId xmlns:a16="http://schemas.microsoft.com/office/drawing/2014/main" id="{521DEF26-75E7-E64F-BECE-23E24B757A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CEF09A6A-780E-9E4A-829F-57509B5A222A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DF6AD00D-16B5-3A48-9937-02DE421AA677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2073276" y="968376"/>
            <a:ext cx="8056563" cy="1362075"/>
          </a:xfrm>
        </p:spPr>
        <p:txBody>
          <a:bodyPr/>
          <a:lstStyle/>
          <a:p>
            <a:r>
              <a:rPr lang="de-DE" altLang="de-DE" dirty="0">
                <a:ea typeface="ＭＳ Ｐゴシック" charset="-128"/>
              </a:rPr>
              <a:t>Ablauf 1. Vorlesung</a:t>
            </a:r>
          </a:p>
        </p:txBody>
      </p:sp>
      <p:sp>
        <p:nvSpPr>
          <p:cNvPr id="17410" name="Textplatzhalter 2"/>
          <p:cNvSpPr>
            <a:spLocks noGrp="1"/>
          </p:cNvSpPr>
          <p:nvPr>
            <p:ph type="body" idx="1"/>
          </p:nvPr>
        </p:nvSpPr>
        <p:spPr>
          <a:xfrm>
            <a:off x="2073276" y="2801938"/>
            <a:ext cx="8201025" cy="2900362"/>
          </a:xfrm>
        </p:spPr>
        <p:txBody>
          <a:bodyPr/>
          <a:lstStyle/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Vorstellung und Themen</a:t>
            </a:r>
          </a:p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Skripte und PPT</a:t>
            </a:r>
          </a:p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Klausuren und Hinweise</a:t>
            </a:r>
          </a:p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Geschichte des Web</a:t>
            </a:r>
          </a:p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Grundlagen Web-Business</a:t>
            </a:r>
          </a:p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Ertragsmodelle</a:t>
            </a:r>
          </a:p>
          <a:p>
            <a:endParaRPr lang="de-DE" altLang="x-none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741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</a:p>
        </p:txBody>
      </p:sp>
      <p:sp>
        <p:nvSpPr>
          <p:cNvPr id="1741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</a:rPr>
              <a:t>Dr. Tilo Hildebrandt</a:t>
            </a:r>
            <a:endParaRPr lang="de-DE" altLang="de-DE" sz="1200">
              <a:solidFill>
                <a:schemeClr val="bg1"/>
              </a:solidFill>
            </a:endParaRPr>
          </a:p>
        </p:txBody>
      </p:sp>
      <p:sp>
        <p:nvSpPr>
          <p:cNvPr id="1741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266B871-2D2C-5D48-B328-703ACD734900}" type="slidenum">
              <a:rPr lang="de-DE" altLang="de-DE" sz="2800">
                <a:solidFill>
                  <a:schemeClr val="bg1"/>
                </a:solidFill>
              </a:rPr>
              <a:pPr/>
              <a:t>2</a:t>
            </a:fld>
            <a:endParaRPr lang="de-DE" altLang="de-DE" sz="2800">
              <a:solidFill>
                <a:schemeClr val="bg1"/>
              </a:solidFill>
            </a:endParaRPr>
          </a:p>
        </p:txBody>
      </p:sp>
      <p:pic>
        <p:nvPicPr>
          <p:cNvPr id="7" name="Bild 5">
            <a:extLst>
              <a:ext uri="{FF2B5EF4-FFF2-40B4-BE49-F238E27FC236}">
                <a16:creationId xmlns:a16="http://schemas.microsoft.com/office/drawing/2014/main" id="{75F6925A-7924-8049-B8A6-B8F0D6C6B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1321C4C2-6D48-8C44-A97C-922CFA9BB658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21105754-4D2A-BA4F-A0DE-B89DB2888712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Tim Berners-Lee &amp; Robert </a:t>
            </a:r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Calliau</a:t>
            </a:r>
            <a:endParaRPr lang="de-DE" altLang="de-DE" dirty="0">
              <a:solidFill>
                <a:srgbClr val="0A6BB2"/>
              </a:solidFill>
              <a:ea typeface="ＭＳ Ｐゴシック" charset="-128"/>
            </a:endParaRP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743200" y="4800601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de-DE" altLang="de-DE"/>
              <a:t>WWW: Proposal for a Hypertext Project</a:t>
            </a:r>
          </a:p>
          <a:p>
            <a:pPr lvl="1">
              <a:spcBef>
                <a:spcPct val="50000"/>
              </a:spcBef>
            </a:pPr>
            <a:r>
              <a:rPr lang="de-DE" altLang="de-DE"/>
              <a:t>HTML - HTTP - Cello - Mosaic (Browser)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1" y="1676400"/>
            <a:ext cx="1616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752601"/>
            <a:ext cx="25146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BA22D7-8703-2848-9D65-FD73DB9FBD27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20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E8CE7893-633D-FC40-BD16-1D1210FE2A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7AB2A4EF-02F5-B84B-A67B-DD694872C63E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EB17776E-62CF-7D4C-97B1-FA7114EE947E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Marc </a:t>
            </a:r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Andreessen</a:t>
            </a:r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 &amp; Eric </a:t>
            </a:r>
            <a:r>
              <a:rPr lang="de-DE" altLang="de-DE" dirty="0" err="1">
                <a:solidFill>
                  <a:srgbClr val="0A6BB2"/>
                </a:solidFill>
                <a:latin typeface="Arial" charset="0"/>
                <a:ea typeface="ＭＳ Ｐゴシック" charset="-128"/>
              </a:rPr>
              <a:t>Bina</a:t>
            </a:r>
            <a:endParaRPr lang="de-DE" altLang="de-DE" dirty="0">
              <a:solidFill>
                <a:srgbClr val="0A6BB2"/>
              </a:solidFill>
              <a:ea typeface="ＭＳ Ｐゴシック" charset="-128"/>
            </a:endParaRP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743200" y="4867275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de-DE" altLang="de-DE" dirty="0"/>
              <a:t>Entwicklung des Browsers </a:t>
            </a:r>
            <a:r>
              <a:rPr lang="de-DE" altLang="de-DE" dirty="0" err="1"/>
              <a:t>Mosaic</a:t>
            </a:r>
            <a:r>
              <a:rPr lang="de-DE" altLang="de-DE" dirty="0"/>
              <a:t> (noch ohne </a:t>
            </a:r>
            <a:r>
              <a:rPr lang="de-DE" altLang="de-DE" dirty="0" err="1"/>
              <a:t>Andreessen</a:t>
            </a:r>
            <a:r>
              <a:rPr lang="de-DE" altLang="de-DE" dirty="0"/>
              <a:t>)</a:t>
            </a:r>
          </a:p>
          <a:p>
            <a:pPr lvl="1">
              <a:spcBef>
                <a:spcPct val="50000"/>
              </a:spcBef>
            </a:pPr>
            <a:r>
              <a:rPr lang="de-DE" altLang="de-DE" dirty="0"/>
              <a:t>Vermarktung des Browsers Netscape (mit A.)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0" y="1676400"/>
            <a:ext cx="1600384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704976"/>
            <a:ext cx="2247900" cy="29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3482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20B390C-00A7-154E-8EC0-A1EA9E6422A4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21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4823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9AEC71C6-118C-184B-85FB-C40808E7AA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C782F085-3A3D-DD44-99B6-321147C9FFF3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A3A91CAF-5BEB-8541-9D03-942B82EFDDE5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Von der Erfindung zur Ökonomie</a:t>
            </a:r>
            <a:endParaRPr lang="de-DE" altLang="de-DE" dirty="0">
              <a:solidFill>
                <a:srgbClr val="0A6BB2"/>
              </a:solidFill>
              <a:ea typeface="ＭＳ Ｐゴシック" charset="-128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124200" y="5257801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de-DE" altLang="de-DE" sz="1600">
                <a:solidFill>
                  <a:srgbClr val="800000"/>
                </a:solidFill>
              </a:rPr>
              <a:t>WWW: Proposal for a Hypertext Project</a:t>
            </a:r>
          </a:p>
          <a:p>
            <a:pPr lvl="1">
              <a:spcBef>
                <a:spcPct val="50000"/>
              </a:spcBef>
            </a:pPr>
            <a:r>
              <a:rPr lang="de-DE" altLang="de-DE" sz="1600">
                <a:solidFill>
                  <a:srgbClr val="800000"/>
                </a:solidFill>
              </a:rPr>
              <a:t>HTML - HTTP - Cello - Mosaic - Netscape</a:t>
            </a:r>
          </a:p>
        </p:txBody>
      </p:sp>
      <p:sp>
        <p:nvSpPr>
          <p:cNvPr id="3584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D69CF8F-2F84-9A40-B2E9-51A4BDC6B3FA}" type="slidenum">
              <a:rPr lang="en-US" altLang="de-DE" sz="2800">
                <a:solidFill>
                  <a:schemeClr val="bg1"/>
                </a:solidFill>
              </a:rPr>
              <a:pPr/>
              <a:t>22</a:t>
            </a:fld>
            <a:endParaRPr lang="en-US" altLang="de-DE" sz="2800">
              <a:solidFill>
                <a:schemeClr val="bg1"/>
              </a:solidFill>
            </a:endParaRPr>
          </a:p>
        </p:txBody>
      </p:sp>
      <p:sp>
        <p:nvSpPr>
          <p:cNvPr id="3584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</a:rPr>
              <a:t>Dr. Tilo Hildebrandt</a:t>
            </a:r>
            <a:endParaRPr lang="de-DE" altLang="de-DE" sz="1200">
              <a:solidFill>
                <a:schemeClr val="bg1"/>
              </a:solidFill>
            </a:endParaRPr>
          </a:p>
        </p:txBody>
      </p:sp>
      <p:pic>
        <p:nvPicPr>
          <p:cNvPr id="35846" name="Picture 2" descr="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19812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 descr="steve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362201"/>
            <a:ext cx="13716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0" descr="http://www.ibiblio.org/pioneers/images/pics/bernersle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350" y="2360614"/>
            <a:ext cx="13398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895601"/>
            <a:ext cx="1333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2"/>
          <p:cNvSpPr txBox="1">
            <a:spLocks noChangeArrowheads="1"/>
          </p:cNvSpPr>
          <p:nvPr/>
        </p:nvSpPr>
        <p:spPr bwMode="auto">
          <a:xfrm>
            <a:off x="2209800" y="3505201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/>
              <a:t>Ted Nelson</a:t>
            </a:r>
          </a:p>
        </p:txBody>
      </p:sp>
      <p:sp>
        <p:nvSpPr>
          <p:cNvPr id="35851" name="TextBox 13"/>
          <p:cNvSpPr txBox="1">
            <a:spLocks noChangeArrowheads="1"/>
          </p:cNvSpPr>
          <p:nvPr/>
        </p:nvSpPr>
        <p:spPr bwMode="auto">
          <a:xfrm>
            <a:off x="4191000" y="41910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800"/>
              <a:t>Tim Berners-Lee</a:t>
            </a:r>
          </a:p>
        </p:txBody>
      </p:sp>
      <p:sp>
        <p:nvSpPr>
          <p:cNvPr id="35852" name="TextBox 14"/>
          <p:cNvSpPr txBox="1">
            <a:spLocks noChangeArrowheads="1"/>
          </p:cNvSpPr>
          <p:nvPr/>
        </p:nvSpPr>
        <p:spPr bwMode="auto">
          <a:xfrm>
            <a:off x="6400800" y="41910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800"/>
              <a:t>Steve Jobs</a:t>
            </a:r>
          </a:p>
        </p:txBody>
      </p: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7620000" y="48006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800"/>
              <a:t>Marc Andreessen</a:t>
            </a:r>
          </a:p>
        </p:txBody>
      </p:sp>
      <p:pic>
        <p:nvPicPr>
          <p:cNvPr id="15" name="Bild 5">
            <a:extLst>
              <a:ext uri="{FF2B5EF4-FFF2-40B4-BE49-F238E27FC236}">
                <a16:creationId xmlns:a16="http://schemas.microsoft.com/office/drawing/2014/main" id="{AD7E75DA-91D8-7542-B47C-731AABF967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029D854B-AF1B-394A-9E39-03AC88BBC92E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75E827BB-910A-D24F-9E82-96633B4A7B37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5232401" y="6275389"/>
            <a:ext cx="4054475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600">
                <a:solidFill>
                  <a:schemeClr val="bg1"/>
                </a:solidFill>
              </a:rPr>
              <a:t>Internet Web Geschichte</a:t>
            </a:r>
          </a:p>
        </p:txBody>
      </p:sp>
      <p:sp>
        <p:nvSpPr>
          <p:cNvPr id="36866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789114" y="6230939"/>
            <a:ext cx="2613025" cy="40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600">
                <a:solidFill>
                  <a:schemeClr val="bg1"/>
                </a:solidFill>
              </a:rPr>
              <a:t>Dr. Tilo Hildebrandt</a:t>
            </a: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3686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946622C-8DE5-7641-BC14-73443C32FCB7}" type="slidenum">
              <a:rPr lang="de-DE" altLang="de-DE" sz="1600">
                <a:solidFill>
                  <a:schemeClr val="bg1"/>
                </a:solidFill>
              </a:rPr>
              <a:pPr/>
              <a:t>23</a:t>
            </a:fld>
            <a:endParaRPr lang="de-DE" altLang="de-DE" sz="1600">
              <a:solidFill>
                <a:schemeClr val="bg1"/>
              </a:solidFill>
            </a:endParaRPr>
          </a:p>
        </p:txBody>
      </p:sp>
      <p:pic>
        <p:nvPicPr>
          <p:cNvPr id="68813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873126"/>
            <a:ext cx="795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495550" y="908051"/>
            <a:ext cx="3524250" cy="981075"/>
            <a:chOff x="612" y="572"/>
            <a:chExt cx="2220" cy="618"/>
          </a:xfrm>
        </p:grpSpPr>
        <p:sp>
          <p:nvSpPr>
            <p:cNvPr id="36911" name="Rectangle 8"/>
            <p:cNvSpPr>
              <a:spLocks noChangeArrowheads="1"/>
            </p:cNvSpPr>
            <p:nvPr/>
          </p:nvSpPr>
          <p:spPr bwMode="auto">
            <a:xfrm>
              <a:off x="640" y="822"/>
              <a:ext cx="21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altLang="de-DE" sz="1600"/>
                <a:t>„Memex“ </a:t>
              </a:r>
            </a:p>
            <a:p>
              <a:r>
                <a:rPr lang="de-DE" altLang="de-DE" sz="1600"/>
                <a:t>Der Schreibtisch mit dem Bildschirm</a:t>
              </a:r>
            </a:p>
          </p:txBody>
        </p:sp>
        <p:grpSp>
          <p:nvGrpSpPr>
            <p:cNvPr id="36912" name="Group 37"/>
            <p:cNvGrpSpPr>
              <a:grpSpLocks/>
            </p:cNvGrpSpPr>
            <p:nvPr/>
          </p:nvGrpSpPr>
          <p:grpSpPr bwMode="auto">
            <a:xfrm>
              <a:off x="612" y="572"/>
              <a:ext cx="1399" cy="213"/>
              <a:chOff x="612" y="572"/>
              <a:chExt cx="1399" cy="213"/>
            </a:xfrm>
          </p:grpSpPr>
          <p:sp>
            <p:nvSpPr>
              <p:cNvPr id="36913" name="Rectangle 7"/>
              <p:cNvSpPr>
                <a:spLocks noChangeArrowheads="1"/>
              </p:cNvSpPr>
              <p:nvPr/>
            </p:nvSpPr>
            <p:spPr bwMode="auto">
              <a:xfrm>
                <a:off x="1020" y="572"/>
                <a:ext cx="99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>
                    <a:solidFill>
                      <a:schemeClr val="tx2"/>
                    </a:solidFill>
                  </a:rPr>
                  <a:t>Vannevar Bush</a:t>
                </a:r>
              </a:p>
            </p:txBody>
          </p:sp>
          <p:sp>
            <p:nvSpPr>
              <p:cNvPr id="36914" name="Rectangle 9"/>
              <p:cNvSpPr>
                <a:spLocks noChangeArrowheads="1"/>
              </p:cNvSpPr>
              <p:nvPr/>
            </p:nvSpPr>
            <p:spPr bwMode="auto">
              <a:xfrm>
                <a:off x="612" y="572"/>
                <a:ext cx="40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>
                    <a:solidFill>
                      <a:schemeClr val="tx2"/>
                    </a:solidFill>
                  </a:rPr>
                  <a:t>1945</a:t>
                </a:r>
              </a:p>
            </p:txBody>
          </p:sp>
        </p:grpSp>
      </p:grpSp>
      <p:pic>
        <p:nvPicPr>
          <p:cNvPr id="688138" name="Picture 10" descr="Figura 8 - Claude Shan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2228851"/>
            <a:ext cx="79533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495550" y="2370139"/>
            <a:ext cx="4464050" cy="777875"/>
            <a:chOff x="612" y="1429"/>
            <a:chExt cx="2812" cy="490"/>
          </a:xfrm>
        </p:grpSpPr>
        <p:grpSp>
          <p:nvGrpSpPr>
            <p:cNvPr id="36907" name="Group 38"/>
            <p:cNvGrpSpPr>
              <a:grpSpLocks/>
            </p:cNvGrpSpPr>
            <p:nvPr/>
          </p:nvGrpSpPr>
          <p:grpSpPr bwMode="auto">
            <a:xfrm>
              <a:off x="612" y="1429"/>
              <a:ext cx="1947" cy="213"/>
              <a:chOff x="612" y="1429"/>
              <a:chExt cx="1947" cy="213"/>
            </a:xfrm>
          </p:grpSpPr>
          <p:sp>
            <p:nvSpPr>
              <p:cNvPr id="36909" name="Rectangle 11"/>
              <p:cNvSpPr>
                <a:spLocks noChangeArrowheads="1"/>
              </p:cNvSpPr>
              <p:nvPr/>
            </p:nvSpPr>
            <p:spPr bwMode="auto">
              <a:xfrm>
                <a:off x="1020" y="1429"/>
                <a:ext cx="15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>
                    <a:solidFill>
                      <a:schemeClr val="tx2"/>
                    </a:solidFill>
                  </a:rPr>
                  <a:t>Claude Elwood Shannon</a:t>
                </a:r>
              </a:p>
            </p:txBody>
          </p:sp>
          <p:sp>
            <p:nvSpPr>
              <p:cNvPr id="36910" name="Rectangle 12"/>
              <p:cNvSpPr>
                <a:spLocks noChangeArrowheads="1"/>
              </p:cNvSpPr>
              <p:nvPr/>
            </p:nvSpPr>
            <p:spPr bwMode="auto">
              <a:xfrm>
                <a:off x="612" y="1429"/>
                <a:ext cx="40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>
                    <a:solidFill>
                      <a:schemeClr val="tx2"/>
                    </a:solidFill>
                  </a:rPr>
                  <a:t>1948</a:t>
                </a:r>
              </a:p>
            </p:txBody>
          </p:sp>
        </p:grpSp>
        <p:sp>
          <p:nvSpPr>
            <p:cNvPr id="36908" name="Text Box 13"/>
            <p:cNvSpPr txBox="1">
              <a:spLocks noChangeArrowheads="1"/>
            </p:cNvSpPr>
            <p:nvPr/>
          </p:nvSpPr>
          <p:spPr bwMode="auto">
            <a:xfrm>
              <a:off x="624" y="1706"/>
              <a:ext cx="280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/>
                <a:t>„A Mathematical Theory of Communication“</a:t>
              </a:r>
            </a:p>
          </p:txBody>
        </p:sp>
      </p:grpSp>
      <p:pic>
        <p:nvPicPr>
          <p:cNvPr id="688142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3600450"/>
            <a:ext cx="7953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495550" y="3584576"/>
            <a:ext cx="2808288" cy="1095375"/>
            <a:chOff x="612" y="2246"/>
            <a:chExt cx="1769" cy="690"/>
          </a:xfrm>
        </p:grpSpPr>
        <p:grpSp>
          <p:nvGrpSpPr>
            <p:cNvPr id="36903" name="Group 39"/>
            <p:cNvGrpSpPr>
              <a:grpSpLocks/>
            </p:cNvGrpSpPr>
            <p:nvPr/>
          </p:nvGrpSpPr>
          <p:grpSpPr bwMode="auto">
            <a:xfrm>
              <a:off x="612" y="2246"/>
              <a:ext cx="1580" cy="213"/>
              <a:chOff x="612" y="2246"/>
              <a:chExt cx="1580" cy="213"/>
            </a:xfrm>
          </p:grpSpPr>
          <p:sp>
            <p:nvSpPr>
              <p:cNvPr id="36905" name="Rectangle 15"/>
              <p:cNvSpPr>
                <a:spLocks noChangeArrowheads="1"/>
              </p:cNvSpPr>
              <p:nvPr/>
            </p:nvSpPr>
            <p:spPr bwMode="auto">
              <a:xfrm>
                <a:off x="1020" y="2246"/>
                <a:ext cx="11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>
                    <a:solidFill>
                      <a:schemeClr val="tx2"/>
                    </a:solidFill>
                  </a:rPr>
                  <a:t>Marshall McLuhan</a:t>
                </a:r>
              </a:p>
            </p:txBody>
          </p:sp>
          <p:sp>
            <p:nvSpPr>
              <p:cNvPr id="36906" name="Rectangle 16"/>
              <p:cNvSpPr>
                <a:spLocks noChangeArrowheads="1"/>
              </p:cNvSpPr>
              <p:nvPr/>
            </p:nvSpPr>
            <p:spPr bwMode="auto">
              <a:xfrm>
                <a:off x="612" y="2246"/>
                <a:ext cx="40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>
                    <a:solidFill>
                      <a:schemeClr val="tx2"/>
                    </a:solidFill>
                  </a:rPr>
                  <a:t>1964</a:t>
                </a:r>
              </a:p>
            </p:txBody>
          </p:sp>
        </p:grpSp>
        <p:sp>
          <p:nvSpPr>
            <p:cNvPr id="36904" name="Text Box 17"/>
            <p:cNvSpPr txBox="1">
              <a:spLocks noChangeArrowheads="1"/>
            </p:cNvSpPr>
            <p:nvPr/>
          </p:nvSpPr>
          <p:spPr bwMode="auto">
            <a:xfrm>
              <a:off x="612" y="2568"/>
              <a:ext cx="176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/>
                <a:t>„The medium is the message“ </a:t>
              </a:r>
            </a:p>
          </p:txBody>
        </p:sp>
      </p:grpSp>
      <p:pic>
        <p:nvPicPr>
          <p:cNvPr id="688146" name="Picture 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00" y="873125"/>
            <a:ext cx="795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49" name="Picture 2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4803775"/>
            <a:ext cx="7953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517775" y="4791075"/>
            <a:ext cx="2782888" cy="1028700"/>
            <a:chOff x="626" y="3018"/>
            <a:chExt cx="1753" cy="648"/>
          </a:xfrm>
        </p:grpSpPr>
        <p:grpSp>
          <p:nvGrpSpPr>
            <p:cNvPr id="36899" name="Group 40"/>
            <p:cNvGrpSpPr>
              <a:grpSpLocks/>
            </p:cNvGrpSpPr>
            <p:nvPr/>
          </p:nvGrpSpPr>
          <p:grpSpPr bwMode="auto">
            <a:xfrm>
              <a:off x="626" y="3018"/>
              <a:ext cx="1753" cy="213"/>
              <a:chOff x="626" y="2986"/>
              <a:chExt cx="1753" cy="213"/>
            </a:xfrm>
          </p:grpSpPr>
          <p:sp>
            <p:nvSpPr>
              <p:cNvPr id="36901" name="Rectangle 22"/>
              <p:cNvSpPr>
                <a:spLocks noChangeArrowheads="1"/>
              </p:cNvSpPr>
              <p:nvPr/>
            </p:nvSpPr>
            <p:spPr bwMode="auto">
              <a:xfrm>
                <a:off x="1034" y="2986"/>
                <a:ext cx="134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/>
                  <a:t>Douglas C. Engelbart</a:t>
                </a:r>
              </a:p>
            </p:txBody>
          </p:sp>
          <p:sp>
            <p:nvSpPr>
              <p:cNvPr id="36902" name="Rectangle 23"/>
              <p:cNvSpPr>
                <a:spLocks noChangeArrowheads="1"/>
              </p:cNvSpPr>
              <p:nvPr/>
            </p:nvSpPr>
            <p:spPr bwMode="auto">
              <a:xfrm>
                <a:off x="626" y="2986"/>
                <a:ext cx="40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>
                    <a:solidFill>
                      <a:schemeClr val="tx2"/>
                    </a:solidFill>
                  </a:rPr>
                  <a:t>1963</a:t>
                </a:r>
              </a:p>
            </p:txBody>
          </p:sp>
        </p:grpSp>
        <p:sp>
          <p:nvSpPr>
            <p:cNvPr id="36900" name="Text Box 24"/>
            <p:cNvSpPr txBox="1">
              <a:spLocks noChangeArrowheads="1"/>
            </p:cNvSpPr>
            <p:nvPr/>
          </p:nvSpPr>
          <p:spPr bwMode="auto">
            <a:xfrm>
              <a:off x="657" y="3298"/>
              <a:ext cx="16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/>
                <a:t>Erfindung der Computermaus</a:t>
              </a: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6203951" y="2228850"/>
            <a:ext cx="4392613" cy="1455738"/>
            <a:chOff x="2948" y="1404"/>
            <a:chExt cx="2767" cy="917"/>
          </a:xfrm>
        </p:grpSpPr>
        <p:sp>
          <p:nvSpPr>
            <p:cNvPr id="36895" name="Rectangle 25"/>
            <p:cNvSpPr>
              <a:spLocks noChangeArrowheads="1"/>
            </p:cNvSpPr>
            <p:nvPr/>
          </p:nvSpPr>
          <p:spPr bwMode="auto">
            <a:xfrm>
              <a:off x="2948" y="1953"/>
              <a:ext cx="27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altLang="de-DE" sz="1600"/>
                <a:t>Erfinder der HTML </a:t>
              </a:r>
              <a:br>
                <a:rPr lang="de-DE" altLang="de-DE" sz="1600"/>
              </a:br>
              <a:r>
                <a:rPr lang="de-DE" altLang="de-DE" sz="1600"/>
                <a:t>Begründer des World Wide Web </a:t>
              </a:r>
            </a:p>
          </p:txBody>
        </p:sp>
        <p:grpSp>
          <p:nvGrpSpPr>
            <p:cNvPr id="36896" name="Group 48"/>
            <p:cNvGrpSpPr>
              <a:grpSpLocks/>
            </p:cNvGrpSpPr>
            <p:nvPr/>
          </p:nvGrpSpPr>
          <p:grpSpPr bwMode="auto">
            <a:xfrm>
              <a:off x="3964" y="1404"/>
              <a:ext cx="1546" cy="368"/>
              <a:chOff x="3964" y="1404"/>
              <a:chExt cx="1546" cy="368"/>
            </a:xfrm>
          </p:grpSpPr>
          <p:sp>
            <p:nvSpPr>
              <p:cNvPr id="36897" name="Rectangle 27"/>
              <p:cNvSpPr>
                <a:spLocks noChangeArrowheads="1"/>
              </p:cNvSpPr>
              <p:nvPr/>
            </p:nvSpPr>
            <p:spPr bwMode="auto">
              <a:xfrm>
                <a:off x="4400" y="1404"/>
                <a:ext cx="111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/>
                  <a:t>Tim Berners-Lee </a:t>
                </a:r>
              </a:p>
              <a:p>
                <a:r>
                  <a:rPr lang="de-DE" altLang="de-DE" sz="1600"/>
                  <a:t>&amp; Robert Cailliau</a:t>
                </a:r>
              </a:p>
            </p:txBody>
          </p:sp>
          <p:sp>
            <p:nvSpPr>
              <p:cNvPr id="36898" name="Rectangle 28"/>
              <p:cNvSpPr>
                <a:spLocks noChangeArrowheads="1"/>
              </p:cNvSpPr>
              <p:nvPr/>
            </p:nvSpPr>
            <p:spPr bwMode="auto">
              <a:xfrm>
                <a:off x="3964" y="1404"/>
                <a:ext cx="40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de-DE" altLang="de-DE" sz="1600">
                    <a:solidFill>
                      <a:schemeClr val="tx2"/>
                    </a:solidFill>
                  </a:rPr>
                  <a:t>1989</a:t>
                </a:r>
              </a:p>
            </p:txBody>
          </p:sp>
        </p:grp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6272214" y="2238376"/>
            <a:ext cx="1590675" cy="798513"/>
            <a:chOff x="2991" y="1410"/>
            <a:chExt cx="1002" cy="503"/>
          </a:xfrm>
        </p:grpSpPr>
        <p:pic>
          <p:nvPicPr>
            <p:cNvPr id="36893" name="Picture 26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" y="1412"/>
              <a:ext cx="50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4" name="Picture 29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" y="1410"/>
              <a:ext cx="50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275389" y="4008438"/>
            <a:ext cx="1341437" cy="825500"/>
            <a:chOff x="2993" y="2525"/>
            <a:chExt cx="845" cy="520"/>
          </a:xfrm>
        </p:grpSpPr>
        <p:pic>
          <p:nvPicPr>
            <p:cNvPr id="36891" name="Picture 30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525"/>
              <a:ext cx="40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2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" y="2525"/>
              <a:ext cx="44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7032625" y="908051"/>
            <a:ext cx="3151188" cy="1000125"/>
            <a:chOff x="3470" y="595"/>
            <a:chExt cx="1985" cy="630"/>
          </a:xfrm>
        </p:grpSpPr>
        <p:sp>
          <p:nvSpPr>
            <p:cNvPr id="36888" name="Rectangle 19"/>
            <p:cNvSpPr>
              <a:spLocks noChangeArrowheads="1"/>
            </p:cNvSpPr>
            <p:nvPr/>
          </p:nvSpPr>
          <p:spPr bwMode="auto">
            <a:xfrm>
              <a:off x="3470" y="595"/>
              <a:ext cx="4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altLang="de-DE" sz="1600">
                  <a:solidFill>
                    <a:schemeClr val="tx2"/>
                  </a:solidFill>
                </a:rPr>
                <a:t>1973</a:t>
              </a:r>
            </a:p>
          </p:txBody>
        </p:sp>
        <p:sp>
          <p:nvSpPr>
            <p:cNvPr id="36889" name="Text Box 20"/>
            <p:cNvSpPr txBox="1">
              <a:spLocks noChangeArrowheads="1"/>
            </p:cNvSpPr>
            <p:nvPr/>
          </p:nvSpPr>
          <p:spPr bwMode="auto">
            <a:xfrm>
              <a:off x="3492" y="857"/>
              <a:ext cx="13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/>
                <a:t>Entwicklung von TCP/IP</a:t>
              </a:r>
            </a:p>
          </p:txBody>
        </p:sp>
        <p:sp>
          <p:nvSpPr>
            <p:cNvPr id="36890" name="Rectangle 45"/>
            <p:cNvSpPr>
              <a:spLocks noChangeArrowheads="1"/>
            </p:cNvSpPr>
            <p:nvPr/>
          </p:nvSpPr>
          <p:spPr bwMode="auto">
            <a:xfrm>
              <a:off x="3818" y="595"/>
              <a:ext cx="16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altLang="de-DE" sz="1600">
                  <a:solidFill>
                    <a:schemeClr val="tx2"/>
                  </a:solidFill>
                </a:rPr>
                <a:t>Vinton Serf &amp; Robert Kahn</a:t>
              </a:r>
            </a:p>
          </p:txBody>
        </p:sp>
      </p:grp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5735638" y="4008438"/>
            <a:ext cx="4697412" cy="1517650"/>
            <a:chOff x="2653" y="2525"/>
            <a:chExt cx="2959" cy="956"/>
          </a:xfrm>
        </p:grpSpPr>
        <p:sp>
          <p:nvSpPr>
            <p:cNvPr id="36885" name="Rectangle 32"/>
            <p:cNvSpPr>
              <a:spLocks noChangeArrowheads="1"/>
            </p:cNvSpPr>
            <p:nvPr/>
          </p:nvSpPr>
          <p:spPr bwMode="auto">
            <a:xfrm>
              <a:off x="4454" y="2525"/>
              <a:ext cx="115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de-DE" altLang="de-DE" sz="1600">
                  <a:solidFill>
                    <a:schemeClr val="tx2"/>
                  </a:solidFill>
                </a:rPr>
                <a:t>Marc Andreessen </a:t>
              </a:r>
              <a:br>
                <a:rPr lang="de-DE" altLang="de-DE" sz="1600">
                  <a:solidFill>
                    <a:schemeClr val="tx2"/>
                  </a:solidFill>
                </a:rPr>
              </a:br>
              <a:r>
                <a:rPr lang="de-DE" altLang="de-DE" sz="1600">
                  <a:solidFill>
                    <a:schemeClr val="tx2"/>
                  </a:solidFill>
                </a:rPr>
                <a:t>&amp; Eric Bina</a:t>
              </a:r>
            </a:p>
          </p:txBody>
        </p:sp>
        <p:sp>
          <p:nvSpPr>
            <p:cNvPr id="36886" name="Text Box 52"/>
            <p:cNvSpPr txBox="1">
              <a:spLocks noChangeArrowheads="1"/>
            </p:cNvSpPr>
            <p:nvPr/>
          </p:nvSpPr>
          <p:spPr bwMode="auto">
            <a:xfrm>
              <a:off x="2653" y="3113"/>
              <a:ext cx="29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1">
                <a:spcBef>
                  <a:spcPct val="50000"/>
                </a:spcBef>
              </a:pPr>
              <a:r>
                <a:rPr lang="de-DE" altLang="de-DE" sz="1600"/>
                <a:t>Entwicklung des Browsers Mosaic</a:t>
              </a:r>
              <a:br>
                <a:rPr lang="de-DE" altLang="de-DE" sz="1600"/>
              </a:br>
              <a:r>
                <a:rPr lang="de-DE" altLang="de-DE" sz="1600"/>
                <a:t>Vermarktung des Browsers Netscape</a:t>
              </a:r>
            </a:p>
          </p:txBody>
        </p:sp>
        <p:sp>
          <p:nvSpPr>
            <p:cNvPr id="36887" name="Text Box 54"/>
            <p:cNvSpPr txBox="1">
              <a:spLocks noChangeArrowheads="1"/>
            </p:cNvSpPr>
            <p:nvPr/>
          </p:nvSpPr>
          <p:spPr bwMode="auto">
            <a:xfrm>
              <a:off x="3969" y="2525"/>
              <a:ext cx="4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/>
                <a:t>1993</a:t>
              </a:r>
            </a:p>
          </p:txBody>
        </p:sp>
      </p:grpSp>
      <p:pic>
        <p:nvPicPr>
          <p:cNvPr id="52" name="Bild 5">
            <a:extLst>
              <a:ext uri="{FF2B5EF4-FFF2-40B4-BE49-F238E27FC236}">
                <a16:creationId xmlns:a16="http://schemas.microsoft.com/office/drawing/2014/main" id="{6A62A67F-6831-9249-8A3D-6DE327DBF5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1" name="Fußzeilenplatzhalter 6">
            <a:extLst>
              <a:ext uri="{FF2B5EF4-FFF2-40B4-BE49-F238E27FC236}">
                <a16:creationId xmlns:a16="http://schemas.microsoft.com/office/drawing/2014/main" id="{17AA841E-AC31-5E40-B21E-37C9E1F03543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53" name="Datumsplatzhalter 1">
            <a:extLst>
              <a:ext uri="{FF2B5EF4-FFF2-40B4-BE49-F238E27FC236}">
                <a16:creationId xmlns:a16="http://schemas.microsoft.com/office/drawing/2014/main" id="{39E0D938-9ECF-DB41-BA27-BB2F5D62DC9C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D348DD-17DB-6046-91DD-DD0A56CE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77" y="138115"/>
            <a:ext cx="9259888" cy="609597"/>
          </a:xfrm>
        </p:spPr>
        <p:txBody>
          <a:bodyPr>
            <a:normAutofit fontScale="90000"/>
          </a:bodyPr>
          <a:lstStyle/>
          <a:p>
            <a:r>
              <a:rPr lang="de-DE" sz="3800" b="1" dirty="0">
                <a:solidFill>
                  <a:schemeClr val="accent5"/>
                </a:solidFill>
              </a:rPr>
              <a:t>Die Geschichte des World Wide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664201" y="1700214"/>
            <a:ext cx="1763713" cy="2701925"/>
            <a:chOff x="295" y="1071"/>
            <a:chExt cx="1111" cy="1702"/>
          </a:xfrm>
        </p:grpSpPr>
        <p:sp>
          <p:nvSpPr>
            <p:cNvPr id="37916" name="Line 29"/>
            <p:cNvSpPr>
              <a:spLocks noChangeShapeType="1"/>
            </p:cNvSpPr>
            <p:nvPr/>
          </p:nvSpPr>
          <p:spPr bwMode="auto">
            <a:xfrm>
              <a:off x="749" y="1071"/>
              <a:ext cx="0" cy="1384"/>
            </a:xfrm>
            <a:prstGeom prst="line">
              <a:avLst/>
            </a:prstGeom>
            <a:noFill/>
            <a:ln w="539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7" name="Rectangle 30"/>
            <p:cNvSpPr>
              <a:spLocks noChangeArrowheads="1"/>
            </p:cNvSpPr>
            <p:nvPr/>
          </p:nvSpPr>
          <p:spPr bwMode="auto">
            <a:xfrm>
              <a:off x="295" y="2455"/>
              <a:ext cx="1111" cy="318"/>
            </a:xfrm>
            <a:prstGeom prst="rect">
              <a:avLst/>
            </a:prstGeom>
            <a:gradFill rotWithShape="1">
              <a:gsLst>
                <a:gs pos="0">
                  <a:srgbClr val="3B0000"/>
                </a:gs>
                <a:gs pos="5000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chemeClr val="bg1"/>
                  </a:solidFill>
                </a:rPr>
                <a:t>News Group 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95663" y="1700214"/>
            <a:ext cx="1763712" cy="2701925"/>
            <a:chOff x="295" y="1071"/>
            <a:chExt cx="1111" cy="1702"/>
          </a:xfrm>
        </p:grpSpPr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749" y="1071"/>
              <a:ext cx="0" cy="1384"/>
            </a:xfrm>
            <a:prstGeom prst="line">
              <a:avLst/>
            </a:prstGeom>
            <a:noFill/>
            <a:ln w="539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5" name="Rectangle 25"/>
            <p:cNvSpPr>
              <a:spLocks noChangeArrowheads="1"/>
            </p:cNvSpPr>
            <p:nvPr/>
          </p:nvSpPr>
          <p:spPr bwMode="auto">
            <a:xfrm>
              <a:off x="295" y="2455"/>
              <a:ext cx="1111" cy="318"/>
            </a:xfrm>
            <a:prstGeom prst="rect">
              <a:avLst/>
            </a:prstGeom>
            <a:gradFill rotWithShape="1">
              <a:gsLst>
                <a:gs pos="0">
                  <a:srgbClr val="3B0000"/>
                </a:gs>
                <a:gs pos="5000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chemeClr val="bg1"/>
                  </a:solidFill>
                </a:rPr>
                <a:t>Filetransfer </a:t>
              </a:r>
            </a:p>
          </p:txBody>
        </p:sp>
      </p:grp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19288" y="800101"/>
            <a:ext cx="8291512" cy="900113"/>
          </a:xfrm>
          <a:prstGeom prst="rect">
            <a:avLst/>
          </a:prstGeom>
          <a:gradFill rotWithShape="1">
            <a:gsLst>
              <a:gs pos="0">
                <a:srgbClr val="181818"/>
              </a:gs>
              <a:gs pos="5000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Internet</a:t>
            </a:r>
          </a:p>
          <a:p>
            <a:pPr algn="ctr"/>
            <a:r>
              <a:rPr lang="de-DE" altLang="de-DE" sz="1600">
                <a:solidFill>
                  <a:schemeClr val="bg1"/>
                </a:solidFill>
              </a:rPr>
              <a:t>Interconnected Network</a:t>
            </a:r>
            <a:br>
              <a:rPr lang="de-DE" altLang="de-DE" sz="1600" b="1">
                <a:solidFill>
                  <a:schemeClr val="bg1"/>
                </a:solidFill>
              </a:rPr>
            </a:br>
            <a:r>
              <a:rPr lang="de-DE" altLang="de-DE" sz="1600">
                <a:solidFill>
                  <a:schemeClr val="bg1"/>
                </a:solidFill>
              </a:rPr>
              <a:t>Weltweites Netzwerk; ermöglicht die Nutzung verschiedener Dienste</a:t>
            </a:r>
            <a:endParaRPr lang="de-DE" altLang="de-DE" sz="1600" b="1">
              <a:solidFill>
                <a:schemeClr val="bg1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38339" y="2600325"/>
            <a:ext cx="4213225" cy="1296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600"/>
              <a:t> </a:t>
            </a:r>
            <a:r>
              <a:rPr lang="de-DE" altLang="de-DE" sz="1600" b="1"/>
              <a:t>Definition</a:t>
            </a:r>
            <a:r>
              <a:rPr lang="de-DE" altLang="de-DE" sz="1600"/>
              <a:t>: Dient der Recherche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600"/>
              <a:t> Yahoo, Google</a:t>
            </a:r>
          </a:p>
          <a:p>
            <a:pPr>
              <a:spcBef>
                <a:spcPct val="50000"/>
              </a:spcBef>
            </a:pPr>
            <a:endParaRPr lang="de-DE" altLang="de-DE" sz="160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19288" y="1700214"/>
            <a:ext cx="1763712" cy="720725"/>
            <a:chOff x="249" y="1071"/>
            <a:chExt cx="1111" cy="454"/>
          </a:xfrm>
        </p:grpSpPr>
        <p:sp>
          <p:nvSpPr>
            <p:cNvPr id="37912" name="Rectangle 5"/>
            <p:cNvSpPr>
              <a:spLocks noChangeArrowheads="1"/>
            </p:cNvSpPr>
            <p:nvPr/>
          </p:nvSpPr>
          <p:spPr bwMode="auto">
            <a:xfrm>
              <a:off x="249" y="1207"/>
              <a:ext cx="1111" cy="318"/>
            </a:xfrm>
            <a:prstGeom prst="rect">
              <a:avLst/>
            </a:prstGeom>
            <a:gradFill rotWithShape="1">
              <a:gsLst>
                <a:gs pos="0">
                  <a:srgbClr val="3B0000"/>
                </a:gs>
                <a:gs pos="5000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chemeClr val="bg1"/>
                  </a:solidFill>
                </a:rPr>
                <a:t>Suchmaschinen </a:t>
              </a:r>
            </a:p>
          </p:txBody>
        </p:sp>
        <p:sp>
          <p:nvSpPr>
            <p:cNvPr id="37913" name="Line 7"/>
            <p:cNvSpPr>
              <a:spLocks noChangeShapeType="1"/>
            </p:cNvSpPr>
            <p:nvPr/>
          </p:nvSpPr>
          <p:spPr bwMode="auto">
            <a:xfrm>
              <a:off x="703" y="107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68801" y="1700214"/>
            <a:ext cx="1763713" cy="720725"/>
            <a:chOff x="249" y="1071"/>
            <a:chExt cx="1111" cy="454"/>
          </a:xfrm>
        </p:grpSpPr>
        <p:sp>
          <p:nvSpPr>
            <p:cNvPr id="37910" name="Rectangle 16"/>
            <p:cNvSpPr>
              <a:spLocks noChangeArrowheads="1"/>
            </p:cNvSpPr>
            <p:nvPr/>
          </p:nvSpPr>
          <p:spPr bwMode="auto">
            <a:xfrm>
              <a:off x="249" y="1207"/>
              <a:ext cx="1111" cy="318"/>
            </a:xfrm>
            <a:prstGeom prst="rect">
              <a:avLst/>
            </a:prstGeom>
            <a:gradFill rotWithShape="1">
              <a:gsLst>
                <a:gs pos="0">
                  <a:srgbClr val="3B0000"/>
                </a:gs>
                <a:gs pos="5000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chemeClr val="bg1"/>
                  </a:solidFill>
                </a:rPr>
                <a:t>Chat</a:t>
              </a:r>
            </a:p>
          </p:txBody>
        </p:sp>
        <p:sp>
          <p:nvSpPr>
            <p:cNvPr id="37911" name="Line 17"/>
            <p:cNvSpPr>
              <a:spLocks noChangeShapeType="1"/>
            </p:cNvSpPr>
            <p:nvPr/>
          </p:nvSpPr>
          <p:spPr bwMode="auto">
            <a:xfrm>
              <a:off x="703" y="107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456363" y="1700214"/>
            <a:ext cx="1763712" cy="720725"/>
            <a:chOff x="249" y="1071"/>
            <a:chExt cx="1111" cy="454"/>
          </a:xfrm>
        </p:grpSpPr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249" y="1207"/>
              <a:ext cx="1111" cy="318"/>
            </a:xfrm>
            <a:prstGeom prst="rect">
              <a:avLst/>
            </a:prstGeom>
            <a:gradFill rotWithShape="1">
              <a:gsLst>
                <a:gs pos="0">
                  <a:srgbClr val="3B0000"/>
                </a:gs>
                <a:gs pos="5000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chemeClr val="bg1"/>
                  </a:solidFill>
                </a:rPr>
                <a:t>E-Mail </a:t>
              </a:r>
            </a:p>
          </p:txBody>
        </p:sp>
        <p:sp>
          <p:nvSpPr>
            <p:cNvPr id="37909" name="Line 20"/>
            <p:cNvSpPr>
              <a:spLocks noChangeShapeType="1"/>
            </p:cNvSpPr>
            <p:nvPr/>
          </p:nvSpPr>
          <p:spPr bwMode="auto">
            <a:xfrm>
              <a:off x="703" y="107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472488" y="1700214"/>
            <a:ext cx="1763712" cy="720725"/>
            <a:chOff x="249" y="1071"/>
            <a:chExt cx="1111" cy="454"/>
          </a:xfrm>
        </p:grpSpPr>
        <p:sp>
          <p:nvSpPr>
            <p:cNvPr id="37906" name="Rectangle 22"/>
            <p:cNvSpPr>
              <a:spLocks noChangeArrowheads="1"/>
            </p:cNvSpPr>
            <p:nvPr/>
          </p:nvSpPr>
          <p:spPr bwMode="auto">
            <a:xfrm>
              <a:off x="249" y="1207"/>
              <a:ext cx="1111" cy="318"/>
            </a:xfrm>
            <a:prstGeom prst="rect">
              <a:avLst/>
            </a:prstGeom>
            <a:gradFill rotWithShape="1">
              <a:gsLst>
                <a:gs pos="0">
                  <a:srgbClr val="3B0000"/>
                </a:gs>
                <a:gs pos="50000">
                  <a:srgbClr val="800000"/>
                </a:gs>
                <a:gs pos="100000">
                  <a:srgbClr val="3B0000"/>
                </a:gs>
              </a:gsLst>
              <a:lin ang="540000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chemeClr val="bg1"/>
                  </a:solidFill>
                </a:rPr>
                <a:t>WWW</a:t>
              </a:r>
            </a:p>
          </p:txBody>
        </p:sp>
        <p:sp>
          <p:nvSpPr>
            <p:cNvPr id="37907" name="Line 23"/>
            <p:cNvSpPr>
              <a:spLocks noChangeShapeType="1"/>
            </p:cNvSpPr>
            <p:nvPr/>
          </p:nvSpPr>
          <p:spPr bwMode="auto">
            <a:xfrm>
              <a:off x="703" y="107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368800" y="2600325"/>
            <a:ext cx="4914900" cy="1296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de-DE" altLang="de-DE" sz="1600"/>
              <a:t> </a:t>
            </a:r>
            <a:r>
              <a:rPr lang="de-DE" altLang="de-DE" sz="1600" b="1"/>
              <a:t>Definition</a:t>
            </a:r>
            <a:r>
              <a:rPr lang="de-DE" altLang="de-DE" sz="1600"/>
              <a:t>: Elektronische Kommunikation</a:t>
            </a:r>
          </a:p>
          <a:p>
            <a:pPr>
              <a:buFontTx/>
              <a:buChar char="•"/>
            </a:pPr>
            <a:r>
              <a:rPr lang="de-DE" altLang="de-DE" sz="1600"/>
              <a:t> Formen:Textchat,Ton- und Videochat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456364" y="2600325"/>
            <a:ext cx="4122737" cy="1296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de-DE" altLang="de-DE" sz="1600"/>
              <a:t> </a:t>
            </a:r>
            <a:r>
              <a:rPr lang="de-DE" altLang="de-DE" sz="1600" b="1"/>
              <a:t>Definition</a:t>
            </a:r>
            <a:r>
              <a:rPr lang="de-DE" altLang="de-DE" sz="1600"/>
              <a:t>: Elektronischer Brief</a:t>
            </a:r>
          </a:p>
          <a:p>
            <a:pPr>
              <a:buFontTx/>
              <a:buChar char="•"/>
            </a:pPr>
            <a:r>
              <a:rPr lang="de-DE" altLang="de-DE" sz="1600"/>
              <a:t> Unterstützt durch Outlook, Gmx, </a:t>
            </a:r>
          </a:p>
          <a:p>
            <a:r>
              <a:rPr lang="de-DE" altLang="de-DE" sz="1600"/>
              <a:t>  Yahoo, etc.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8472488" y="2600325"/>
            <a:ext cx="2106612" cy="1296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de-DE" altLang="de-DE" sz="1600"/>
              <a:t> </a:t>
            </a:r>
            <a:r>
              <a:rPr lang="de-DE" altLang="de-DE" sz="1600" b="1"/>
              <a:t>Definition</a:t>
            </a:r>
            <a:r>
              <a:rPr lang="de-DE" altLang="de-DE" sz="1600"/>
              <a:t>: </a:t>
            </a:r>
            <a:br>
              <a:rPr lang="de-DE" altLang="de-DE" sz="1600"/>
            </a:br>
            <a:r>
              <a:rPr lang="de-DE" altLang="de-DE" sz="1600"/>
              <a:t>  World Wide Web</a:t>
            </a:r>
          </a:p>
          <a:p>
            <a:pPr>
              <a:buFontTx/>
              <a:buChar char="•"/>
            </a:pPr>
            <a:r>
              <a:rPr lang="de-DE" altLang="de-DE" sz="1600"/>
              <a:t> Abrufbarer </a:t>
            </a:r>
            <a:br>
              <a:rPr lang="de-DE" altLang="de-DE" sz="1600"/>
            </a:br>
            <a:r>
              <a:rPr lang="de-DE" altLang="de-DE" sz="1600"/>
              <a:t>  Hypertext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395663" y="4508501"/>
            <a:ext cx="4914900" cy="1152525"/>
          </a:xfrm>
          <a:prstGeom prst="rect">
            <a:avLst/>
          </a:prstGeom>
          <a:solidFill>
            <a:srgbClr val="96969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de-DE" altLang="de-DE" sz="1600"/>
              <a:t> </a:t>
            </a:r>
            <a:r>
              <a:rPr lang="de-DE" altLang="de-DE" sz="1600" b="1"/>
              <a:t>Definition</a:t>
            </a:r>
            <a:r>
              <a:rPr lang="de-DE" altLang="de-DE" sz="1600"/>
              <a:t>: Elektronischer Datenaustausch</a:t>
            </a:r>
          </a:p>
          <a:p>
            <a:pPr>
              <a:buFontTx/>
              <a:buChar char="•"/>
            </a:pPr>
            <a:r>
              <a:rPr lang="de-DE" altLang="de-DE" sz="1600"/>
              <a:t> Asynchroner u. vollautomatischer Versand  </a:t>
            </a:r>
            <a:br>
              <a:rPr lang="de-DE" altLang="de-DE" sz="1600"/>
            </a:br>
            <a:r>
              <a:rPr lang="de-DE" altLang="de-DE" sz="1600"/>
              <a:t>  strukturierter Nachrichten.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664200" y="4508501"/>
            <a:ext cx="4914900" cy="1152525"/>
          </a:xfrm>
          <a:prstGeom prst="rect">
            <a:avLst/>
          </a:prstGeom>
          <a:solidFill>
            <a:srgbClr val="96969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de-DE" altLang="de-DE" sz="1600"/>
              <a:t> </a:t>
            </a:r>
            <a:r>
              <a:rPr lang="de-DE" altLang="de-DE" sz="1600" b="1"/>
              <a:t>Definition</a:t>
            </a:r>
            <a:r>
              <a:rPr lang="de-DE" altLang="de-DE" sz="1600"/>
              <a:t>: virtuelle Diskussionsforen </a:t>
            </a:r>
          </a:p>
          <a:p>
            <a:pPr>
              <a:buFontTx/>
              <a:buChar char="•"/>
            </a:pPr>
            <a:r>
              <a:rPr lang="de-DE" altLang="de-DE" sz="1600"/>
              <a:t> Wird über Webserver veröffentlicht</a:t>
            </a:r>
          </a:p>
        </p:txBody>
      </p:sp>
      <p:sp>
        <p:nvSpPr>
          <p:cNvPr id="37902" name="Date Placeholder 2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</a:p>
        </p:txBody>
      </p:sp>
      <p:sp>
        <p:nvSpPr>
          <p:cNvPr id="37903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68FFE6A-FC58-7A4F-8F2D-A9CC4456C0A9}" type="slidenum">
              <a:rPr lang="de-DE" altLang="de-DE" sz="2800">
                <a:solidFill>
                  <a:schemeClr val="bg1"/>
                </a:solidFill>
              </a:rPr>
              <a:pPr/>
              <a:t>24</a:t>
            </a:fld>
            <a:endParaRPr lang="de-DE" altLang="de-DE" sz="2800">
              <a:solidFill>
                <a:schemeClr val="bg1"/>
              </a:solidFill>
            </a:endParaRPr>
          </a:p>
        </p:txBody>
      </p:sp>
      <p:sp>
        <p:nvSpPr>
          <p:cNvPr id="37904" name="Footer Placeholder 2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</a:rPr>
              <a:t>Dr. Tilo Hildebrandt</a:t>
            </a:r>
            <a:endParaRPr lang="de-DE" altLang="de-DE" sz="1200">
              <a:solidFill>
                <a:schemeClr val="bg1"/>
              </a:solidFill>
            </a:endParaRPr>
          </a:p>
        </p:txBody>
      </p:sp>
      <p:sp>
        <p:nvSpPr>
          <p:cNvPr id="37905" name="Rectangle 2"/>
          <p:cNvSpPr>
            <a:spLocks noGrp="1" noChangeArrowheads="1"/>
          </p:cNvSpPr>
          <p:nvPr>
            <p:ph type="title"/>
          </p:nvPr>
        </p:nvSpPr>
        <p:spPr>
          <a:xfrm>
            <a:off x="2073276" y="107950"/>
            <a:ext cx="8042275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b="1" dirty="0">
                <a:latin typeface="Arial" charset="0"/>
                <a:ea typeface="ＭＳ Ｐゴシック" charset="-128"/>
              </a:rPr>
              <a:t>Internet - Trägermedium</a:t>
            </a:r>
          </a:p>
        </p:txBody>
      </p:sp>
      <p:pic>
        <p:nvPicPr>
          <p:cNvPr id="31" name="Bild 5">
            <a:extLst>
              <a:ext uri="{FF2B5EF4-FFF2-40B4-BE49-F238E27FC236}">
                <a16:creationId xmlns:a16="http://schemas.microsoft.com/office/drawing/2014/main" id="{6FFD3414-8549-834C-B289-9EFFF3846F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2" name="Fußzeilenplatzhalter 6">
            <a:extLst>
              <a:ext uri="{FF2B5EF4-FFF2-40B4-BE49-F238E27FC236}">
                <a16:creationId xmlns:a16="http://schemas.microsoft.com/office/drawing/2014/main" id="{412217ED-BC46-A641-85C3-70FAF4659A42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3820A044-7F02-E140-902E-E216CFC55B1D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 animBg="1"/>
      <p:bldP spid="25606" grpId="1" animBg="1"/>
      <p:bldP spid="25631" grpId="0" animBg="1"/>
      <p:bldP spid="25631" grpId="1" animBg="1"/>
      <p:bldP spid="25632" grpId="0" animBg="1"/>
      <p:bldP spid="25632" grpId="1" animBg="1"/>
      <p:bldP spid="25633" grpId="0" animBg="1"/>
      <p:bldP spid="25633" grpId="1" animBg="1"/>
      <p:bldP spid="25634" grpId="0" animBg="1"/>
      <p:bldP spid="25634" grpId="1" animBg="1"/>
      <p:bldP spid="25635" grpId="0" animBg="1"/>
      <p:bldP spid="2563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0" descr="http://www.ibiblio.org/pioneers/images/pics/bernersle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1" y="4419600"/>
            <a:ext cx="16795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4" descr="C:\Slater_GingerLynn\ISOC\History\Cerfs Up - Photo Gallery_files\med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0" y="247651"/>
            <a:ext cx="21907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C:\Slater_GingerLynn\ISOC\History\Jon_Postel\Internet Society (ISOC) All About ISOC Jon Postel_files\postel-derollep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550" y="2114551"/>
            <a:ext cx="13716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C:\Slater_GingerLynn\ISOC\History\Cerfs Up - Photo Gallery_files\newswee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6351" y="4191000"/>
            <a:ext cx="1520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C:\Slater_GingerLynn\ISOC\History\Lawrence_Roberts\Lawrence_Roberts_files\ii_roberts_files\lawrence_robert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2000250"/>
            <a:ext cx="1714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C:\Slater_GingerLynn\ISOC\History\Leonard_Kleinrock\Leonard_Kleinrock_files\ii_kleinrock_files\kleinrock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1725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" descr="C:\Slater_GingerLynn\ISOC\History\Claude_Shannon\Bell Labs Claude Shannon, Father of Information Theory, Dies at 84_files\shannon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0600"/>
            <a:ext cx="1328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1" descr="C:\Slater_GingerLynn\ISOC\History\JCR_Licklider\JCR_Licklider_files\ii_licklider_files\licklider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1" y="4838700"/>
            <a:ext cx="14446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2" descr="C:\Slater_GingerLynn\ISOC\History\Paul_Baran\Paul_Baran_files\ii_rand_files\baran_paul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1" y="4800600"/>
            <a:ext cx="1368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AutoShape 14"/>
          <p:cNvSpPr>
            <a:spLocks noChangeArrowheads="1"/>
          </p:cNvSpPr>
          <p:nvPr/>
        </p:nvSpPr>
        <p:spPr bwMode="auto">
          <a:xfrm>
            <a:off x="3352800" y="228600"/>
            <a:ext cx="1143000" cy="762000"/>
          </a:xfrm>
          <a:prstGeom prst="wedgeEllipseCallout">
            <a:avLst>
              <a:gd name="adj1" fmla="val -67361"/>
              <a:gd name="adj2" fmla="val 6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/>
              <a:t>Leonard</a:t>
            </a:r>
          </a:p>
          <a:p>
            <a:pPr algn="ctr"/>
            <a:r>
              <a:rPr lang="de-DE" altLang="de-DE" sz="1800"/>
              <a:t>Kleinrock</a:t>
            </a:r>
            <a:endParaRPr lang="de-DE" altLang="de-DE"/>
          </a:p>
        </p:txBody>
      </p:sp>
      <p:sp>
        <p:nvSpPr>
          <p:cNvPr id="40971" name="AutoShape 16"/>
          <p:cNvSpPr>
            <a:spLocks noChangeArrowheads="1"/>
          </p:cNvSpPr>
          <p:nvPr/>
        </p:nvSpPr>
        <p:spPr bwMode="auto">
          <a:xfrm>
            <a:off x="3352800" y="1981200"/>
            <a:ext cx="1219200" cy="990600"/>
          </a:xfrm>
          <a:prstGeom prst="wedgeEllipseCallout">
            <a:avLst>
              <a:gd name="adj1" fmla="val -54556"/>
              <a:gd name="adj2" fmla="val 4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/>
              <a:t>Lawrence</a:t>
            </a:r>
          </a:p>
          <a:p>
            <a:pPr algn="ctr"/>
            <a:r>
              <a:rPr lang="de-DE" altLang="de-DE" sz="1800"/>
              <a:t>Roberts</a:t>
            </a:r>
          </a:p>
        </p:txBody>
      </p:sp>
      <p:sp>
        <p:nvSpPr>
          <p:cNvPr id="40972" name="AutoShape 17"/>
          <p:cNvSpPr>
            <a:spLocks noChangeArrowheads="1"/>
          </p:cNvSpPr>
          <p:nvPr/>
        </p:nvSpPr>
        <p:spPr bwMode="auto">
          <a:xfrm>
            <a:off x="3429000" y="3429000"/>
            <a:ext cx="914400" cy="1066800"/>
          </a:xfrm>
          <a:prstGeom prst="wedgeEllipseCallout">
            <a:avLst>
              <a:gd name="adj1" fmla="val -63542"/>
              <a:gd name="adj2" fmla="val 907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600" b="1"/>
              <a:t>Tim</a:t>
            </a:r>
          </a:p>
          <a:p>
            <a:pPr algn="ctr"/>
            <a:r>
              <a:rPr lang="de-DE" altLang="de-DE" sz="1600" b="1"/>
              <a:t>Berners</a:t>
            </a:r>
            <a:r>
              <a:rPr lang="de-DE" altLang="de-DE" sz="1600"/>
              <a:t>-</a:t>
            </a:r>
          </a:p>
          <a:p>
            <a:pPr algn="ctr"/>
            <a:r>
              <a:rPr lang="de-DE" altLang="de-DE" sz="1600" b="1"/>
              <a:t>Lee</a:t>
            </a:r>
          </a:p>
        </p:txBody>
      </p:sp>
      <p:sp>
        <p:nvSpPr>
          <p:cNvPr id="40973" name="AutoShape 18"/>
          <p:cNvSpPr>
            <a:spLocks noChangeArrowheads="1"/>
          </p:cNvSpPr>
          <p:nvPr/>
        </p:nvSpPr>
        <p:spPr bwMode="auto">
          <a:xfrm>
            <a:off x="4495800" y="3581400"/>
            <a:ext cx="914400" cy="1066800"/>
          </a:xfrm>
          <a:prstGeom prst="wedgeEllipseCallout">
            <a:avLst>
              <a:gd name="adj1" fmla="val -8157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/>
              <a:t>J.C.R.</a:t>
            </a:r>
          </a:p>
          <a:p>
            <a:pPr algn="ctr"/>
            <a:r>
              <a:rPr lang="de-DE" altLang="de-DE" sz="1800"/>
              <a:t>Licklider</a:t>
            </a:r>
          </a:p>
        </p:txBody>
      </p:sp>
      <p:sp>
        <p:nvSpPr>
          <p:cNvPr id="40974" name="AutoShape 19"/>
          <p:cNvSpPr>
            <a:spLocks noChangeArrowheads="1"/>
          </p:cNvSpPr>
          <p:nvPr/>
        </p:nvSpPr>
        <p:spPr bwMode="auto">
          <a:xfrm>
            <a:off x="6096000" y="3733800"/>
            <a:ext cx="762000" cy="1066800"/>
          </a:xfrm>
          <a:prstGeom prst="wedgeEllipseCallout">
            <a:avLst>
              <a:gd name="adj1" fmla="val -88333"/>
              <a:gd name="adj2" fmla="val 64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/>
              <a:t>Paul</a:t>
            </a:r>
          </a:p>
          <a:p>
            <a:pPr algn="ctr"/>
            <a:r>
              <a:rPr lang="de-DE" altLang="de-DE" sz="1800"/>
              <a:t>Baran</a:t>
            </a:r>
          </a:p>
        </p:txBody>
      </p:sp>
      <p:sp>
        <p:nvSpPr>
          <p:cNvPr id="40975" name="AutoShape 22"/>
          <p:cNvSpPr>
            <a:spLocks noChangeArrowheads="1"/>
          </p:cNvSpPr>
          <p:nvPr/>
        </p:nvSpPr>
        <p:spPr bwMode="auto">
          <a:xfrm>
            <a:off x="6934200" y="3886200"/>
            <a:ext cx="1143000" cy="838200"/>
          </a:xfrm>
          <a:prstGeom prst="wedgeEllipseCallout">
            <a:avLst>
              <a:gd name="adj1" fmla="val 27500"/>
              <a:gd name="adj2" fmla="val 74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/>
              <a:t>Claude</a:t>
            </a:r>
          </a:p>
          <a:p>
            <a:pPr algn="ctr"/>
            <a:r>
              <a:rPr lang="de-DE" altLang="de-DE" sz="1800"/>
              <a:t>Shannon</a:t>
            </a:r>
          </a:p>
        </p:txBody>
      </p:sp>
      <p:sp>
        <p:nvSpPr>
          <p:cNvPr id="40976" name="AutoShape 23"/>
          <p:cNvSpPr>
            <a:spLocks noChangeArrowheads="1"/>
          </p:cNvSpPr>
          <p:nvPr/>
        </p:nvSpPr>
        <p:spPr bwMode="auto">
          <a:xfrm>
            <a:off x="8077200" y="3429000"/>
            <a:ext cx="838200" cy="990600"/>
          </a:xfrm>
          <a:prstGeom prst="wedgeEllipseCallout">
            <a:avLst>
              <a:gd name="adj1" fmla="val 88069"/>
              <a:gd name="adj2" fmla="val 516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/>
              <a:t>Steve</a:t>
            </a:r>
          </a:p>
          <a:p>
            <a:pPr algn="ctr"/>
            <a:r>
              <a:rPr lang="de-DE" altLang="de-DE" sz="1800"/>
              <a:t>Crocker</a:t>
            </a:r>
          </a:p>
        </p:txBody>
      </p:sp>
      <p:sp>
        <p:nvSpPr>
          <p:cNvPr id="40977" name="AutoShape 24"/>
          <p:cNvSpPr>
            <a:spLocks noChangeArrowheads="1"/>
          </p:cNvSpPr>
          <p:nvPr/>
        </p:nvSpPr>
        <p:spPr bwMode="auto">
          <a:xfrm>
            <a:off x="7924800" y="2286000"/>
            <a:ext cx="838200" cy="685800"/>
          </a:xfrm>
          <a:prstGeom prst="wedgeEllipseCallout">
            <a:avLst>
              <a:gd name="adj1" fmla="val 90343"/>
              <a:gd name="adj2" fmla="val -32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/>
              <a:t>Jon</a:t>
            </a:r>
          </a:p>
          <a:p>
            <a:pPr algn="ctr"/>
            <a:r>
              <a:rPr lang="de-DE" altLang="de-DE" sz="1800"/>
              <a:t>Postel</a:t>
            </a:r>
          </a:p>
        </p:txBody>
      </p:sp>
      <p:sp>
        <p:nvSpPr>
          <p:cNvPr id="40978" name="AutoShape 25"/>
          <p:cNvSpPr>
            <a:spLocks noChangeArrowheads="1"/>
          </p:cNvSpPr>
          <p:nvPr/>
        </p:nvSpPr>
        <p:spPr bwMode="auto">
          <a:xfrm>
            <a:off x="7239000" y="152400"/>
            <a:ext cx="1066800" cy="1066800"/>
          </a:xfrm>
          <a:prstGeom prst="wedgeEllipseCallout">
            <a:avLst>
              <a:gd name="adj1" fmla="val 74403"/>
              <a:gd name="adj2" fmla="val -9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/>
              <a:t>Vint Serf</a:t>
            </a:r>
          </a:p>
          <a:p>
            <a:pPr algn="ctr"/>
            <a:r>
              <a:rPr lang="de-DE" altLang="de-DE" sz="1800"/>
              <a:t>Bob Kahn</a:t>
            </a:r>
          </a:p>
        </p:txBody>
      </p:sp>
      <p:sp>
        <p:nvSpPr>
          <p:cNvPr id="40979" name="Rectangle 26"/>
          <p:cNvSpPr>
            <a:spLocks noChangeArrowheads="1"/>
          </p:cNvSpPr>
          <p:nvPr/>
        </p:nvSpPr>
        <p:spPr bwMode="auto">
          <a:xfrm>
            <a:off x="4876800" y="2438401"/>
            <a:ext cx="285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800">
                <a:solidFill>
                  <a:srgbClr val="000066"/>
                </a:solidFill>
                <a:latin typeface="Times New Roman" charset="0"/>
              </a:rPr>
              <a:t>“</a:t>
            </a:r>
            <a:r>
              <a:rPr lang="en-US" altLang="de-DE" sz="1800">
                <a:solidFill>
                  <a:srgbClr val="000066"/>
                </a:solidFill>
              </a:rPr>
              <a:t>If I have been able to see</a:t>
            </a:r>
          </a:p>
          <a:p>
            <a:r>
              <a:rPr lang="en-US" altLang="de-DE" sz="1800">
                <a:solidFill>
                  <a:srgbClr val="000066"/>
                </a:solidFill>
              </a:rPr>
              <a:t>farther than others, it was</a:t>
            </a:r>
          </a:p>
          <a:p>
            <a:r>
              <a:rPr lang="en-US" altLang="de-DE" sz="1800">
                <a:solidFill>
                  <a:srgbClr val="000066"/>
                </a:solidFill>
              </a:rPr>
              <a:t>because I stood on the</a:t>
            </a:r>
          </a:p>
          <a:p>
            <a:r>
              <a:rPr lang="en-US" altLang="de-DE" sz="1800">
                <a:solidFill>
                  <a:srgbClr val="000066"/>
                </a:solidFill>
              </a:rPr>
              <a:t>shoulders of giants.”</a:t>
            </a:r>
            <a:endParaRPr lang="de-DE" altLang="de-DE" sz="1800">
              <a:solidFill>
                <a:srgbClr val="000066"/>
              </a:solidFill>
            </a:endParaRPr>
          </a:p>
        </p:txBody>
      </p:sp>
      <p:pic>
        <p:nvPicPr>
          <p:cNvPr id="40980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1500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1" name="Slide Number Placeholder 22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2484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58B5D8-E08D-984D-8BDD-471319002F21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25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0982" name="Date Placeholder 2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</a:p>
        </p:txBody>
      </p:sp>
      <p:pic>
        <p:nvPicPr>
          <p:cNvPr id="25" name="Bild 5">
            <a:extLst>
              <a:ext uri="{FF2B5EF4-FFF2-40B4-BE49-F238E27FC236}">
                <a16:creationId xmlns:a16="http://schemas.microsoft.com/office/drawing/2014/main" id="{601C9BD0-49B1-CF47-AD26-15F0874079A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2FA4FB4-6D4E-034D-984F-DAA02818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Tilo Hildebrandt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2073276" y="968376"/>
            <a:ext cx="8056563" cy="1362075"/>
          </a:xfrm>
        </p:spPr>
        <p:txBody>
          <a:bodyPr/>
          <a:lstStyle/>
          <a:p>
            <a:r>
              <a:rPr lang="de-DE" altLang="de-DE" dirty="0">
                <a:ea typeface="ＭＳ Ｐゴシック" charset="-128"/>
              </a:rPr>
              <a:t>Das Internet als Medium</a:t>
            </a:r>
          </a:p>
        </p:txBody>
      </p:sp>
      <p:sp>
        <p:nvSpPr>
          <p:cNvPr id="17410" name="Textplatzhalter 2"/>
          <p:cNvSpPr>
            <a:spLocks noGrp="1"/>
          </p:cNvSpPr>
          <p:nvPr>
            <p:ph type="body" idx="1"/>
          </p:nvPr>
        </p:nvSpPr>
        <p:spPr>
          <a:xfrm>
            <a:off x="2073276" y="2801938"/>
            <a:ext cx="8201025" cy="2900362"/>
          </a:xfrm>
        </p:spPr>
        <p:txBody>
          <a:bodyPr/>
          <a:lstStyle/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Unterschied zwischen Internet und WWW?</a:t>
            </a:r>
          </a:p>
          <a:p>
            <a:endParaRPr lang="de-DE" altLang="x-none" dirty="0">
              <a:solidFill>
                <a:schemeClr val="tx1"/>
              </a:solidFill>
              <a:ea typeface="ＭＳ Ｐゴシック" charset="-128"/>
            </a:endParaRPr>
          </a:p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Kommunikation ist von der Kultur abhängig</a:t>
            </a:r>
          </a:p>
          <a:p>
            <a:endParaRPr lang="de-DE" altLang="x-none" dirty="0">
              <a:solidFill>
                <a:schemeClr val="tx1"/>
              </a:solidFill>
              <a:ea typeface="ＭＳ Ｐゴシック" charset="-128"/>
            </a:endParaRPr>
          </a:p>
          <a:p>
            <a:r>
              <a:rPr lang="de-DE" altLang="x-none" dirty="0">
                <a:solidFill>
                  <a:schemeClr val="tx1"/>
                </a:solidFill>
                <a:ea typeface="ＭＳ Ｐゴシック" charset="-128"/>
              </a:rPr>
              <a:t>Grundlagen unserer Kultur</a:t>
            </a:r>
          </a:p>
          <a:p>
            <a:endParaRPr lang="de-DE" altLang="x-none" dirty="0">
              <a:solidFill>
                <a:schemeClr val="tx1"/>
              </a:solidFill>
              <a:ea typeface="ＭＳ Ｐゴシック" charset="-128"/>
            </a:endParaRPr>
          </a:p>
          <a:p>
            <a:endParaRPr lang="de-DE" altLang="x-none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741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</a:p>
        </p:txBody>
      </p:sp>
      <p:sp>
        <p:nvSpPr>
          <p:cNvPr id="1741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</a:rPr>
              <a:t>Dr. Tilo Hildebrandt</a:t>
            </a:r>
            <a:endParaRPr lang="de-DE" altLang="de-DE" sz="1200">
              <a:solidFill>
                <a:schemeClr val="bg1"/>
              </a:solidFill>
            </a:endParaRPr>
          </a:p>
        </p:txBody>
      </p:sp>
      <p:sp>
        <p:nvSpPr>
          <p:cNvPr id="1741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266B871-2D2C-5D48-B328-703ACD734900}" type="slidenum">
              <a:rPr lang="de-DE" altLang="de-DE" sz="2800">
                <a:solidFill>
                  <a:schemeClr val="bg1"/>
                </a:solidFill>
              </a:rPr>
              <a:pPr/>
              <a:t>3</a:t>
            </a:fld>
            <a:endParaRPr lang="de-DE" altLang="de-DE" sz="2800">
              <a:solidFill>
                <a:schemeClr val="bg1"/>
              </a:solidFill>
            </a:endParaRPr>
          </a:p>
        </p:txBody>
      </p:sp>
      <p:pic>
        <p:nvPicPr>
          <p:cNvPr id="7" name="Bild 5">
            <a:extLst>
              <a:ext uri="{FF2B5EF4-FFF2-40B4-BE49-F238E27FC236}">
                <a16:creationId xmlns:a16="http://schemas.microsoft.com/office/drawing/2014/main" id="{75F6925A-7924-8049-B8A6-B8F0D6C6B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1321C4C2-6D48-8C44-A97C-922CFA9BB658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21105754-4D2A-BA4F-A0DE-B89DB2888712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1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2509520" y="287337"/>
            <a:ext cx="7472680" cy="1325563"/>
          </a:xfrm>
        </p:spPr>
        <p:txBody>
          <a:bodyPr/>
          <a:lstStyle/>
          <a:p>
            <a:r>
              <a:rPr lang="de-DE" dirty="0">
                <a:solidFill>
                  <a:srgbClr val="0A6BB2"/>
                </a:solidFill>
                <a:latin typeface="Avenir Book" charset="0"/>
              </a:rPr>
              <a:t>Am Anfang war das Bild</a:t>
            </a:r>
          </a:p>
        </p:txBody>
      </p:sp>
      <p:pic>
        <p:nvPicPr>
          <p:cNvPr id="18434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276" y="1612900"/>
            <a:ext cx="8042275" cy="3162300"/>
          </a:xfrm>
        </p:spPr>
      </p:pic>
      <p:sp>
        <p:nvSpPr>
          <p:cNvPr id="1843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CAA3BF-B1DD-3F49-8747-DAD40DF2B0A5}" type="slidenum">
              <a:rPr lang="de-DE" altLang="de-DE" sz="2800">
                <a:solidFill>
                  <a:schemeClr val="bg1"/>
                </a:solidFill>
              </a:rPr>
              <a:pPr/>
              <a:t>4</a:t>
            </a:fld>
            <a:endParaRPr lang="de-DE" altLang="de-DE" sz="2800" dirty="0">
              <a:solidFill>
                <a:schemeClr val="bg1"/>
              </a:solidFill>
            </a:endParaRPr>
          </a:p>
        </p:txBody>
      </p:sp>
      <p:sp>
        <p:nvSpPr>
          <p:cNvPr id="18438" name="Textfeld 7"/>
          <p:cNvSpPr txBox="1">
            <a:spLocks noChangeArrowheads="1"/>
          </p:cNvSpPr>
          <p:nvPr/>
        </p:nvSpPr>
        <p:spPr bwMode="auto">
          <a:xfrm>
            <a:off x="4572001" y="5233988"/>
            <a:ext cx="304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/>
              <a:t>Baum ohne Ordnung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B02D89E5-CE0C-6542-A3B8-EA955E5B97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44BF2DCF-B455-CF4B-8748-8054B4318D32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5729F88C-B673-B041-A4BD-2F17BBD5C03B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2509520" y="287337"/>
            <a:ext cx="7472680" cy="1325563"/>
          </a:xfrm>
        </p:spPr>
        <p:txBody>
          <a:bodyPr/>
          <a:lstStyle/>
          <a:p>
            <a:r>
              <a:rPr lang="de-DE" dirty="0">
                <a:solidFill>
                  <a:srgbClr val="0A6BB2"/>
                </a:solidFill>
                <a:latin typeface="Avenir Book" charset="0"/>
              </a:rPr>
              <a:t>Ordnung schränkt ein</a:t>
            </a:r>
          </a:p>
        </p:txBody>
      </p:sp>
      <p:sp>
        <p:nvSpPr>
          <p:cNvPr id="1843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CAA3BF-B1DD-3F49-8747-DAD40DF2B0A5}" type="slidenum">
              <a:rPr lang="de-DE" altLang="de-DE" sz="2800">
                <a:solidFill>
                  <a:schemeClr val="bg1"/>
                </a:solidFill>
              </a:rPr>
              <a:pPr/>
              <a:t>5</a:t>
            </a:fld>
            <a:endParaRPr lang="de-DE" altLang="de-DE" sz="2800" dirty="0">
              <a:solidFill>
                <a:schemeClr val="bg1"/>
              </a:solidFill>
            </a:endParaRPr>
          </a:p>
        </p:txBody>
      </p:sp>
      <p:sp>
        <p:nvSpPr>
          <p:cNvPr id="18438" name="Textfeld 7"/>
          <p:cNvSpPr txBox="1">
            <a:spLocks noChangeArrowheads="1"/>
          </p:cNvSpPr>
          <p:nvPr/>
        </p:nvSpPr>
        <p:spPr bwMode="auto">
          <a:xfrm>
            <a:off x="4572001" y="5233988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dirty="0"/>
              <a:t>Bilder mit Ordnung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B02D89E5-CE0C-6542-A3B8-EA955E5B9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44BF2DCF-B455-CF4B-8748-8054B4318D32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5729F88C-B673-B041-A4BD-2F17BBD5C03B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69AF334-5751-F847-83F4-59D101004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9067" y="1695449"/>
            <a:ext cx="1995954" cy="2289175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AB9E0D8-3367-C349-9F27-D5E497F9C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0600" y="1695449"/>
            <a:ext cx="2476784" cy="24767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0739E1B-50E2-0F4C-9461-28EF85B4DF3B}"/>
              </a:ext>
            </a:extLst>
          </p:cNvPr>
          <p:cNvSpPr txBox="1"/>
          <p:nvPr/>
        </p:nvSpPr>
        <p:spPr>
          <a:xfrm>
            <a:off x="4663828" y="2273597"/>
            <a:ext cx="3164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/>
              <a:t>Baum</a:t>
            </a:r>
          </a:p>
        </p:txBody>
      </p:sp>
    </p:spTree>
    <p:extLst>
      <p:ext uri="{BB962C8B-B14F-4D97-AF65-F5344CB8AC3E}">
        <p14:creationId xmlns:p14="http://schemas.microsoft.com/office/powerpoint/2010/main" val="19267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73024"/>
            <a:ext cx="8610600" cy="1158875"/>
          </a:xfrm>
        </p:spPr>
        <p:txBody>
          <a:bodyPr/>
          <a:lstStyle/>
          <a:p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Kommunikation als Konvention</a:t>
            </a:r>
          </a:p>
        </p:txBody>
      </p:sp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Times New Roman" charset="0"/>
              </a:rPr>
              <a:t>Internet Web Geschichte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0E938B6-E57D-FB42-88A1-104F15A9E753}" type="slidenum">
              <a:rPr lang="en-US" altLang="de-DE" sz="2800">
                <a:solidFill>
                  <a:schemeClr val="bg1"/>
                </a:solidFill>
                <a:latin typeface="Times New Roman" charset="0"/>
              </a:rPr>
              <a:pPr/>
              <a:t>6</a:t>
            </a:fld>
            <a:endParaRPr lang="en-US" altLang="de-DE" sz="2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  <a:latin typeface="Times New Roman" charset="0"/>
              </a:rPr>
              <a:t>Dr. Tilo Hildebrandt</a:t>
            </a:r>
            <a:endParaRPr lang="de-DE" altLang="de-DE" sz="12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461" name="Textfeld 1"/>
          <p:cNvSpPr txBox="1">
            <a:spLocks noChangeArrowheads="1"/>
          </p:cNvSpPr>
          <p:nvPr/>
        </p:nvSpPr>
        <p:spPr bwMode="auto">
          <a:xfrm>
            <a:off x="2581275" y="2223275"/>
            <a:ext cx="70294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6000" dirty="0"/>
              <a:t>Ordnungen werden nicht gefunden,</a:t>
            </a:r>
          </a:p>
          <a:p>
            <a:r>
              <a:rPr lang="de-DE" altLang="de-DE" sz="6000" dirty="0"/>
              <a:t>sondern definiert.</a:t>
            </a:r>
          </a:p>
        </p:txBody>
      </p:sp>
      <p:pic>
        <p:nvPicPr>
          <p:cNvPr id="7" name="Bild 5">
            <a:extLst>
              <a:ext uri="{FF2B5EF4-FFF2-40B4-BE49-F238E27FC236}">
                <a16:creationId xmlns:a16="http://schemas.microsoft.com/office/drawing/2014/main" id="{1F8E22F2-04A7-834F-94D3-4D2246E57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1pPr>
            <a:lvl2pPr marL="37931725" indent="-37474525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400">
                <a:solidFill>
                  <a:schemeClr val="tx2"/>
                </a:solidFill>
                <a:latin typeface="Times New Roman" charset="0"/>
              </a:rPr>
              <a:t>Dr. Tilo Hildebrandt</a:t>
            </a:r>
            <a:endParaRPr lang="de-DE" altLang="de-DE" sz="1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2700" y="106363"/>
            <a:ext cx="4953000" cy="685800"/>
          </a:xfrm>
        </p:spPr>
        <p:txBody>
          <a:bodyPr>
            <a:normAutofit fontScale="90000"/>
          </a:bodyPr>
          <a:lstStyle/>
          <a:p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Kultur ohne Schrift</a:t>
            </a:r>
          </a:p>
        </p:txBody>
      </p:sp>
      <p:sp>
        <p:nvSpPr>
          <p:cNvPr id="20483" name="Rectangle 17"/>
          <p:cNvSpPr>
            <a:spLocks noChangeArrowheads="1"/>
          </p:cNvSpPr>
          <p:nvPr/>
        </p:nvSpPr>
        <p:spPr bwMode="auto">
          <a:xfrm>
            <a:off x="3462338" y="12287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1pPr>
            <a:lvl2pPr marL="37931725" indent="-37474525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0484" name="Picture 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913" y="956929"/>
            <a:ext cx="6367678" cy="53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 sz="24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1pPr>
            <a:lvl2pPr marL="37931725" indent="-37474525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  <a:defRPr sz="22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 sz="2000"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2"/>
              <a:buChar char=""/>
              <a:defRPr>
                <a:solidFill>
                  <a:srgbClr val="595959"/>
                </a:solidFill>
                <a:latin typeface="News Gothic MT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29C6505-180C-0546-BD19-D421817A8361}" type="slidenum">
              <a:rPr lang="de-DE" altLang="de-DE" sz="1200">
                <a:solidFill>
                  <a:srgbClr val="FFFFFF"/>
                </a:solidFill>
                <a:latin typeface="Times New Roman" charset="0"/>
              </a:rPr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de-DE" sz="12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904864-9EE2-6F44-97B2-296A281C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2313" y="6351905"/>
            <a:ext cx="2743200" cy="365125"/>
          </a:xfrm>
        </p:spPr>
        <p:txBody>
          <a:bodyPr/>
          <a:lstStyle/>
          <a:p>
            <a:r>
              <a:rPr lang="de-DE"/>
              <a:t>Internet Web Geschichte</a:t>
            </a:r>
            <a:endParaRPr lang="de-DE" dirty="0"/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4D9A7F23-5564-4446-91D5-8283D8CCDC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838200" y="81969"/>
            <a:ext cx="1019174" cy="5916749"/>
          </a:xfrm>
        </p:spPr>
        <p:txBody>
          <a:bodyPr vert="vert270"/>
          <a:lstStyle/>
          <a:p>
            <a:r>
              <a:rPr lang="de-DE" altLang="de-DE" dirty="0">
                <a:solidFill>
                  <a:srgbClr val="0A6BB2"/>
                </a:solidFill>
                <a:ea typeface="ＭＳ Ｐゴシック" charset="-128"/>
              </a:rPr>
              <a:t>Leben ohne Zahlen</a:t>
            </a:r>
          </a:p>
        </p:txBody>
      </p:sp>
      <p:sp>
        <p:nvSpPr>
          <p:cNvPr id="21506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</a:rPr>
              <a:t>Internet Web Geschichte</a:t>
            </a:r>
          </a:p>
        </p:txBody>
      </p:sp>
      <p:sp>
        <p:nvSpPr>
          <p:cNvPr id="21507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</a:rPr>
              <a:t>Dr. Tilo Hildebrandt</a:t>
            </a:r>
            <a:endParaRPr lang="de-DE" altLang="de-DE" sz="1200">
              <a:solidFill>
                <a:schemeClr val="bg1"/>
              </a:solidFill>
            </a:endParaRPr>
          </a:p>
        </p:txBody>
      </p:sp>
      <p:sp>
        <p:nvSpPr>
          <p:cNvPr id="2150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A597D11-00B4-E648-8F6E-346932D6E5B9}" type="slidenum">
              <a:rPr lang="de-DE" altLang="de-DE" sz="2800">
                <a:solidFill>
                  <a:schemeClr val="bg1"/>
                </a:solidFill>
              </a:rPr>
              <a:pPr/>
              <a:t>8</a:t>
            </a:fld>
            <a:endParaRPr lang="de-DE" altLang="de-DE" sz="2800">
              <a:solidFill>
                <a:schemeClr val="bg1"/>
              </a:solidFill>
            </a:endParaRPr>
          </a:p>
        </p:txBody>
      </p:sp>
      <p:grpSp>
        <p:nvGrpSpPr>
          <p:cNvPr id="21509" name="Gruppierung 9"/>
          <p:cNvGrpSpPr>
            <a:grpSpLocks/>
          </p:cNvGrpSpPr>
          <p:nvPr/>
        </p:nvGrpSpPr>
        <p:grpSpPr bwMode="auto">
          <a:xfrm>
            <a:off x="1973264" y="730251"/>
            <a:ext cx="8156575" cy="5413375"/>
            <a:chOff x="449101" y="730128"/>
            <a:chExt cx="8156206" cy="5413019"/>
          </a:xfrm>
        </p:grpSpPr>
        <p:pic>
          <p:nvPicPr>
            <p:cNvPr id="21510" name="Bild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1" y="3759556"/>
              <a:ext cx="4064164" cy="223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Bild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0" y="730128"/>
              <a:ext cx="3931707" cy="2609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Bild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1" y="797103"/>
              <a:ext cx="4045111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Bild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29150" y="3472040"/>
              <a:ext cx="3937001" cy="267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Bild 5">
            <a:extLst>
              <a:ext uri="{FF2B5EF4-FFF2-40B4-BE49-F238E27FC236}">
                <a16:creationId xmlns:a16="http://schemas.microsoft.com/office/drawing/2014/main" id="{B91F8C06-3BFF-7C4F-84AF-EC1F46CCEA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A6AAE755-CACB-894A-ADB8-C4AB6AC5D4D2}"/>
              </a:ext>
            </a:extLst>
          </p:cNvPr>
          <p:cNvSpPr txBox="1">
            <a:spLocks/>
          </p:cNvSpPr>
          <p:nvPr/>
        </p:nvSpPr>
        <p:spPr>
          <a:xfrm>
            <a:off x="4160614" y="6356350"/>
            <a:ext cx="220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Dr. Tilo Hildebrandt</a:t>
            </a:r>
            <a:endParaRPr lang="de-DE" dirty="0"/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619D9EDB-2F71-064C-A043-B0AA30AE45BC}"/>
              </a:ext>
            </a:extLst>
          </p:cNvPr>
          <p:cNvSpPr txBox="1">
            <a:spLocks/>
          </p:cNvSpPr>
          <p:nvPr/>
        </p:nvSpPr>
        <p:spPr>
          <a:xfrm>
            <a:off x="14174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Internet Web Geschichte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5938" y="217489"/>
            <a:ext cx="3744912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Aufklärung</a:t>
            </a:r>
          </a:p>
        </p:txBody>
      </p:sp>
      <p:sp>
        <p:nvSpPr>
          <p:cNvPr id="22530" name="Slide Number Placeholder 27"/>
          <p:cNvSpPr txBox="1">
            <a:spLocks noGrp="1"/>
          </p:cNvSpPr>
          <p:nvPr/>
        </p:nvSpPr>
        <p:spPr bwMode="auto">
          <a:xfrm>
            <a:off x="9421813" y="6275389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537935D9-C5F6-C04C-AFF9-004994B965CC}" type="slidenum">
              <a:rPr lang="de-DE" altLang="de-DE" sz="3600">
                <a:solidFill>
                  <a:schemeClr val="bg1"/>
                </a:solidFill>
              </a:rPr>
              <a:pPr algn="r"/>
              <a:t>9</a:t>
            </a:fld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22531" name="Date Placeholder 26"/>
          <p:cNvSpPr txBox="1">
            <a:spLocks noGrp="1"/>
          </p:cNvSpPr>
          <p:nvPr/>
        </p:nvSpPr>
        <p:spPr bwMode="auto">
          <a:xfrm>
            <a:off x="7699375" y="627538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de-DE" altLang="de-DE" sz="1200">
                <a:solidFill>
                  <a:schemeClr val="bg1"/>
                </a:solidFill>
              </a:rPr>
              <a:t>Prof. Dr. Hildebrandt</a:t>
            </a:r>
          </a:p>
        </p:txBody>
      </p:sp>
      <p:sp>
        <p:nvSpPr>
          <p:cNvPr id="22532" name="Footer Placeholder 28"/>
          <p:cNvSpPr txBox="1">
            <a:spLocks noGrp="1"/>
          </p:cNvSpPr>
          <p:nvPr/>
        </p:nvSpPr>
        <p:spPr bwMode="auto">
          <a:xfrm>
            <a:off x="1789114" y="6275389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1200">
                <a:solidFill>
                  <a:schemeClr val="bg1"/>
                </a:solidFill>
              </a:rPr>
              <a:t>Gesellschaftliche Grundlagen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863725" y="873126"/>
            <a:ext cx="2616200" cy="2479675"/>
            <a:chOff x="214" y="550"/>
            <a:chExt cx="1648" cy="1562"/>
          </a:xfrm>
        </p:grpSpPr>
        <p:sp>
          <p:nvSpPr>
            <p:cNvPr id="22559" name="Text Box 7"/>
            <p:cNvSpPr txBox="1">
              <a:spLocks noChangeArrowheads="1"/>
            </p:cNvSpPr>
            <p:nvPr/>
          </p:nvSpPr>
          <p:spPr bwMode="auto">
            <a:xfrm>
              <a:off x="261" y="1809"/>
              <a:ext cx="1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Cogito, ergo sum</a:t>
              </a:r>
            </a:p>
          </p:txBody>
        </p:sp>
        <p:sp>
          <p:nvSpPr>
            <p:cNvPr id="22560" name="Text Box 8"/>
            <p:cNvSpPr txBox="1">
              <a:spLocks noChangeArrowheads="1"/>
            </p:cNvSpPr>
            <p:nvPr/>
          </p:nvSpPr>
          <p:spPr bwMode="auto">
            <a:xfrm>
              <a:off x="214" y="1382"/>
              <a:ext cx="16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Renè Descartes</a:t>
              </a:r>
            </a:p>
            <a:p>
              <a:pPr algn="ctr"/>
              <a:r>
                <a:rPr lang="de-DE" altLang="de-DE" sz="1800"/>
                <a:t> (1596-1650)</a:t>
              </a:r>
            </a:p>
          </p:txBody>
        </p:sp>
        <p:sp>
          <p:nvSpPr>
            <p:cNvPr id="22561" name="AutoShape 16"/>
            <p:cNvSpPr>
              <a:spLocks noChangeArrowheads="1"/>
            </p:cNvSpPr>
            <p:nvPr/>
          </p:nvSpPr>
          <p:spPr bwMode="auto">
            <a:xfrm>
              <a:off x="228" y="1786"/>
              <a:ext cx="1625" cy="326"/>
            </a:xfrm>
            <a:prstGeom prst="roundRect">
              <a:avLst>
                <a:gd name="adj" fmla="val 6444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de-DE" altLang="de-DE"/>
            </a:p>
          </p:txBody>
        </p:sp>
        <p:graphicFrame>
          <p:nvGraphicFramePr>
            <p:cNvPr id="22562" name="Object 7"/>
            <p:cNvGraphicFramePr>
              <a:graphicFrameLocks noChangeAspect="1"/>
            </p:cNvGraphicFramePr>
            <p:nvPr/>
          </p:nvGraphicFramePr>
          <p:xfrm>
            <a:off x="738" y="550"/>
            <a:ext cx="794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1" name="PhotoImpact" r:id="rId4" imgW="3019048" imgH="3161905" progId="PI3.Image">
                    <p:embed/>
                  </p:oleObj>
                </mc:Choice>
                <mc:Fallback>
                  <p:oleObj name="PhotoImpact" r:id="rId4" imgW="3019048" imgH="3161905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" y="550"/>
                          <a:ext cx="794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854575" y="871538"/>
            <a:ext cx="2616200" cy="2481262"/>
            <a:chOff x="2098" y="549"/>
            <a:chExt cx="1648" cy="1563"/>
          </a:xfrm>
        </p:grpSpPr>
        <p:graphicFrame>
          <p:nvGraphicFramePr>
            <p:cNvPr id="22555" name="Object 6"/>
            <p:cNvGraphicFramePr>
              <a:graphicFrameLocks noChangeAspect="1"/>
            </p:cNvGraphicFramePr>
            <p:nvPr/>
          </p:nvGraphicFramePr>
          <p:xfrm>
            <a:off x="2490" y="549"/>
            <a:ext cx="896" cy="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2" name="PhotoImpact" r:id="rId6" imgW="4200000" imgH="3990476" progId="PI3.Image">
                    <p:embed/>
                  </p:oleObj>
                </mc:Choice>
                <mc:Fallback>
                  <p:oleObj name="PhotoImpact" r:id="rId6" imgW="4200000" imgH="3990476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" y="549"/>
                          <a:ext cx="896" cy="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6" name="Text Box 7"/>
            <p:cNvSpPr txBox="1">
              <a:spLocks noChangeArrowheads="1"/>
            </p:cNvSpPr>
            <p:nvPr/>
          </p:nvSpPr>
          <p:spPr bwMode="auto">
            <a:xfrm>
              <a:off x="2145" y="1809"/>
              <a:ext cx="1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Naturverständnis</a:t>
              </a:r>
            </a:p>
          </p:txBody>
        </p:sp>
        <p:sp>
          <p:nvSpPr>
            <p:cNvPr id="22557" name="Text Box 8"/>
            <p:cNvSpPr txBox="1">
              <a:spLocks noChangeArrowheads="1"/>
            </p:cNvSpPr>
            <p:nvPr/>
          </p:nvSpPr>
          <p:spPr bwMode="auto">
            <a:xfrm>
              <a:off x="2098" y="1382"/>
              <a:ext cx="16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Francis Bacon </a:t>
              </a:r>
            </a:p>
            <a:p>
              <a:pPr algn="ctr"/>
              <a:r>
                <a:rPr lang="de-DE" altLang="de-DE" sz="1800"/>
                <a:t>(1561-1626)</a:t>
              </a:r>
            </a:p>
          </p:txBody>
        </p:sp>
        <p:sp>
          <p:nvSpPr>
            <p:cNvPr id="22558" name="AutoShape 31"/>
            <p:cNvSpPr>
              <a:spLocks noChangeArrowheads="1"/>
            </p:cNvSpPr>
            <p:nvPr/>
          </p:nvSpPr>
          <p:spPr bwMode="auto">
            <a:xfrm>
              <a:off x="2112" y="1786"/>
              <a:ext cx="1625" cy="326"/>
            </a:xfrm>
            <a:prstGeom prst="roundRect">
              <a:avLst>
                <a:gd name="adj" fmla="val 6444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de-DE" altLang="de-DE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7812088" y="800100"/>
            <a:ext cx="2616200" cy="2552700"/>
            <a:chOff x="3961" y="504"/>
            <a:chExt cx="1648" cy="1608"/>
          </a:xfrm>
        </p:grpSpPr>
        <p:graphicFrame>
          <p:nvGraphicFramePr>
            <p:cNvPr id="22551" name="Object 5"/>
            <p:cNvGraphicFramePr>
              <a:graphicFrameLocks noChangeAspect="1"/>
            </p:cNvGraphicFramePr>
            <p:nvPr/>
          </p:nvGraphicFramePr>
          <p:xfrm>
            <a:off x="4268" y="504"/>
            <a:ext cx="940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3" name="PhotoImpact" r:id="rId8" imgW="2876190" imgH="2742857" progId="PI3.Image">
                    <p:embed/>
                  </p:oleObj>
                </mc:Choice>
                <mc:Fallback>
                  <p:oleObj name="PhotoImpact" r:id="rId8" imgW="2876190" imgH="2742857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8" y="504"/>
                          <a:ext cx="940" cy="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2" name="Text Box 7"/>
            <p:cNvSpPr txBox="1">
              <a:spLocks noChangeArrowheads="1"/>
            </p:cNvSpPr>
            <p:nvPr/>
          </p:nvSpPr>
          <p:spPr bwMode="auto">
            <a:xfrm>
              <a:off x="4008" y="1809"/>
              <a:ext cx="1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Eigentum an der Natur</a:t>
              </a:r>
            </a:p>
          </p:txBody>
        </p:sp>
        <p:sp>
          <p:nvSpPr>
            <p:cNvPr id="22553" name="Text Box 8"/>
            <p:cNvSpPr txBox="1">
              <a:spLocks noChangeArrowheads="1"/>
            </p:cNvSpPr>
            <p:nvPr/>
          </p:nvSpPr>
          <p:spPr bwMode="auto">
            <a:xfrm>
              <a:off x="3961" y="1382"/>
              <a:ext cx="16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John Locke </a:t>
              </a:r>
            </a:p>
            <a:p>
              <a:pPr algn="ctr"/>
              <a:r>
                <a:rPr lang="de-DE" altLang="de-DE" sz="1800"/>
                <a:t>(1632-1704)</a:t>
              </a:r>
            </a:p>
          </p:txBody>
        </p:sp>
        <p:sp>
          <p:nvSpPr>
            <p:cNvPr id="22554" name="AutoShape 34"/>
            <p:cNvSpPr>
              <a:spLocks noChangeArrowheads="1"/>
            </p:cNvSpPr>
            <p:nvPr/>
          </p:nvSpPr>
          <p:spPr bwMode="auto">
            <a:xfrm>
              <a:off x="3975" y="1786"/>
              <a:ext cx="1625" cy="326"/>
            </a:xfrm>
            <a:prstGeom prst="roundRect">
              <a:avLst>
                <a:gd name="adj" fmla="val 6444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de-DE" altLang="de-DE"/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863725" y="3516314"/>
            <a:ext cx="2616200" cy="2632075"/>
            <a:chOff x="214" y="2215"/>
            <a:chExt cx="1648" cy="1658"/>
          </a:xfrm>
        </p:grpSpPr>
        <p:graphicFrame>
          <p:nvGraphicFramePr>
            <p:cNvPr id="22547" name="Object 4"/>
            <p:cNvGraphicFramePr>
              <a:graphicFrameLocks noChangeAspect="1"/>
            </p:cNvGraphicFramePr>
            <p:nvPr/>
          </p:nvGraphicFramePr>
          <p:xfrm>
            <a:off x="800" y="2215"/>
            <a:ext cx="595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4" name="PhotoImpact" r:id="rId10" imgW="2857143" imgH="4457143" progId="PI3.Image">
                    <p:embed/>
                  </p:oleObj>
                </mc:Choice>
                <mc:Fallback>
                  <p:oleObj name="PhotoImpact" r:id="rId10" imgW="2857143" imgH="4457143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" y="2215"/>
                          <a:ext cx="595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8" name="Text Box 7"/>
            <p:cNvSpPr txBox="1">
              <a:spLocks noChangeArrowheads="1"/>
            </p:cNvSpPr>
            <p:nvPr/>
          </p:nvSpPr>
          <p:spPr bwMode="auto">
            <a:xfrm>
              <a:off x="261" y="3570"/>
              <a:ext cx="1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Auslese</a:t>
              </a:r>
            </a:p>
          </p:txBody>
        </p:sp>
        <p:sp>
          <p:nvSpPr>
            <p:cNvPr id="22549" name="Text Box 8"/>
            <p:cNvSpPr txBox="1">
              <a:spLocks noChangeArrowheads="1"/>
            </p:cNvSpPr>
            <p:nvPr/>
          </p:nvSpPr>
          <p:spPr bwMode="auto">
            <a:xfrm>
              <a:off x="214" y="3143"/>
              <a:ext cx="16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Charles Darwin </a:t>
              </a:r>
            </a:p>
            <a:p>
              <a:pPr algn="ctr"/>
              <a:r>
                <a:rPr lang="de-DE" altLang="de-DE" sz="1800"/>
                <a:t>(1809-1882)</a:t>
              </a:r>
            </a:p>
          </p:txBody>
        </p:sp>
        <p:sp>
          <p:nvSpPr>
            <p:cNvPr id="22550" name="AutoShape 37"/>
            <p:cNvSpPr>
              <a:spLocks noChangeArrowheads="1"/>
            </p:cNvSpPr>
            <p:nvPr/>
          </p:nvSpPr>
          <p:spPr bwMode="auto">
            <a:xfrm>
              <a:off x="228" y="3547"/>
              <a:ext cx="1625" cy="326"/>
            </a:xfrm>
            <a:prstGeom prst="roundRect">
              <a:avLst>
                <a:gd name="adj" fmla="val 6444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de-DE" altLang="de-DE" sz="1800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854575" y="3516314"/>
            <a:ext cx="2616200" cy="2632075"/>
            <a:chOff x="2098" y="2215"/>
            <a:chExt cx="1648" cy="1658"/>
          </a:xfrm>
        </p:grpSpPr>
        <p:graphicFrame>
          <p:nvGraphicFramePr>
            <p:cNvPr id="22543" name="Object 3"/>
            <p:cNvGraphicFramePr>
              <a:graphicFrameLocks noChangeAspect="1"/>
            </p:cNvGraphicFramePr>
            <p:nvPr/>
          </p:nvGraphicFramePr>
          <p:xfrm>
            <a:off x="2578" y="2215"/>
            <a:ext cx="723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5" name="PhotoImpact" r:id="rId12" imgW="2619048" imgH="3361905" progId="PI3.Image">
                    <p:embed/>
                  </p:oleObj>
                </mc:Choice>
                <mc:Fallback>
                  <p:oleObj name="PhotoImpact" r:id="rId12" imgW="2619048" imgH="3361905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" y="2215"/>
                          <a:ext cx="723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4" name="Text Box 7"/>
            <p:cNvSpPr txBox="1">
              <a:spLocks noChangeArrowheads="1"/>
            </p:cNvSpPr>
            <p:nvPr/>
          </p:nvSpPr>
          <p:spPr bwMode="auto">
            <a:xfrm>
              <a:off x="2145" y="3570"/>
              <a:ext cx="1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Reine Vernunft</a:t>
              </a:r>
            </a:p>
          </p:txBody>
        </p:sp>
        <p:sp>
          <p:nvSpPr>
            <p:cNvPr id="22545" name="Text Box 8"/>
            <p:cNvSpPr txBox="1">
              <a:spLocks noChangeArrowheads="1"/>
            </p:cNvSpPr>
            <p:nvPr/>
          </p:nvSpPr>
          <p:spPr bwMode="auto">
            <a:xfrm>
              <a:off x="2098" y="3143"/>
              <a:ext cx="16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Immanuel Kant </a:t>
              </a:r>
            </a:p>
            <a:p>
              <a:pPr algn="ctr"/>
              <a:r>
                <a:rPr lang="de-DE" altLang="de-DE" sz="1800"/>
                <a:t>(1724-1804) </a:t>
              </a:r>
            </a:p>
          </p:txBody>
        </p:sp>
        <p:sp>
          <p:nvSpPr>
            <p:cNvPr id="22546" name="AutoShape 40"/>
            <p:cNvSpPr>
              <a:spLocks noChangeArrowheads="1"/>
            </p:cNvSpPr>
            <p:nvPr/>
          </p:nvSpPr>
          <p:spPr bwMode="auto">
            <a:xfrm>
              <a:off x="2112" y="3547"/>
              <a:ext cx="1625" cy="326"/>
            </a:xfrm>
            <a:prstGeom prst="roundRect">
              <a:avLst>
                <a:gd name="adj" fmla="val 6444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de-DE" altLang="de-DE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7812088" y="3516314"/>
            <a:ext cx="2616200" cy="2632075"/>
            <a:chOff x="3961" y="2215"/>
            <a:chExt cx="1648" cy="1658"/>
          </a:xfrm>
        </p:grpSpPr>
        <p:graphicFrame>
          <p:nvGraphicFramePr>
            <p:cNvPr id="22539" name="Object 2"/>
            <p:cNvGraphicFramePr>
              <a:graphicFrameLocks noChangeAspect="1"/>
            </p:cNvGraphicFramePr>
            <p:nvPr/>
          </p:nvGraphicFramePr>
          <p:xfrm>
            <a:off x="4477" y="2215"/>
            <a:ext cx="757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6" name="PhotoImpact" r:id="rId14" imgW="3876190" imgH="4752381" progId="PI3.Image">
                    <p:embed/>
                  </p:oleObj>
                </mc:Choice>
                <mc:Fallback>
                  <p:oleObj name="PhotoImpact" r:id="rId14" imgW="3876190" imgH="4752381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7" y="2215"/>
                          <a:ext cx="757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0" name="Text Box 7"/>
            <p:cNvSpPr txBox="1">
              <a:spLocks noChangeArrowheads="1"/>
            </p:cNvSpPr>
            <p:nvPr/>
          </p:nvSpPr>
          <p:spPr bwMode="auto">
            <a:xfrm>
              <a:off x="4008" y="3570"/>
              <a:ext cx="1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Weltbild</a:t>
              </a:r>
            </a:p>
          </p:txBody>
        </p:sp>
        <p:sp>
          <p:nvSpPr>
            <p:cNvPr id="22541" name="Text Box 8"/>
            <p:cNvSpPr txBox="1">
              <a:spLocks noChangeArrowheads="1"/>
            </p:cNvSpPr>
            <p:nvPr/>
          </p:nvSpPr>
          <p:spPr bwMode="auto">
            <a:xfrm>
              <a:off x="3961" y="3143"/>
              <a:ext cx="16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de-DE" altLang="de-DE" sz="1800"/>
                <a:t>Isaac Newton </a:t>
              </a:r>
            </a:p>
            <a:p>
              <a:pPr algn="ctr"/>
              <a:r>
                <a:rPr lang="de-DE" altLang="de-DE" sz="1800"/>
                <a:t>(1642-1727) </a:t>
              </a:r>
            </a:p>
          </p:txBody>
        </p:sp>
        <p:sp>
          <p:nvSpPr>
            <p:cNvPr id="22542" name="AutoShape 43"/>
            <p:cNvSpPr>
              <a:spLocks noChangeArrowheads="1"/>
            </p:cNvSpPr>
            <p:nvPr/>
          </p:nvSpPr>
          <p:spPr bwMode="auto">
            <a:xfrm>
              <a:off x="3975" y="3547"/>
              <a:ext cx="1625" cy="326"/>
            </a:xfrm>
            <a:prstGeom prst="roundRect">
              <a:avLst>
                <a:gd name="adj" fmla="val 6444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de-DE" altLang="de-DE"/>
            </a:p>
          </p:txBody>
        </p:sp>
      </p:grp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4A2B2A5-77A3-774D-9F7F-C7767BC8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0978" y="635032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de-DE"/>
              <a:t>Internet Web Geschichte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4BFA207-EADD-6E42-ABCD-F313A048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Dr. Tilo Hildebrandt</a:t>
            </a:r>
            <a:endParaRPr lang="de-DE" alt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E8C5292-E279-F147-99DD-09616EE9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42C92-BB26-E544-A896-6A78B8571CF3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pic>
        <p:nvPicPr>
          <p:cNvPr id="39" name="Bild 5">
            <a:extLst>
              <a:ext uri="{FF2B5EF4-FFF2-40B4-BE49-F238E27FC236}">
                <a16:creationId xmlns:a16="http://schemas.microsoft.com/office/drawing/2014/main" id="{E7B00F26-598E-A34F-A1A4-D0E54705E68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Macintosh PowerPoint</Application>
  <PresentationFormat>Breitbild</PresentationFormat>
  <Paragraphs>306</Paragraphs>
  <Slides>25</Slides>
  <Notes>25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Avenir Book</vt:lpstr>
      <vt:lpstr>Calibri</vt:lpstr>
      <vt:lpstr>Calibri Light</vt:lpstr>
      <vt:lpstr>Times New Roman</vt:lpstr>
      <vt:lpstr>Wingdings 2</vt:lpstr>
      <vt:lpstr>Office-Design</vt:lpstr>
      <vt:lpstr>PhotoImpact</vt:lpstr>
      <vt:lpstr>PowerPoint-Präsentation</vt:lpstr>
      <vt:lpstr>Ablauf 1. Vorlesung</vt:lpstr>
      <vt:lpstr>Das Internet als Medium</vt:lpstr>
      <vt:lpstr>Am Anfang war das Bild</vt:lpstr>
      <vt:lpstr>Ordnung schränkt ein</vt:lpstr>
      <vt:lpstr>Kommunikation als Konvention</vt:lpstr>
      <vt:lpstr>Kultur ohne Schrift</vt:lpstr>
      <vt:lpstr>Leben ohne Zahlen</vt:lpstr>
      <vt:lpstr>Aufklärung</vt:lpstr>
      <vt:lpstr>Industrielle Ökonomie</vt:lpstr>
      <vt:lpstr>Vannevar Bush 1890 -1974</vt:lpstr>
      <vt:lpstr>Vannevar Bush Memex</vt:lpstr>
      <vt:lpstr>Claude Elwood Shannon</vt:lpstr>
      <vt:lpstr>Mechanistische Kommunikation</vt:lpstr>
      <vt:lpstr>Sputnik 4.10.1957 – 4.1.1958</vt:lpstr>
      <vt:lpstr>Vinton Serf &amp; Robert Kahn</vt:lpstr>
      <vt:lpstr>Marshal McLuhan</vt:lpstr>
      <vt:lpstr>Douglas Engelbart &amp; Mouse</vt:lpstr>
      <vt:lpstr>Ted Nelson</vt:lpstr>
      <vt:lpstr>Tim Berners-Lee &amp; Robert Calliau</vt:lpstr>
      <vt:lpstr>Marc Andreessen &amp; Eric Bina</vt:lpstr>
      <vt:lpstr>Von der Erfindung zur Ökonomie</vt:lpstr>
      <vt:lpstr>Die Geschichte des World Wide Web</vt:lpstr>
      <vt:lpstr>Internet - Trägermedium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 User</cp:lastModifiedBy>
  <cp:revision>60</cp:revision>
  <cp:lastPrinted>2018-03-18T16:06:16Z</cp:lastPrinted>
  <dcterms:created xsi:type="dcterms:W3CDTF">2016-09-02T09:40:17Z</dcterms:created>
  <dcterms:modified xsi:type="dcterms:W3CDTF">2021-03-12T09:59:19Z</dcterms:modified>
</cp:coreProperties>
</file>