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79" r:id="rId3"/>
    <p:sldId id="262" r:id="rId4"/>
    <p:sldId id="277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8" r:id="rId16"/>
    <p:sldId id="280" r:id="rId17"/>
    <p:sldId id="275" r:id="rId18"/>
    <p:sldId id="276" r:id="rId19"/>
    <p:sldId id="281" r:id="rId20"/>
    <p:sldId id="282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67"/>
    <p:restoredTop sz="86441"/>
  </p:normalViewPr>
  <p:slideViewPr>
    <p:cSldViewPr snapToGrid="0" snapToObjects="1">
      <p:cViewPr varScale="1">
        <p:scale>
          <a:sx n="59" d="100"/>
          <a:sy n="59" d="100"/>
        </p:scale>
        <p:origin x="216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D6B0C-219E-4043-B50C-10C6FC18C773}" type="doc">
      <dgm:prSet loTypeId="urn:microsoft.com/office/officeart/2005/8/layout/radial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ACA79A-F948-1444-AAD8-56C49C2F290B}">
      <dgm:prSet phldrT="[Text]" custT="1"/>
      <dgm:spPr/>
      <dgm:t>
        <a:bodyPr/>
        <a:lstStyle/>
        <a:p>
          <a:r>
            <a:rPr lang="en-US" sz="3600" dirty="0" err="1">
              <a:latin typeface="Arial"/>
              <a:cs typeface="Arial"/>
            </a:rPr>
            <a:t>Synergie</a:t>
          </a:r>
          <a:endParaRPr lang="en-US" sz="3600" dirty="0">
            <a:latin typeface="Arial"/>
            <a:cs typeface="Arial"/>
          </a:endParaRPr>
        </a:p>
      </dgm:t>
    </dgm:pt>
    <dgm:pt modelId="{09C133E5-F7E8-5445-B883-AFA6D6BB5233}" type="parTrans" cxnId="{692E25E8-15FB-B748-9ABF-40FE2C7396AB}">
      <dgm:prSet/>
      <dgm:spPr/>
      <dgm:t>
        <a:bodyPr/>
        <a:lstStyle/>
        <a:p>
          <a:endParaRPr lang="en-US" sz="1800">
            <a:latin typeface="Arial"/>
            <a:cs typeface="Arial"/>
          </a:endParaRPr>
        </a:p>
      </dgm:t>
    </dgm:pt>
    <dgm:pt modelId="{5E29F7D2-5F27-6642-B184-7A37727FA905}" type="sibTrans" cxnId="{692E25E8-15FB-B748-9ABF-40FE2C7396AB}">
      <dgm:prSet/>
      <dgm:spPr/>
      <dgm:t>
        <a:bodyPr/>
        <a:lstStyle/>
        <a:p>
          <a:endParaRPr lang="en-US" sz="1800">
            <a:latin typeface="Arial"/>
            <a:cs typeface="Arial"/>
          </a:endParaRPr>
        </a:p>
      </dgm:t>
    </dgm:pt>
    <dgm:pt modelId="{86E384AE-32CD-9849-8787-FFE4EACC3457}">
      <dgm:prSet phldrT="[Text]" custT="1"/>
      <dgm:spPr/>
      <dgm:t>
        <a:bodyPr/>
        <a:lstStyle/>
        <a:p>
          <a:r>
            <a:rPr lang="en-US" sz="1800" dirty="0" err="1">
              <a:latin typeface="Arial"/>
              <a:cs typeface="Arial"/>
            </a:rPr>
            <a:t>Virtuelle</a:t>
          </a:r>
          <a:r>
            <a:rPr lang="en-US" sz="1800" dirty="0">
              <a:latin typeface="Arial"/>
              <a:cs typeface="Arial"/>
            </a:rPr>
            <a:t> </a:t>
          </a:r>
          <a:r>
            <a:rPr lang="en-US" sz="1800" dirty="0" err="1">
              <a:latin typeface="Arial"/>
              <a:cs typeface="Arial"/>
            </a:rPr>
            <a:t>Güter</a:t>
          </a:r>
          <a:endParaRPr lang="en-US" sz="1800" dirty="0">
            <a:latin typeface="Arial"/>
            <a:cs typeface="Arial"/>
          </a:endParaRPr>
        </a:p>
      </dgm:t>
    </dgm:pt>
    <dgm:pt modelId="{B3CF4BE2-4130-1C4D-A150-11BDBE3B1238}" type="parTrans" cxnId="{07E17CC1-88E0-124A-8F48-74C3E6644BEE}">
      <dgm:prSet/>
      <dgm:spPr/>
      <dgm:t>
        <a:bodyPr/>
        <a:lstStyle/>
        <a:p>
          <a:endParaRPr lang="en-US" sz="1800">
            <a:latin typeface="Arial"/>
            <a:cs typeface="Arial"/>
          </a:endParaRPr>
        </a:p>
      </dgm:t>
    </dgm:pt>
    <dgm:pt modelId="{133FE605-C4B0-4945-89DF-E94BB8F878E5}" type="sibTrans" cxnId="{07E17CC1-88E0-124A-8F48-74C3E6644BEE}">
      <dgm:prSet/>
      <dgm:spPr/>
      <dgm:t>
        <a:bodyPr/>
        <a:lstStyle/>
        <a:p>
          <a:endParaRPr lang="en-US" sz="1800">
            <a:latin typeface="Arial"/>
            <a:cs typeface="Arial"/>
          </a:endParaRPr>
        </a:p>
      </dgm:t>
    </dgm:pt>
    <dgm:pt modelId="{56B9C055-2207-1C4B-B339-938CF61953F2}">
      <dgm:prSet phldrT="[Text]" custT="1"/>
      <dgm:spPr/>
      <dgm:t>
        <a:bodyPr/>
        <a:lstStyle/>
        <a:p>
          <a:r>
            <a:rPr lang="en-US" sz="1800" dirty="0" err="1">
              <a:latin typeface="Arial"/>
              <a:cs typeface="Arial"/>
            </a:rPr>
            <a:t>Virtuelle</a:t>
          </a:r>
          <a:r>
            <a:rPr lang="en-US" sz="1800" dirty="0">
              <a:latin typeface="Arial"/>
              <a:cs typeface="Arial"/>
            </a:rPr>
            <a:t> </a:t>
          </a:r>
          <a:r>
            <a:rPr lang="en-US" sz="1800" dirty="0" err="1">
              <a:latin typeface="Arial"/>
              <a:cs typeface="Arial"/>
            </a:rPr>
            <a:t>Märkte</a:t>
          </a:r>
          <a:endParaRPr lang="en-US" sz="1800" dirty="0">
            <a:latin typeface="Arial"/>
            <a:cs typeface="Arial"/>
          </a:endParaRPr>
        </a:p>
      </dgm:t>
    </dgm:pt>
    <dgm:pt modelId="{F73C3AB1-3482-204D-8561-3240FCB185A6}" type="parTrans" cxnId="{F955AAD5-38D1-3142-88B9-7F5742EB48C2}">
      <dgm:prSet/>
      <dgm:spPr/>
      <dgm:t>
        <a:bodyPr/>
        <a:lstStyle/>
        <a:p>
          <a:endParaRPr lang="en-US" sz="1800">
            <a:latin typeface="Arial"/>
            <a:cs typeface="Arial"/>
          </a:endParaRPr>
        </a:p>
      </dgm:t>
    </dgm:pt>
    <dgm:pt modelId="{1C449DC5-66B4-BE4E-A528-0B43E94B8301}" type="sibTrans" cxnId="{F955AAD5-38D1-3142-88B9-7F5742EB48C2}">
      <dgm:prSet/>
      <dgm:spPr/>
      <dgm:t>
        <a:bodyPr/>
        <a:lstStyle/>
        <a:p>
          <a:endParaRPr lang="en-US" sz="1800">
            <a:latin typeface="Arial"/>
            <a:cs typeface="Arial"/>
          </a:endParaRPr>
        </a:p>
      </dgm:t>
    </dgm:pt>
    <dgm:pt modelId="{ED99CB5A-10A7-0544-BA06-B72F560754E0}">
      <dgm:prSet phldrT="[Text]" custT="1"/>
      <dgm:spPr/>
      <dgm:t>
        <a:bodyPr/>
        <a:lstStyle/>
        <a:p>
          <a:r>
            <a:rPr lang="en-US" sz="1800" dirty="0" err="1">
              <a:latin typeface="Arial"/>
              <a:cs typeface="Arial"/>
            </a:rPr>
            <a:t>Virtuelle</a:t>
          </a:r>
          <a:r>
            <a:rPr lang="en-US" sz="1800" dirty="0">
              <a:latin typeface="Arial"/>
              <a:cs typeface="Arial"/>
            </a:rPr>
            <a:t> </a:t>
          </a:r>
          <a:r>
            <a:rPr lang="en-US" sz="1800" dirty="0" err="1">
              <a:latin typeface="Arial"/>
              <a:cs typeface="Arial"/>
            </a:rPr>
            <a:t>Identität</a:t>
          </a:r>
          <a:endParaRPr lang="en-US" sz="1800" dirty="0">
            <a:latin typeface="Arial"/>
            <a:cs typeface="Arial"/>
          </a:endParaRPr>
        </a:p>
      </dgm:t>
    </dgm:pt>
    <dgm:pt modelId="{CB5478E8-4AF3-9C44-8B1E-447EA0A35243}" type="parTrans" cxnId="{8CF974DE-A3E7-214F-902F-8466FB434216}">
      <dgm:prSet/>
      <dgm:spPr/>
      <dgm:t>
        <a:bodyPr/>
        <a:lstStyle/>
        <a:p>
          <a:endParaRPr lang="en-US" sz="1800">
            <a:latin typeface="Arial"/>
            <a:cs typeface="Arial"/>
          </a:endParaRPr>
        </a:p>
      </dgm:t>
    </dgm:pt>
    <dgm:pt modelId="{66BC2E32-E9FF-B243-8258-EEFAED72D84A}" type="sibTrans" cxnId="{8CF974DE-A3E7-214F-902F-8466FB434216}">
      <dgm:prSet/>
      <dgm:spPr/>
      <dgm:t>
        <a:bodyPr/>
        <a:lstStyle/>
        <a:p>
          <a:endParaRPr lang="en-US" sz="1800">
            <a:latin typeface="Arial"/>
            <a:cs typeface="Arial"/>
          </a:endParaRPr>
        </a:p>
      </dgm:t>
    </dgm:pt>
    <dgm:pt modelId="{6396BFB0-D3F9-094D-A936-B8D5C6DB4CB3}">
      <dgm:prSet phldrT="[Text]" custT="1"/>
      <dgm:spPr/>
      <dgm:t>
        <a:bodyPr/>
        <a:lstStyle/>
        <a:p>
          <a:r>
            <a:rPr lang="en-US" sz="2400" dirty="0" err="1">
              <a:solidFill>
                <a:srgbClr val="0000FF"/>
              </a:solidFill>
              <a:latin typeface="Arial"/>
              <a:cs typeface="Arial"/>
            </a:rPr>
            <a:t>Virtuelles</a:t>
          </a:r>
          <a:r>
            <a:rPr lang="en-US" sz="2400" dirty="0">
              <a:solidFill>
                <a:srgbClr val="0000FF"/>
              </a:solidFill>
              <a:latin typeface="Arial"/>
              <a:cs typeface="Arial"/>
            </a:rPr>
            <a:t> Geld</a:t>
          </a:r>
        </a:p>
      </dgm:t>
    </dgm:pt>
    <dgm:pt modelId="{FC2E8BEF-C7F8-464A-8C39-A17071B428EC}" type="parTrans" cxnId="{4E0FA10A-E0B8-154F-9FD9-98669A4130BC}">
      <dgm:prSet/>
      <dgm:spPr/>
      <dgm:t>
        <a:bodyPr/>
        <a:lstStyle/>
        <a:p>
          <a:endParaRPr lang="en-US" sz="1800">
            <a:latin typeface="Arial"/>
            <a:cs typeface="Arial"/>
          </a:endParaRPr>
        </a:p>
      </dgm:t>
    </dgm:pt>
    <dgm:pt modelId="{E5BD59DD-C9EA-C34A-9386-481BCA1642C8}" type="sibTrans" cxnId="{4E0FA10A-E0B8-154F-9FD9-98669A4130BC}">
      <dgm:prSet/>
      <dgm:spPr/>
      <dgm:t>
        <a:bodyPr/>
        <a:lstStyle/>
        <a:p>
          <a:endParaRPr lang="en-US" sz="1800">
            <a:latin typeface="Arial"/>
            <a:cs typeface="Arial"/>
          </a:endParaRPr>
        </a:p>
      </dgm:t>
    </dgm:pt>
    <dgm:pt modelId="{01F021E4-0D2D-AD4B-907E-370A549EF1DC}" type="pres">
      <dgm:prSet presAssocID="{E6FD6B0C-219E-4043-B50C-10C6FC18C773}" presName="composite" presStyleCnt="0">
        <dgm:presLayoutVars>
          <dgm:chMax val="1"/>
          <dgm:dir/>
          <dgm:resizeHandles val="exact"/>
        </dgm:presLayoutVars>
      </dgm:prSet>
      <dgm:spPr/>
    </dgm:pt>
    <dgm:pt modelId="{11339198-E5B5-0242-A902-E640F25F89B2}" type="pres">
      <dgm:prSet presAssocID="{E6FD6B0C-219E-4043-B50C-10C6FC18C773}" presName="radial" presStyleCnt="0">
        <dgm:presLayoutVars>
          <dgm:animLvl val="ctr"/>
        </dgm:presLayoutVars>
      </dgm:prSet>
      <dgm:spPr/>
    </dgm:pt>
    <dgm:pt modelId="{518F983C-3DE3-854B-A77D-149832E3D890}" type="pres">
      <dgm:prSet presAssocID="{B5ACA79A-F948-1444-AAD8-56C49C2F290B}" presName="centerShape" presStyleLbl="vennNode1" presStyleIdx="0" presStyleCnt="5" custScaleX="117344" custScaleY="117326"/>
      <dgm:spPr/>
    </dgm:pt>
    <dgm:pt modelId="{F236F841-AE38-9345-86C3-43EA944DFCD6}" type="pres">
      <dgm:prSet presAssocID="{86E384AE-32CD-9849-8787-FFE4EACC3457}" presName="node" presStyleLbl="vennNode1" presStyleIdx="1" presStyleCnt="5">
        <dgm:presLayoutVars>
          <dgm:bulletEnabled val="1"/>
        </dgm:presLayoutVars>
      </dgm:prSet>
      <dgm:spPr/>
    </dgm:pt>
    <dgm:pt modelId="{1682795C-F44B-6643-9041-A729D88C266A}" type="pres">
      <dgm:prSet presAssocID="{56B9C055-2207-1C4B-B339-938CF61953F2}" presName="node" presStyleLbl="vennNode1" presStyleIdx="2" presStyleCnt="5">
        <dgm:presLayoutVars>
          <dgm:bulletEnabled val="1"/>
        </dgm:presLayoutVars>
      </dgm:prSet>
      <dgm:spPr/>
    </dgm:pt>
    <dgm:pt modelId="{3F68CAD0-0BA1-6047-BB32-F47EFF6E1144}" type="pres">
      <dgm:prSet presAssocID="{ED99CB5A-10A7-0544-BA06-B72F560754E0}" presName="node" presStyleLbl="vennNode1" presStyleIdx="3" presStyleCnt="5">
        <dgm:presLayoutVars>
          <dgm:bulletEnabled val="1"/>
        </dgm:presLayoutVars>
      </dgm:prSet>
      <dgm:spPr/>
    </dgm:pt>
    <dgm:pt modelId="{57005D5D-AA1D-D743-BED5-57CB9878E1EA}" type="pres">
      <dgm:prSet presAssocID="{6396BFB0-D3F9-094D-A936-B8D5C6DB4CB3}" presName="node" presStyleLbl="vennNode1" presStyleIdx="4" presStyleCnt="5" custScaleX="168750" custScaleY="154527" custRadScaleRad="135167" custRadScaleInc="0">
        <dgm:presLayoutVars>
          <dgm:bulletEnabled val="1"/>
        </dgm:presLayoutVars>
      </dgm:prSet>
      <dgm:spPr/>
    </dgm:pt>
  </dgm:ptLst>
  <dgm:cxnLst>
    <dgm:cxn modelId="{4764B405-F0C9-B84A-A844-33005E161AAE}" type="presOf" srcId="{56B9C055-2207-1C4B-B339-938CF61953F2}" destId="{1682795C-F44B-6643-9041-A729D88C266A}" srcOrd="0" destOrd="0" presId="urn:microsoft.com/office/officeart/2005/8/layout/radial3"/>
    <dgm:cxn modelId="{4E0FA10A-E0B8-154F-9FD9-98669A4130BC}" srcId="{B5ACA79A-F948-1444-AAD8-56C49C2F290B}" destId="{6396BFB0-D3F9-094D-A936-B8D5C6DB4CB3}" srcOrd="3" destOrd="0" parTransId="{FC2E8BEF-C7F8-464A-8C39-A17071B428EC}" sibTransId="{E5BD59DD-C9EA-C34A-9386-481BCA1642C8}"/>
    <dgm:cxn modelId="{88792F2F-C5EF-C14C-8C08-7E755B04DF39}" type="presOf" srcId="{6396BFB0-D3F9-094D-A936-B8D5C6DB4CB3}" destId="{57005D5D-AA1D-D743-BED5-57CB9878E1EA}" srcOrd="0" destOrd="0" presId="urn:microsoft.com/office/officeart/2005/8/layout/radial3"/>
    <dgm:cxn modelId="{D36BA645-9EAE-8A46-8B81-5CCAFD81D3FC}" type="presOf" srcId="{86E384AE-32CD-9849-8787-FFE4EACC3457}" destId="{F236F841-AE38-9345-86C3-43EA944DFCD6}" srcOrd="0" destOrd="0" presId="urn:microsoft.com/office/officeart/2005/8/layout/radial3"/>
    <dgm:cxn modelId="{FA80D04A-ED42-D94B-83CA-BF3EDAD3ACAD}" type="presOf" srcId="{ED99CB5A-10A7-0544-BA06-B72F560754E0}" destId="{3F68CAD0-0BA1-6047-BB32-F47EFF6E1144}" srcOrd="0" destOrd="0" presId="urn:microsoft.com/office/officeart/2005/8/layout/radial3"/>
    <dgm:cxn modelId="{41A4C44F-D6F4-5A44-B0C3-D9AD4DF5CBB9}" type="presOf" srcId="{E6FD6B0C-219E-4043-B50C-10C6FC18C773}" destId="{01F021E4-0D2D-AD4B-907E-370A549EF1DC}" srcOrd="0" destOrd="0" presId="urn:microsoft.com/office/officeart/2005/8/layout/radial3"/>
    <dgm:cxn modelId="{DC5AA98E-564F-2E44-AEA2-2F89ACF51F4B}" type="presOf" srcId="{B5ACA79A-F948-1444-AAD8-56C49C2F290B}" destId="{518F983C-3DE3-854B-A77D-149832E3D890}" srcOrd="0" destOrd="0" presId="urn:microsoft.com/office/officeart/2005/8/layout/radial3"/>
    <dgm:cxn modelId="{07E17CC1-88E0-124A-8F48-74C3E6644BEE}" srcId="{B5ACA79A-F948-1444-AAD8-56C49C2F290B}" destId="{86E384AE-32CD-9849-8787-FFE4EACC3457}" srcOrd="0" destOrd="0" parTransId="{B3CF4BE2-4130-1C4D-A150-11BDBE3B1238}" sibTransId="{133FE605-C4B0-4945-89DF-E94BB8F878E5}"/>
    <dgm:cxn modelId="{F955AAD5-38D1-3142-88B9-7F5742EB48C2}" srcId="{B5ACA79A-F948-1444-AAD8-56C49C2F290B}" destId="{56B9C055-2207-1C4B-B339-938CF61953F2}" srcOrd="1" destOrd="0" parTransId="{F73C3AB1-3482-204D-8561-3240FCB185A6}" sibTransId="{1C449DC5-66B4-BE4E-A528-0B43E94B8301}"/>
    <dgm:cxn modelId="{8CF974DE-A3E7-214F-902F-8466FB434216}" srcId="{B5ACA79A-F948-1444-AAD8-56C49C2F290B}" destId="{ED99CB5A-10A7-0544-BA06-B72F560754E0}" srcOrd="2" destOrd="0" parTransId="{CB5478E8-4AF3-9C44-8B1E-447EA0A35243}" sibTransId="{66BC2E32-E9FF-B243-8258-EEFAED72D84A}"/>
    <dgm:cxn modelId="{692E25E8-15FB-B748-9ABF-40FE2C7396AB}" srcId="{E6FD6B0C-219E-4043-B50C-10C6FC18C773}" destId="{B5ACA79A-F948-1444-AAD8-56C49C2F290B}" srcOrd="0" destOrd="0" parTransId="{09C133E5-F7E8-5445-B883-AFA6D6BB5233}" sibTransId="{5E29F7D2-5F27-6642-B184-7A37727FA905}"/>
    <dgm:cxn modelId="{5EF841FA-846D-9A4C-9FC2-578BCF84A41C}" type="presParOf" srcId="{01F021E4-0D2D-AD4B-907E-370A549EF1DC}" destId="{11339198-E5B5-0242-A902-E640F25F89B2}" srcOrd="0" destOrd="0" presId="urn:microsoft.com/office/officeart/2005/8/layout/radial3"/>
    <dgm:cxn modelId="{07B59461-2B25-5B40-A623-FA86C3280CF5}" type="presParOf" srcId="{11339198-E5B5-0242-A902-E640F25F89B2}" destId="{518F983C-3DE3-854B-A77D-149832E3D890}" srcOrd="0" destOrd="0" presId="urn:microsoft.com/office/officeart/2005/8/layout/radial3"/>
    <dgm:cxn modelId="{BC9A455F-B83D-8A45-99AD-77A5BF5FCCA1}" type="presParOf" srcId="{11339198-E5B5-0242-A902-E640F25F89B2}" destId="{F236F841-AE38-9345-86C3-43EA944DFCD6}" srcOrd="1" destOrd="0" presId="urn:microsoft.com/office/officeart/2005/8/layout/radial3"/>
    <dgm:cxn modelId="{FDA1553D-31B8-7643-84D9-2388BAE52FE9}" type="presParOf" srcId="{11339198-E5B5-0242-A902-E640F25F89B2}" destId="{1682795C-F44B-6643-9041-A729D88C266A}" srcOrd="2" destOrd="0" presId="urn:microsoft.com/office/officeart/2005/8/layout/radial3"/>
    <dgm:cxn modelId="{7D66A4D1-04C1-894F-90EA-0FBDB904EE9E}" type="presParOf" srcId="{11339198-E5B5-0242-A902-E640F25F89B2}" destId="{3F68CAD0-0BA1-6047-BB32-F47EFF6E1144}" srcOrd="3" destOrd="0" presId="urn:microsoft.com/office/officeart/2005/8/layout/radial3"/>
    <dgm:cxn modelId="{212364D6-3D32-F948-B8E2-728C53B8ACD4}" type="presParOf" srcId="{11339198-E5B5-0242-A902-E640F25F89B2}" destId="{57005D5D-AA1D-D743-BED5-57CB9878E1E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F983C-3DE3-854B-A77D-149832E3D890}">
      <dsp:nvSpPr>
        <dsp:cNvPr id="0" name=""/>
        <dsp:cNvSpPr/>
      </dsp:nvSpPr>
      <dsp:spPr>
        <a:xfrm>
          <a:off x="2514599" y="838202"/>
          <a:ext cx="3124674" cy="3124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Arial"/>
              <a:cs typeface="Arial"/>
            </a:rPr>
            <a:t>Synergie</a:t>
          </a:r>
          <a:endParaRPr lang="en-US" sz="3600" kern="1200" dirty="0">
            <a:latin typeface="Arial"/>
            <a:cs typeface="Arial"/>
          </a:endParaRPr>
        </a:p>
      </dsp:txBody>
      <dsp:txXfrm>
        <a:off x="2972197" y="1295730"/>
        <a:ext cx="2209478" cy="2209139"/>
      </dsp:txXfrm>
    </dsp:sp>
    <dsp:sp modelId="{F236F841-AE38-9345-86C3-43EA944DFCD6}">
      <dsp:nvSpPr>
        <dsp:cNvPr id="0" name=""/>
        <dsp:cNvSpPr/>
      </dsp:nvSpPr>
      <dsp:spPr>
        <a:xfrm>
          <a:off x="3411228" y="475"/>
          <a:ext cx="1331416" cy="13314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/>
              <a:cs typeface="Arial"/>
            </a:rPr>
            <a:t>Virtuelle</a:t>
          </a:r>
          <a:r>
            <a:rPr lang="en-US" sz="1800" kern="1200" dirty="0">
              <a:latin typeface="Arial"/>
              <a:cs typeface="Arial"/>
            </a:rPr>
            <a:t> </a:t>
          </a:r>
          <a:r>
            <a:rPr lang="en-US" sz="1800" kern="1200" dirty="0" err="1">
              <a:latin typeface="Arial"/>
              <a:cs typeface="Arial"/>
            </a:rPr>
            <a:t>Güter</a:t>
          </a:r>
          <a:endParaRPr lang="en-US" sz="1800" kern="1200" dirty="0">
            <a:latin typeface="Arial"/>
            <a:cs typeface="Arial"/>
          </a:endParaRPr>
        </a:p>
      </dsp:txBody>
      <dsp:txXfrm>
        <a:off x="3606209" y="195456"/>
        <a:ext cx="941454" cy="941454"/>
      </dsp:txXfrm>
    </dsp:sp>
    <dsp:sp modelId="{1682795C-F44B-6643-9041-A729D88C266A}">
      <dsp:nvSpPr>
        <dsp:cNvPr id="0" name=""/>
        <dsp:cNvSpPr/>
      </dsp:nvSpPr>
      <dsp:spPr>
        <a:xfrm>
          <a:off x="5145345" y="1734591"/>
          <a:ext cx="1331416" cy="13314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/>
              <a:cs typeface="Arial"/>
            </a:rPr>
            <a:t>Virtuelle</a:t>
          </a:r>
          <a:r>
            <a:rPr lang="en-US" sz="1800" kern="1200" dirty="0">
              <a:latin typeface="Arial"/>
              <a:cs typeface="Arial"/>
            </a:rPr>
            <a:t> </a:t>
          </a:r>
          <a:r>
            <a:rPr lang="en-US" sz="1800" kern="1200" dirty="0" err="1">
              <a:latin typeface="Arial"/>
              <a:cs typeface="Arial"/>
            </a:rPr>
            <a:t>Märkte</a:t>
          </a:r>
          <a:endParaRPr lang="en-US" sz="1800" kern="1200" dirty="0">
            <a:latin typeface="Arial"/>
            <a:cs typeface="Arial"/>
          </a:endParaRPr>
        </a:p>
      </dsp:txBody>
      <dsp:txXfrm>
        <a:off x="5340326" y="1929572"/>
        <a:ext cx="941454" cy="941454"/>
      </dsp:txXfrm>
    </dsp:sp>
    <dsp:sp modelId="{3F68CAD0-0BA1-6047-BB32-F47EFF6E1144}">
      <dsp:nvSpPr>
        <dsp:cNvPr id="0" name=""/>
        <dsp:cNvSpPr/>
      </dsp:nvSpPr>
      <dsp:spPr>
        <a:xfrm>
          <a:off x="3411228" y="3468708"/>
          <a:ext cx="1331416" cy="13314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/>
              <a:cs typeface="Arial"/>
            </a:rPr>
            <a:t>Virtuelle</a:t>
          </a:r>
          <a:r>
            <a:rPr lang="en-US" sz="1800" kern="1200" dirty="0">
              <a:latin typeface="Arial"/>
              <a:cs typeface="Arial"/>
            </a:rPr>
            <a:t> </a:t>
          </a:r>
          <a:r>
            <a:rPr lang="en-US" sz="1800" kern="1200" dirty="0" err="1">
              <a:latin typeface="Arial"/>
              <a:cs typeface="Arial"/>
            </a:rPr>
            <a:t>Identität</a:t>
          </a:r>
          <a:endParaRPr lang="en-US" sz="1800" kern="1200" dirty="0">
            <a:latin typeface="Arial"/>
            <a:cs typeface="Arial"/>
          </a:endParaRPr>
        </a:p>
      </dsp:txBody>
      <dsp:txXfrm>
        <a:off x="3606209" y="3663689"/>
        <a:ext cx="941454" cy="941454"/>
      </dsp:txXfrm>
    </dsp:sp>
    <dsp:sp modelId="{57005D5D-AA1D-D743-BED5-57CB9878E1EA}">
      <dsp:nvSpPr>
        <dsp:cNvPr id="0" name=""/>
        <dsp:cNvSpPr/>
      </dsp:nvSpPr>
      <dsp:spPr>
        <a:xfrm>
          <a:off x="609601" y="1371601"/>
          <a:ext cx="2246765" cy="20573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FF"/>
              </a:solidFill>
              <a:latin typeface="Arial"/>
              <a:cs typeface="Arial"/>
            </a:rPr>
            <a:t>Virtuelles</a:t>
          </a:r>
          <a:r>
            <a:rPr lang="en-US" sz="2400" kern="1200" dirty="0">
              <a:solidFill>
                <a:srgbClr val="0000FF"/>
              </a:solidFill>
              <a:latin typeface="Arial"/>
              <a:cs typeface="Arial"/>
            </a:rPr>
            <a:t> Geld</a:t>
          </a:r>
        </a:p>
      </dsp:txBody>
      <dsp:txXfrm>
        <a:off x="938632" y="1672900"/>
        <a:ext cx="1588703" cy="1454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C244-EE5F-F944-84FC-8C8D030B6E28}" type="datetimeFigureOut">
              <a:rPr lang="de-DE" smtClean="0"/>
              <a:t>10.03.20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7E21C-5FD9-CB4F-81E3-9EB72FDCD2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95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39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Zusammenfassung der Vorteile für den 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156A-12E6-8746-9488-A26D717A79F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83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98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Web sieht er die virtuelle Ökonomie mit ihren Teilbereichen, in deren Zentrum für ihn aber die Synergie als Ausdruck seiner Ethik zu suchen ist.</a:t>
            </a:r>
          </a:p>
          <a:p>
            <a:r>
              <a:rPr lang="de-DE" dirty="0"/>
              <a:t>Weil er virtuelle Identitäten annimmt, sucht er nicht die Person, sondern die Funktion der Person.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156A-12E6-8746-9488-A26D717A79F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33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Verbundeffekten ist alles leichter und kostengünstiger.</a:t>
            </a:r>
          </a:p>
          <a:p>
            <a:r>
              <a:rPr lang="de-DE" dirty="0"/>
              <a:t>Der SE teilt seine Zielgruppe mit anderen.</a:t>
            </a:r>
          </a:p>
          <a:p>
            <a:r>
              <a:rPr lang="de-DE" dirty="0"/>
              <a:t>In der virtuellen Ökonomie sind die Kooperationsängste geringer.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156A-12E6-8746-9488-A26D717A79F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75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3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76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6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4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28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23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7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12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4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8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5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Grundlagen Web-Business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85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0832" y="1336119"/>
            <a:ext cx="45634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Basiswissen</a:t>
            </a:r>
            <a:r>
              <a:rPr lang="de-DE" sz="4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Web-Business</a:t>
            </a:r>
          </a:p>
          <a:p>
            <a:r>
              <a:rPr lang="de-DE" altLang="x-none" sz="2400" dirty="0"/>
              <a:t>Grundlagen &amp;</a:t>
            </a:r>
          </a:p>
          <a:p>
            <a:r>
              <a:rPr lang="de-DE" altLang="x-none" sz="2400" dirty="0"/>
              <a:t>wesentliche Charakteristika 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95D311-6A01-B94E-B0A7-05944B6D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31174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231" y="259940"/>
            <a:ext cx="5855908" cy="660810"/>
          </a:xfrm>
        </p:spPr>
        <p:txBody>
          <a:bodyPr>
            <a:normAutofit/>
          </a:bodyPr>
          <a:lstStyle/>
          <a:p>
            <a:r>
              <a:rPr lang="de-DE" altLang="x-none" sz="4000" dirty="0" err="1">
                <a:solidFill>
                  <a:srgbClr val="0A6BB2"/>
                </a:solidFill>
                <a:latin typeface="Avenir Roman" panose="02000503020000020003" pitchFamily="2" charset="0"/>
                <a:ea typeface="ＭＳ Ｐゴシック" charset="-128"/>
              </a:rPr>
              <a:t>Dematerialisierung</a:t>
            </a:r>
            <a:endParaRPr lang="de-DE" altLang="x-none" sz="4000" dirty="0">
              <a:solidFill>
                <a:srgbClr val="0A6BB2"/>
              </a:solidFill>
              <a:latin typeface="Avenir Roman" panose="02000503020000020003" pitchFamily="2" charset="0"/>
              <a:ea typeface="ＭＳ Ｐゴシック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 rot="16200000">
            <a:off x="-435481" y="2463845"/>
            <a:ext cx="2869096" cy="1204291"/>
          </a:xfrm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>
              <a:defRPr/>
            </a:pPr>
            <a:endParaRPr lang="de-DE" sz="2800" dirty="0">
              <a:solidFill>
                <a:srgbClr val="0000CC"/>
              </a:solidFill>
              <a:latin typeface="Avenir Roman" panose="02000503020000020003" pitchFamily="2" charset="0"/>
            </a:endParaRPr>
          </a:p>
          <a:p>
            <a:pPr>
              <a:defRPr/>
            </a:pPr>
            <a:r>
              <a:rPr lang="de-DE" sz="2800" dirty="0">
                <a:solidFill>
                  <a:srgbClr val="0000CC"/>
                </a:solidFill>
                <a:latin typeface="Avenir Roman" panose="02000503020000020003" pitchFamily="2" charset="0"/>
              </a:rPr>
              <a:t>(Digitalisierung)</a:t>
            </a: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723853E4-F585-CA4C-A944-6F1E874B74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AA3698-CE72-5A40-BB37-AA0697E90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10" y="1015033"/>
            <a:ext cx="8089900" cy="337820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21C683C1-45B7-E046-95A3-AA208BBB8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67" y="4683672"/>
            <a:ext cx="10906539" cy="117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x-none" sz="3200" dirty="0">
                <a:solidFill>
                  <a:srgbClr val="669900"/>
                </a:solidFill>
                <a:latin typeface="Avenir Roman" panose="02000503020000020003" pitchFamily="2" charset="0"/>
              </a:rPr>
              <a:t>Physische Leistungsprozesse werden atomisiert, digitalisiert und virtuell bearbeitet.</a:t>
            </a:r>
            <a:endParaRPr lang="de-DE" altLang="x-none" sz="2000" dirty="0">
              <a:solidFill>
                <a:srgbClr val="669900"/>
              </a:solidFill>
              <a:latin typeface="Avenir Roman" panose="02000503020000020003" pitchFamily="2" charset="0"/>
            </a:endParaRPr>
          </a:p>
          <a:p>
            <a:pPr algn="ctr">
              <a:spcBef>
                <a:spcPct val="20000"/>
              </a:spcBef>
            </a:pPr>
            <a:endParaRPr lang="de-DE" altLang="x-none" sz="3200" dirty="0">
              <a:solidFill>
                <a:srgbClr val="0000CC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4620" y="339212"/>
            <a:ext cx="5862164" cy="752987"/>
          </a:xfrm>
        </p:spPr>
        <p:txBody>
          <a:bodyPr>
            <a:normAutofit/>
          </a:bodyPr>
          <a:lstStyle/>
          <a:p>
            <a:r>
              <a:rPr lang="de-DE" altLang="x-none" sz="4000" dirty="0">
                <a:solidFill>
                  <a:srgbClr val="0A6BB2"/>
                </a:solidFill>
                <a:latin typeface="Avenir Roman" panose="02000503020000020003" pitchFamily="2" charset="0"/>
                <a:ea typeface="ＭＳ Ｐゴシック" charset="-128"/>
              </a:rPr>
              <a:t>Virtuelle Unternehmen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14132" y="5281971"/>
            <a:ext cx="6400800" cy="990600"/>
          </a:xfrm>
          <a:ln>
            <a:miter lim="800000"/>
            <a:headEnd/>
            <a:tailEnd/>
          </a:ln>
        </p:spPr>
        <p:txBody>
          <a:bodyPr rtlCol="0"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lang="de-DE" dirty="0">
                <a:solidFill>
                  <a:srgbClr val="0000CC"/>
                </a:solidFill>
                <a:latin typeface="Arial" pitchFamily="-112" charset="0"/>
              </a:rPr>
              <a:t>(Spezialisierung und Arbeitsteilung)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014132" y="1891685"/>
            <a:ext cx="655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x-none" sz="3200" dirty="0">
                <a:solidFill>
                  <a:srgbClr val="669900"/>
                </a:solidFill>
              </a:rPr>
              <a:t>Digital </a:t>
            </a:r>
            <a:r>
              <a:rPr lang="de-DE" altLang="x-none" sz="3200" dirty="0" err="1">
                <a:solidFill>
                  <a:srgbClr val="669900"/>
                </a:solidFill>
              </a:rPr>
              <a:t>Nomads</a:t>
            </a:r>
            <a:r>
              <a:rPr lang="de-DE" altLang="x-none" sz="3200" dirty="0">
                <a:solidFill>
                  <a:srgbClr val="669900"/>
                </a:solidFill>
              </a:rPr>
              <a:t> bieten ihre Leistungen mehreren Unternehmen an.</a:t>
            </a:r>
          </a:p>
          <a:p>
            <a:pPr algn="r">
              <a:spcBef>
                <a:spcPct val="20000"/>
              </a:spcBef>
            </a:pPr>
            <a:endParaRPr lang="de-DE" altLang="x-none" dirty="0">
              <a:solidFill>
                <a:srgbClr val="336699"/>
              </a:solidFill>
            </a:endParaRPr>
          </a:p>
          <a:p>
            <a:pPr algn="r">
              <a:spcBef>
                <a:spcPct val="20000"/>
              </a:spcBef>
            </a:pPr>
            <a:r>
              <a:rPr lang="de-DE" altLang="x-none" dirty="0">
                <a:solidFill>
                  <a:srgbClr val="336699"/>
                </a:solidFill>
              </a:rPr>
              <a:t>Koordination über das Internet</a:t>
            </a: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67FF88F4-0A5C-0E46-9874-2489EBB6AA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6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69167" y="163407"/>
            <a:ext cx="5918200" cy="988484"/>
          </a:xfrm>
        </p:spPr>
        <p:txBody>
          <a:bodyPr>
            <a:normAutofit/>
          </a:bodyPr>
          <a:lstStyle/>
          <a:p>
            <a:r>
              <a:rPr lang="de-DE" altLang="x-none" sz="4000" dirty="0">
                <a:solidFill>
                  <a:srgbClr val="0A6BB2"/>
                </a:solidFill>
                <a:latin typeface="Avenir Roman" panose="02000503020000020003" pitchFamily="2" charset="0"/>
                <a:ea typeface="ＭＳ Ｐゴシック" charset="-128"/>
              </a:rPr>
              <a:t>Individualisierung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9867" y="5379718"/>
            <a:ext cx="5715000" cy="674292"/>
          </a:xfrm>
          <a:ln>
            <a:miter lim="800000"/>
            <a:headEnd/>
            <a:tailEnd/>
          </a:ln>
        </p:spPr>
        <p:txBody>
          <a:bodyPr rtlCol="0">
            <a:no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lang="de-DE" sz="3200" dirty="0" err="1">
                <a:solidFill>
                  <a:srgbClr val="0000CC"/>
                </a:solidFill>
                <a:latin typeface="Avenir Roman" panose="02000503020000020003" pitchFamily="2" charset="0"/>
              </a:rPr>
              <a:t>One</a:t>
            </a:r>
            <a:r>
              <a:rPr lang="de-DE" sz="3200" dirty="0">
                <a:solidFill>
                  <a:srgbClr val="0000CC"/>
                </a:solidFill>
                <a:latin typeface="Avenir Roman" panose="02000503020000020003" pitchFamily="2" charset="0"/>
              </a:rPr>
              <a:t> </a:t>
            </a:r>
            <a:r>
              <a:rPr lang="de-DE" sz="3200" dirty="0" err="1">
                <a:solidFill>
                  <a:srgbClr val="0000CC"/>
                </a:solidFill>
                <a:latin typeface="Avenir Roman" panose="02000503020000020003" pitchFamily="2" charset="0"/>
              </a:rPr>
              <a:t>to</a:t>
            </a:r>
            <a:r>
              <a:rPr lang="de-DE" sz="3200" dirty="0">
                <a:solidFill>
                  <a:srgbClr val="0000CC"/>
                </a:solidFill>
                <a:latin typeface="Avenir Roman" panose="02000503020000020003" pitchFamily="2" charset="0"/>
              </a:rPr>
              <a:t> </a:t>
            </a:r>
            <a:r>
              <a:rPr lang="de-DE" sz="3200" dirty="0" err="1">
                <a:solidFill>
                  <a:srgbClr val="0000CC"/>
                </a:solidFill>
                <a:latin typeface="Avenir Roman" panose="02000503020000020003" pitchFamily="2" charset="0"/>
              </a:rPr>
              <a:t>One</a:t>
            </a:r>
            <a:r>
              <a:rPr lang="de-DE" sz="3200" dirty="0">
                <a:solidFill>
                  <a:srgbClr val="0000CC"/>
                </a:solidFill>
                <a:latin typeface="Avenir Roman" panose="02000503020000020003" pitchFamily="2" charset="0"/>
              </a:rPr>
              <a:t> Marketing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30832" y="2152383"/>
            <a:ext cx="4519359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x-none" sz="3200" dirty="0">
                <a:solidFill>
                  <a:srgbClr val="669900"/>
                </a:solidFill>
                <a:latin typeface="Avenir Roman" panose="02000503020000020003" pitchFamily="2" charset="0"/>
              </a:rPr>
              <a:t>Nach Kenntnis der Kundenpräferenzen individuellen Mehrwert schaffen</a:t>
            </a: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FDB48CC2-4904-164F-AC20-589E8C5C1B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0BB2C52-944C-154F-8469-0DE6F6B1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867" y="1775378"/>
            <a:ext cx="5715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297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1905" y="322136"/>
            <a:ext cx="6375400" cy="1026318"/>
          </a:xfrm>
        </p:spPr>
        <p:txBody>
          <a:bodyPr>
            <a:normAutofit/>
          </a:bodyPr>
          <a:lstStyle/>
          <a:p>
            <a:r>
              <a:rPr lang="de-DE" altLang="x-none" sz="4000" dirty="0">
                <a:solidFill>
                  <a:srgbClr val="0A6BB2"/>
                </a:solidFill>
                <a:latin typeface="Avenir Roman" panose="02000503020000020003" pitchFamily="2" charset="0"/>
                <a:ea typeface="ＭＳ Ｐゴシック" charset="-128"/>
              </a:rPr>
              <a:t>Senkung der Entropie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69671" y="5166852"/>
            <a:ext cx="6400800" cy="990600"/>
          </a:xfrm>
          <a:ln>
            <a:miter lim="800000"/>
            <a:headEnd/>
            <a:tailEnd/>
          </a:ln>
        </p:spPr>
        <p:txBody>
          <a:bodyPr rtlCol="0"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lang="de-DE" dirty="0">
                <a:solidFill>
                  <a:srgbClr val="0000CC"/>
                </a:solidFill>
                <a:latin typeface="Arial" pitchFamily="-112" charset="0"/>
              </a:rPr>
              <a:t>(Kosten der Informationsbeschaffung)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78138" y="2652252"/>
            <a:ext cx="6553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x-none" sz="3200">
                <a:solidFill>
                  <a:srgbClr val="669900"/>
                </a:solidFill>
              </a:rPr>
              <a:t>Die Organisation des Unternehmens zielt darauf ab, die Transaktionskosten zu senken.</a:t>
            </a:r>
          </a:p>
          <a:p>
            <a:pPr algn="r">
              <a:spcBef>
                <a:spcPct val="20000"/>
              </a:spcBef>
            </a:pPr>
            <a:r>
              <a:rPr lang="de-DE" altLang="x-none" sz="2000">
                <a:solidFill>
                  <a:srgbClr val="669900"/>
                </a:solidFill>
              </a:rPr>
              <a:t>Ronald H. Coase, Nobelpreisträger</a:t>
            </a:r>
          </a:p>
          <a:p>
            <a:pPr algn="ctr">
              <a:spcBef>
                <a:spcPct val="20000"/>
              </a:spcBef>
            </a:pPr>
            <a:endParaRPr lang="de-DE" altLang="x-none" sz="3200">
              <a:solidFill>
                <a:srgbClr val="0000CC"/>
              </a:solidFill>
            </a:endParaRP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00917C0D-14D7-2346-851F-0ED0150808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9601" y="1093304"/>
            <a:ext cx="5834063" cy="1000385"/>
          </a:xfrm>
        </p:spPr>
        <p:txBody>
          <a:bodyPr>
            <a:normAutofit/>
          </a:bodyPr>
          <a:lstStyle/>
          <a:p>
            <a:r>
              <a:rPr lang="de-DE" altLang="x-none" sz="4000" dirty="0" err="1">
                <a:solidFill>
                  <a:srgbClr val="0A6BB2"/>
                </a:solidFill>
                <a:latin typeface="Avenir Roman" panose="02000503020000020003" pitchFamily="2" charset="0"/>
                <a:ea typeface="ＭＳ Ｐゴシック" charset="-128"/>
              </a:rPr>
              <a:t>Economies</a:t>
            </a:r>
            <a:r>
              <a:rPr lang="de-DE" altLang="x-none" sz="4000" dirty="0">
                <a:solidFill>
                  <a:srgbClr val="0A6BB2"/>
                </a:solidFill>
                <a:latin typeface="Avenir Roman" panose="02000503020000020003" pitchFamily="2" charset="0"/>
                <a:ea typeface="ＭＳ Ｐゴシック" charset="-128"/>
              </a:rPr>
              <a:t> </a:t>
            </a:r>
            <a:r>
              <a:rPr lang="de-DE" altLang="x-none" sz="4000" dirty="0" err="1">
                <a:solidFill>
                  <a:srgbClr val="0A6BB2"/>
                </a:solidFill>
                <a:latin typeface="Avenir Roman" panose="02000503020000020003" pitchFamily="2" charset="0"/>
                <a:ea typeface="ＭＳ Ｐゴシック" charset="-128"/>
              </a:rPr>
              <a:t>of</a:t>
            </a:r>
            <a:r>
              <a:rPr lang="de-DE" altLang="x-none" sz="4000" dirty="0">
                <a:solidFill>
                  <a:srgbClr val="0A6BB2"/>
                </a:solidFill>
                <a:latin typeface="Avenir Roman" panose="02000503020000020003" pitchFamily="2" charset="0"/>
                <a:ea typeface="ＭＳ Ｐゴシック" charset="-128"/>
              </a:rPr>
              <a:t> </a:t>
            </a:r>
            <a:r>
              <a:rPr lang="de-DE" altLang="x-none" sz="4000" dirty="0" err="1">
                <a:solidFill>
                  <a:srgbClr val="0A6BB2"/>
                </a:solidFill>
                <a:latin typeface="Avenir Roman" panose="02000503020000020003" pitchFamily="2" charset="0"/>
                <a:ea typeface="ＭＳ Ｐゴシック" charset="-128"/>
              </a:rPr>
              <a:t>Scope</a:t>
            </a:r>
            <a:endParaRPr lang="de-DE" altLang="x-none" sz="4000" dirty="0">
              <a:solidFill>
                <a:srgbClr val="0A6BB2"/>
              </a:solidFill>
              <a:latin typeface="Avenir Roman" panose="02000503020000020003" pitchFamily="2" charset="0"/>
              <a:ea typeface="ＭＳ Ｐゴシック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9601" y="5163574"/>
            <a:ext cx="6400800" cy="990600"/>
          </a:xfrm>
          <a:ln>
            <a:miter lim="800000"/>
            <a:headEnd/>
            <a:tailEnd/>
          </a:ln>
        </p:spPr>
        <p:txBody>
          <a:bodyPr rtlCol="0"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lang="de-DE" dirty="0">
                <a:solidFill>
                  <a:srgbClr val="0000CC"/>
                </a:solidFill>
                <a:latin typeface="Arial" pitchFamily="-112" charset="0"/>
              </a:rPr>
              <a:t>(Verbundvorteile)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21000" y="2971237"/>
            <a:ext cx="655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x-none" sz="3200">
                <a:solidFill>
                  <a:srgbClr val="669900"/>
                </a:solidFill>
              </a:rPr>
              <a:t>Partnerschaften erschließen neue Potenziale und eröffnen gemeinsame Märkte</a:t>
            </a:r>
            <a:endParaRPr lang="de-DE" altLang="x-none" sz="3200">
              <a:solidFill>
                <a:srgbClr val="0000CC"/>
              </a:solidFill>
            </a:endParaRP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6304C353-ED5E-6A46-82BA-8E49C28FE0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7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Verbundeffekte in der Synergie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Kostendegression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15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10" name="Dvorak – Orchester.mp4">
            <a:hlinkClick r:id="" action="ppaction://media"/>
            <a:extLst>
              <a:ext uri="{FF2B5EF4-FFF2-40B4-BE49-F238E27FC236}">
                <a16:creationId xmlns:a16="http://schemas.microsoft.com/office/drawing/2014/main" id="{5220E24F-861E-C245-98BF-293D7BCAEFB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37860" y="1802766"/>
            <a:ext cx="4933950" cy="277528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6AE8CC1-D21C-884A-BAC3-982EED0691BD}"/>
              </a:ext>
            </a:extLst>
          </p:cNvPr>
          <p:cNvSpPr txBox="1"/>
          <p:nvPr/>
        </p:nvSpPr>
        <p:spPr>
          <a:xfrm>
            <a:off x="1058334" y="1802765"/>
            <a:ext cx="4268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venir Roman" panose="02000503020000020003" pitchFamily="2" charset="0"/>
              </a:rPr>
              <a:t>Gemeinsame Ansprache ähnlicher Zielgruppen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i="1" dirty="0">
                <a:latin typeface="Avenir Roman" panose="02000503020000020003" pitchFamily="2" charset="0"/>
              </a:rPr>
              <a:t>Kostendegression im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venir Roman" panose="02000503020000020003" pitchFamily="2" charset="0"/>
              </a:rPr>
              <a:t>Gemeinsame Nutzung von Ressourcen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i="1" dirty="0">
                <a:latin typeface="Avenir Roman" panose="02000503020000020003" pitchFamily="2" charset="0"/>
              </a:rPr>
              <a:t>Kostendegression in der Beschaffung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venir Roman" panose="02000503020000020003" pitchFamily="2" charset="0"/>
              </a:rPr>
              <a:t>Flexible Nutzung des </a:t>
            </a:r>
            <a:r>
              <a:rPr lang="de-DE" sz="2400" dirty="0" err="1">
                <a:latin typeface="Avenir Roman" panose="02000503020000020003" pitchFamily="2" charset="0"/>
              </a:rPr>
              <a:t>Know</a:t>
            </a:r>
            <a:r>
              <a:rPr lang="de-DE" sz="2400" dirty="0">
                <a:latin typeface="Avenir Roman" panose="02000503020000020003" pitchFamily="2" charset="0"/>
              </a:rPr>
              <a:t> </a:t>
            </a:r>
            <a:r>
              <a:rPr lang="de-DE" sz="2400" dirty="0" err="1">
                <a:latin typeface="Avenir Roman" panose="02000503020000020003" pitchFamily="2" charset="0"/>
              </a:rPr>
              <a:t>Hows</a:t>
            </a:r>
            <a:endParaRPr lang="de-DE" sz="24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i="1" dirty="0">
                <a:latin typeface="Avenir Roman" panose="02000503020000020003" pitchFamily="2" charset="0"/>
              </a:rPr>
              <a:t>Kostendegression in der Herstellung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0D3B37-A5B9-5446-8A00-02F0CAB0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</p:spTree>
    <p:extLst>
      <p:ext uri="{BB962C8B-B14F-4D97-AF65-F5344CB8AC3E}">
        <p14:creationId xmlns:p14="http://schemas.microsoft.com/office/powerpoint/2010/main" val="2801333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9610" y="5300466"/>
            <a:ext cx="8336797" cy="1046594"/>
          </a:xfrm>
        </p:spPr>
        <p:txBody>
          <a:bodyPr/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Aufbau indirektes Ertragsmodell</a:t>
            </a:r>
            <a:endParaRPr lang="de-DE" dirty="0"/>
          </a:p>
        </p:txBody>
      </p:sp>
      <p:pic>
        <p:nvPicPr>
          <p:cNvPr id="4" name="Grafik 4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260" y="1275360"/>
            <a:ext cx="7298266" cy="402510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F72952A-3EAD-0D4E-A2FE-169CB37469D7}"/>
              </a:ext>
            </a:extLst>
          </p:cNvPr>
          <p:cNvSpPr txBox="1">
            <a:spLocks noChangeArrowheads="1"/>
          </p:cNvSpPr>
          <p:nvPr/>
        </p:nvSpPr>
        <p:spPr>
          <a:xfrm>
            <a:off x="2786063" y="117987"/>
            <a:ext cx="6311442" cy="1157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x-non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Neue Geschäftsmodelle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FA212A-624D-A442-8C8F-704671B4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16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F3DA28B-B356-1247-AAF7-649D399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</p:spTree>
    <p:extLst>
      <p:ext uri="{BB962C8B-B14F-4D97-AF65-F5344CB8AC3E}">
        <p14:creationId xmlns:p14="http://schemas.microsoft.com/office/powerpoint/2010/main" val="267318203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59063" y="766916"/>
            <a:ext cx="6680200" cy="1810774"/>
          </a:xfrm>
        </p:spPr>
        <p:txBody>
          <a:bodyPr>
            <a:normAutofit/>
          </a:bodyPr>
          <a:lstStyle/>
          <a:p>
            <a:r>
              <a:rPr lang="de-DE" altLang="x-none">
                <a:solidFill>
                  <a:srgbClr val="0A6BB2"/>
                </a:solidFill>
                <a:latin typeface="Arial" charset="0"/>
                <a:ea typeface="ＭＳ Ｐゴシック" charset="-128"/>
              </a:rPr>
              <a:t>Neues Unternehmertum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9063" y="4996972"/>
            <a:ext cx="6400800" cy="990600"/>
          </a:xfrm>
          <a:ln>
            <a:miter lim="800000"/>
            <a:headEnd/>
            <a:tailEnd/>
          </a:ln>
        </p:spPr>
        <p:txBody>
          <a:bodyPr rtlCol="0"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lang="de-DE" dirty="0">
                <a:solidFill>
                  <a:srgbClr val="0000CC"/>
                </a:solidFill>
                <a:latin typeface="Arial" pitchFamily="-112" charset="0"/>
              </a:rPr>
              <a:t>(Steigende Grenzerträge)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659063" y="3215319"/>
            <a:ext cx="65532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x-none" sz="3200">
                <a:solidFill>
                  <a:srgbClr val="669900"/>
                </a:solidFill>
              </a:rPr>
              <a:t>Interaktion lässt die Netzeffekte für die Wertschöpfung arbeiten.</a:t>
            </a:r>
            <a:endParaRPr lang="de-DE" altLang="x-none" sz="3200">
              <a:solidFill>
                <a:srgbClr val="0000CC"/>
              </a:solidFill>
            </a:endParaRP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CBA586BA-5033-7549-BEA2-F04BF19C42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17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59063" y="766916"/>
            <a:ext cx="6680200" cy="1194619"/>
          </a:xfrm>
        </p:spPr>
        <p:txBody>
          <a:bodyPr>
            <a:normAutofit/>
          </a:bodyPr>
          <a:lstStyle/>
          <a:p>
            <a:r>
              <a:rPr lang="de-DE" altLang="x-none" dirty="0">
                <a:solidFill>
                  <a:srgbClr val="0A6BB2"/>
                </a:solidFill>
                <a:latin typeface="Arial" charset="0"/>
                <a:ea typeface="ＭＳ Ｐゴシック" charset="-128"/>
              </a:rPr>
              <a:t>Neue Produktion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9063" y="4996972"/>
            <a:ext cx="6400800" cy="990600"/>
          </a:xfrm>
          <a:ln>
            <a:miter lim="800000"/>
            <a:headEnd/>
            <a:tailEnd/>
          </a:ln>
        </p:spPr>
        <p:txBody>
          <a:bodyPr rtlCol="0"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>
              <a:defRPr/>
            </a:pPr>
            <a:r>
              <a:rPr lang="de-DE" dirty="0">
                <a:solidFill>
                  <a:srgbClr val="0000CC"/>
                </a:solidFill>
                <a:latin typeface="Arial" pitchFamily="-112" charset="0"/>
              </a:rPr>
              <a:t>(Niedrige Eintrittsschwelle)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659063" y="3215319"/>
            <a:ext cx="65532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x-none" sz="3200" dirty="0" err="1">
                <a:solidFill>
                  <a:srgbClr val="669900"/>
                </a:solidFill>
              </a:rPr>
              <a:t>Know</a:t>
            </a:r>
            <a:r>
              <a:rPr lang="de-DE" altLang="x-none" sz="3200" dirty="0">
                <a:solidFill>
                  <a:srgbClr val="669900"/>
                </a:solidFill>
              </a:rPr>
              <a:t> </a:t>
            </a:r>
            <a:r>
              <a:rPr lang="de-DE" altLang="x-none" sz="3200" dirty="0" err="1">
                <a:solidFill>
                  <a:srgbClr val="669900"/>
                </a:solidFill>
              </a:rPr>
              <a:t>How</a:t>
            </a:r>
            <a:r>
              <a:rPr lang="de-DE" altLang="x-none" sz="3200" dirty="0">
                <a:solidFill>
                  <a:srgbClr val="669900"/>
                </a:solidFill>
              </a:rPr>
              <a:t> und Ideen sind wichtiger als Kapital</a:t>
            </a:r>
            <a:endParaRPr lang="de-DE" altLang="x-none" sz="3200" dirty="0">
              <a:solidFill>
                <a:srgbClr val="0000CC"/>
              </a:solidFill>
            </a:endParaRP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3AE77FFA-8902-A44E-9FD4-0C4FEC141C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Struktur des Web-Business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41248" y="1408176"/>
            <a:ext cx="5528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Zusammenfassung Grundlagen und Charakteristika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F3C999-7C8F-E441-944F-7B70089F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E50F-4125-2E4A-B06E-74782148143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8837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Vorteile des WWW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8334" y="1637243"/>
            <a:ext cx="10515600" cy="2043217"/>
          </a:xfrm>
        </p:spPr>
        <p:txBody>
          <a:bodyPr>
            <a:noAutofit/>
          </a:bodyPr>
          <a:lstStyle/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Möglichkeit der zeitversetzten Kommunikation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Verbindung anonymer Akteure über Computer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Steigerung der Interaktionsmöglichkeiten im Netzwerk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Reduktion des Aufwands für Wissensaustausch</a:t>
            </a: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ED7C949-207B-184C-BF2D-C22853FF4BB6}"/>
              </a:ext>
            </a:extLst>
          </p:cNvPr>
          <p:cNvSpPr txBox="1">
            <a:spLocks/>
          </p:cNvSpPr>
          <p:nvPr/>
        </p:nvSpPr>
        <p:spPr>
          <a:xfrm>
            <a:off x="999067" y="36928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Unterstützung der Struktureffekte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B5EB2FA-C640-C144-BC96-E3933CE5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</p:spTree>
    <p:extLst>
      <p:ext uri="{BB962C8B-B14F-4D97-AF65-F5344CB8AC3E}">
        <p14:creationId xmlns:p14="http://schemas.microsoft.com/office/powerpoint/2010/main" val="16991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25"/>
                            </p:stCondLst>
                            <p:childTnLst>
                              <p:par>
                                <p:cTn id="8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"/>
                            </p:stCondLst>
                            <p:childTnLst>
                              <p:par>
                                <p:cTn id="11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50"/>
                            </p:stCondLst>
                            <p:childTnLst>
                              <p:par>
                                <p:cTn id="14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solidFill>
                  <a:srgbClr val="0A6BB2"/>
                </a:solidFill>
                <a:latin typeface="Avenir Roman" panose="02000503020000020003" pitchFamily="2" charset="0"/>
              </a:rPr>
              <a:t>Grundlagen und Charakteristika</a:t>
            </a:r>
            <a:br>
              <a:rPr lang="de-DE" dirty="0">
                <a:latin typeface="Avenir Roman" panose="02000503020000020003" pitchFamily="2" charset="0"/>
              </a:rPr>
            </a:br>
            <a:r>
              <a:rPr lang="de-DE" sz="2000" dirty="0">
                <a:latin typeface="Avenir Roman" panose="02000503020000020003" pitchFamily="2" charset="0"/>
              </a:rPr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80652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Web-Business bildet eine virtuelle Ökonomie ab.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Rahmenbedingungen dieser Ökonomie werden von den spezifischen Gegebenheiten der Technik gelegt.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wesentlichen Charakteristika des Web-Business sind: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zeitversetzte Kommunikation zwischen Akteuren mit eigenen Computern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reduzierte Kosten des Informationsaustauschs zwischen Unbekannten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Es entstehen neue Geschäftsmodelle, in denen das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Know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How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und die Ideen wichtiger sind als das Kapital (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Talentismus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Struktureffekte senken die Grenzkosten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Struktur des Web-Business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298E73-EF0A-F34E-9EFE-7AF0ED38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E50F-4125-2E4A-B06E-74782148143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2750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2184400" y="2370138"/>
            <a:ext cx="8153400" cy="31242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altLang="x-none">
                <a:ea typeface="ＭＳ Ｐゴシック" charset="-128"/>
              </a:rPr>
              <a:t>Internet ist die Basis der Kommunikation</a:t>
            </a:r>
          </a:p>
          <a:p>
            <a:pPr>
              <a:spcBef>
                <a:spcPct val="50000"/>
              </a:spcBef>
            </a:pPr>
            <a:r>
              <a:rPr lang="de-DE" altLang="x-none">
                <a:ea typeface="ＭＳ Ｐゴシック" charset="-128"/>
              </a:rPr>
              <a:t>Informationsgewinn mit geringer Entropie</a:t>
            </a:r>
          </a:p>
          <a:p>
            <a:pPr>
              <a:spcBef>
                <a:spcPct val="50000"/>
              </a:spcBef>
            </a:pPr>
            <a:r>
              <a:rPr lang="de-DE" altLang="x-none">
                <a:ea typeface="ＭＳ Ｐゴシック" charset="-128"/>
              </a:rPr>
              <a:t>Sofortige Information aller Akteure</a:t>
            </a:r>
          </a:p>
          <a:p>
            <a:pPr>
              <a:spcBef>
                <a:spcPct val="50000"/>
              </a:spcBef>
            </a:pPr>
            <a:r>
              <a:rPr lang="de-DE" altLang="x-none">
                <a:ea typeface="ＭＳ Ｐゴシック" charset="-128"/>
              </a:rPr>
              <a:t>Positive externe Effekte (Netzeffekte)</a:t>
            </a:r>
          </a:p>
        </p:txBody>
      </p:sp>
      <p:sp>
        <p:nvSpPr>
          <p:cNvPr id="2048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EAD18E5-84ED-564E-A17A-67916359E6F2}" type="slidenum">
              <a:rPr lang="de-DE" altLang="x-none" sz="2800" smtClean="0">
                <a:solidFill>
                  <a:schemeClr val="bg1"/>
                </a:solidFill>
              </a:rPr>
              <a:pPr/>
              <a:t>3</a:t>
            </a:fld>
            <a:endParaRPr lang="de-DE" altLang="x-none" sz="2800">
              <a:solidFill>
                <a:schemeClr val="bg1"/>
              </a:solidFill>
            </a:endParaRP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301A7E41-189C-BF45-9517-AC56602077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9921E4-FDF2-BA47-B27D-805D5E2C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A6BB2"/>
                </a:solidFill>
                <a:latin typeface="Avenir Roman" panose="02000503020000020003" pitchFamily="2" charset="0"/>
              </a:rPr>
              <a:t>Kommunikation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2EC3E72C-920B-374B-B545-7AD551BEAE26}"/>
              </a:ext>
            </a:extLst>
          </p:cNvPr>
          <p:cNvSpPr txBox="1">
            <a:spLocks/>
          </p:cNvSpPr>
          <p:nvPr/>
        </p:nvSpPr>
        <p:spPr>
          <a:xfrm>
            <a:off x="838200" y="-3524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D35A62-766F-8440-B41F-5A9E1536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Grundlagen Web-Business </a:t>
            </a:r>
          </a:p>
        </p:txBody>
      </p:sp>
    </p:spTree>
    <p:extLst>
      <p:ext uri="{BB962C8B-B14F-4D97-AF65-F5344CB8AC3E}">
        <p14:creationId xmlns:p14="http://schemas.microsoft.com/office/powerpoint/2010/main" val="183667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7237A628-D3BA-FB49-8809-4D5E6982BD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86200" y="2209800"/>
            <a:ext cx="5257800" cy="3505200"/>
          </a:xfrm>
        </p:spPr>
        <p:txBody>
          <a:bodyPr/>
          <a:lstStyle/>
          <a:p>
            <a:pPr algn="l"/>
            <a:r>
              <a:rPr lang="de-DE" altLang="de-DE" sz="40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l"/>
            <a:r>
              <a:rPr lang="de-DE" altLang="de-DE" sz="40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l"/>
            <a:r>
              <a:rPr lang="de-DE" altLang="de-DE" sz="40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l"/>
            <a:r>
              <a:rPr lang="de-DE" altLang="de-DE" sz="40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C1D4E9AA-B40A-CD45-B0FA-6B05C0FECA70}"/>
              </a:ext>
            </a:extLst>
          </p:cNvPr>
          <p:cNvGraphicFramePr/>
          <p:nvPr>
            <p:extLst/>
          </p:nvPr>
        </p:nvGraphicFramePr>
        <p:xfrm>
          <a:off x="2438400" y="1524000"/>
          <a:ext cx="7696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8A04C075-9DF1-7247-9D07-D64A9776B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222" y="298174"/>
            <a:ext cx="9067800" cy="825259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Virtuelle Ökonomie</a:t>
            </a:r>
            <a:endParaRPr lang="de-DE" sz="4000" dirty="0"/>
          </a:p>
        </p:txBody>
      </p:sp>
      <p:pic>
        <p:nvPicPr>
          <p:cNvPr id="10" name="Bild 3">
            <a:extLst>
              <a:ext uri="{FF2B5EF4-FFF2-40B4-BE49-F238E27FC236}">
                <a16:creationId xmlns:a16="http://schemas.microsoft.com/office/drawing/2014/main" id="{8753ECB8-660F-444F-AB12-AD32EDAFC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834887"/>
            <a:ext cx="7180262" cy="795478"/>
          </a:xfrm>
        </p:spPr>
        <p:txBody>
          <a:bodyPr>
            <a:normAutofit/>
          </a:bodyPr>
          <a:lstStyle/>
          <a:p>
            <a:r>
              <a:rPr lang="de-DE" altLang="x-none" sz="4000" dirty="0">
                <a:solidFill>
                  <a:srgbClr val="0A6BB2"/>
                </a:solidFill>
                <a:latin typeface="Avenir Roman" panose="02000503020000020003" pitchFamily="2" charset="0"/>
                <a:ea typeface="ＭＳ Ｐゴシック" charset="-128"/>
              </a:rPr>
              <a:t>Akteure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29000" y="2971801"/>
            <a:ext cx="5486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/>
              <a:t> virtuelle Indentitäten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/>
              <a:t> unbekannte Partner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/>
              <a:t> unüberschaubare Anzahl</a:t>
            </a:r>
            <a:endParaRPr lang="de-DE" altLang="x-none"/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01EB549C-CF30-7642-8D03-CF8A0C940C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4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82800" y="1128714"/>
            <a:ext cx="7416800" cy="642938"/>
          </a:xfrm>
        </p:spPr>
        <p:txBody>
          <a:bodyPr>
            <a:normAutofit fontScale="90000"/>
          </a:bodyPr>
          <a:lstStyle/>
          <a:p>
            <a:r>
              <a:rPr lang="de-DE" altLang="x-none" sz="4000" dirty="0">
                <a:solidFill>
                  <a:srgbClr val="0A6BB2"/>
                </a:solidFill>
                <a:latin typeface="Avenir Roman" panose="02000503020000020003" pitchFamily="2" charset="0"/>
                <a:ea typeface="ＭＳ Ｐゴシック" charset="-128"/>
              </a:rPr>
              <a:t>Produktion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327400" y="2395539"/>
            <a:ext cx="61722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/>
              <a:t> virtuelle Güter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/>
              <a:t> digitale Güter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/>
              <a:t> natürliche Produktmonopole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/>
              <a:t> kurze Lebenszyklen</a:t>
            </a:r>
            <a:endParaRPr lang="de-DE" altLang="x-none"/>
          </a:p>
          <a:p>
            <a:pPr>
              <a:spcBef>
                <a:spcPct val="50000"/>
              </a:spcBef>
              <a:buFontTx/>
              <a:buChar char="•"/>
            </a:pPr>
            <a:endParaRPr lang="de-DE" altLang="x-none"/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4575384A-5EE4-DC48-8FA5-6883CAD9A1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8738" y="825502"/>
            <a:ext cx="6011862" cy="609600"/>
          </a:xfrm>
        </p:spPr>
        <p:txBody>
          <a:bodyPr>
            <a:normAutofit fontScale="90000"/>
          </a:bodyPr>
          <a:lstStyle/>
          <a:p>
            <a:r>
              <a:rPr lang="de-DE" altLang="x-none" sz="4400" dirty="0">
                <a:solidFill>
                  <a:srgbClr val="0A6BB2"/>
                </a:solidFill>
                <a:latin typeface="Avenir Roman" panose="02000503020000020003" pitchFamily="2" charset="0"/>
                <a:ea typeface="ＭＳ Ｐゴシック" charset="-128"/>
              </a:rPr>
              <a:t>Produktmärkte</a:t>
            </a:r>
            <a:endParaRPr lang="de-DE" altLang="x-none" dirty="0">
              <a:solidFill>
                <a:srgbClr val="0A6BB2"/>
              </a:solidFill>
              <a:latin typeface="Avenir Roman" panose="02000503020000020003" pitchFamily="2" charset="0"/>
              <a:ea typeface="ＭＳ Ｐゴシック" charset="-128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13138" y="1938339"/>
            <a:ext cx="54864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/>
              <a:t> virtuelle Märkte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/>
              <a:t> internationaler Absatz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/>
              <a:t> enge Produktnischen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/>
              <a:t> schnelle Imitation</a:t>
            </a: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8BD1401A-BA71-C641-A21F-7B277C080A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7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92462" y="1245395"/>
            <a:ext cx="5418138" cy="609600"/>
          </a:xfrm>
        </p:spPr>
        <p:txBody>
          <a:bodyPr>
            <a:normAutofit fontScale="90000"/>
          </a:bodyPr>
          <a:lstStyle/>
          <a:p>
            <a:r>
              <a:rPr lang="de-DE" altLang="x-none" sz="4400" dirty="0">
                <a:solidFill>
                  <a:srgbClr val="0A6BB2"/>
                </a:solidFill>
                <a:latin typeface="Avenir Roman" panose="02000503020000020003" pitchFamily="2" charset="0"/>
                <a:ea typeface="ＭＳ Ｐゴシック" charset="-128"/>
              </a:rPr>
              <a:t>Marketing</a:t>
            </a:r>
            <a:endParaRPr lang="de-DE" altLang="x-none" dirty="0">
              <a:solidFill>
                <a:srgbClr val="0A6BB2"/>
              </a:solidFill>
              <a:latin typeface="Avenir Roman" panose="02000503020000020003" pitchFamily="2" charset="0"/>
              <a:ea typeface="ＭＳ Ｐゴシック" charset="-128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378200" y="2430463"/>
            <a:ext cx="5486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 dirty="0"/>
              <a:t> Kundensegmentierung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 dirty="0"/>
              <a:t> Kooperatives Marketing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 dirty="0"/>
              <a:t> Beziehungspyramiden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x-none" sz="3200" dirty="0"/>
              <a:t> Pull-Marketing</a:t>
            </a: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DE820FC4-B8D3-9647-B145-2167048786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6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693174" y="589934"/>
            <a:ext cx="8777187" cy="1146391"/>
          </a:xfrm>
        </p:spPr>
        <p:txBody>
          <a:bodyPr>
            <a:normAutofit/>
          </a:bodyPr>
          <a:lstStyle/>
          <a:p>
            <a:r>
              <a:rPr lang="de-DE" altLang="x-none" sz="4000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Web-Business</a:t>
            </a:r>
            <a:r>
              <a:rPr lang="de-DE" altLang="x-none" sz="4000" dirty="0">
                <a:ea typeface="ＭＳ Ｐゴシック" charset="-128"/>
              </a:rPr>
              <a:t> </a:t>
            </a:r>
            <a:r>
              <a:rPr lang="de-DE" altLang="x-none" sz="4000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Charakteristika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8602" y="2258484"/>
            <a:ext cx="5572159" cy="3257414"/>
          </a:xfrm>
          <a:ln>
            <a:miter lim="800000"/>
            <a:headEnd/>
            <a:tailEnd/>
          </a:ln>
        </p:spPr>
        <p:txBody>
          <a:bodyPr rtlCol="0"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l">
              <a:buClr>
                <a:schemeClr val="tx2">
                  <a:lumMod val="50000"/>
                  <a:lumOff val="50000"/>
                </a:schemeClr>
              </a:buClr>
              <a:buFont typeface="Courier New"/>
              <a:buChar char="o"/>
              <a:defRPr/>
            </a:pPr>
            <a:r>
              <a:rPr lang="de-DE" sz="2800" dirty="0" err="1"/>
              <a:t>Dematerialisierung</a:t>
            </a:r>
            <a:endParaRPr lang="de-DE" sz="2800" dirty="0"/>
          </a:p>
          <a:p>
            <a:pPr algn="l">
              <a:buClr>
                <a:schemeClr val="tx2">
                  <a:lumMod val="50000"/>
                  <a:lumOff val="50000"/>
                </a:schemeClr>
              </a:buClr>
              <a:buFont typeface="Courier New"/>
              <a:buChar char="o"/>
              <a:defRPr/>
            </a:pPr>
            <a:r>
              <a:rPr lang="de-DE" sz="2800" dirty="0"/>
              <a:t>Virtuelle Unternehmen</a:t>
            </a:r>
          </a:p>
          <a:p>
            <a:pPr algn="l">
              <a:buClr>
                <a:schemeClr val="tx2">
                  <a:lumMod val="50000"/>
                  <a:lumOff val="50000"/>
                </a:schemeClr>
              </a:buClr>
              <a:buFont typeface="Courier New"/>
              <a:buChar char="o"/>
              <a:defRPr/>
            </a:pPr>
            <a:r>
              <a:rPr lang="de-DE" sz="2800" dirty="0"/>
              <a:t>Individualisierung</a:t>
            </a:r>
          </a:p>
          <a:p>
            <a:pPr algn="l">
              <a:buClr>
                <a:schemeClr val="tx2">
                  <a:lumMod val="50000"/>
                  <a:lumOff val="50000"/>
                </a:schemeClr>
              </a:buClr>
              <a:buFont typeface="Courier New"/>
              <a:buChar char="o"/>
              <a:defRPr/>
            </a:pPr>
            <a:r>
              <a:rPr lang="de-DE" sz="2800" dirty="0"/>
              <a:t>Entropie senken</a:t>
            </a:r>
          </a:p>
          <a:p>
            <a:pPr algn="l">
              <a:buClr>
                <a:schemeClr val="tx2">
                  <a:lumMod val="50000"/>
                  <a:lumOff val="50000"/>
                </a:schemeClr>
              </a:buClr>
              <a:buFont typeface="Courier New"/>
              <a:buChar char="o"/>
              <a:defRPr/>
            </a:pPr>
            <a:r>
              <a:rPr lang="de-DE" sz="2800" dirty="0" err="1"/>
              <a:t>Economies</a:t>
            </a:r>
            <a:r>
              <a:rPr lang="de-DE" sz="2800" dirty="0"/>
              <a:t> of </a:t>
            </a:r>
            <a:r>
              <a:rPr lang="de-DE" sz="2800" dirty="0" err="1"/>
              <a:t>Scope</a:t>
            </a:r>
            <a:endParaRPr lang="de-DE" sz="2800" dirty="0"/>
          </a:p>
          <a:p>
            <a:pPr algn="l">
              <a:buClr>
                <a:schemeClr val="tx2">
                  <a:lumMod val="50000"/>
                  <a:lumOff val="50000"/>
                </a:schemeClr>
              </a:buClr>
              <a:buFont typeface="Courier New"/>
              <a:buChar char="o"/>
              <a:defRPr/>
            </a:pPr>
            <a:r>
              <a:rPr lang="de-DE" sz="2800" dirty="0"/>
              <a:t>Netzeffekt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Courier New"/>
              <a:buChar char="o"/>
              <a:defRPr/>
            </a:pPr>
            <a:endParaRPr lang="de-DE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Courier New"/>
              <a:buChar char="o"/>
              <a:defRPr/>
            </a:pPr>
            <a:endParaRPr lang="de-DE" dirty="0"/>
          </a:p>
        </p:txBody>
      </p:sp>
      <p:pic>
        <p:nvPicPr>
          <p:cNvPr id="7" name="Bild 5">
            <a:extLst>
              <a:ext uri="{FF2B5EF4-FFF2-40B4-BE49-F238E27FC236}">
                <a16:creationId xmlns:a16="http://schemas.microsoft.com/office/drawing/2014/main" id="{A4CEB43A-947B-1F45-96BE-7358F04384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76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Macintosh PowerPoint</Application>
  <PresentationFormat>Breitbild</PresentationFormat>
  <Paragraphs>117</Paragraphs>
  <Slides>20</Slides>
  <Notes>5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Avenir Book</vt:lpstr>
      <vt:lpstr>Avenir Roman</vt:lpstr>
      <vt:lpstr>Calibri</vt:lpstr>
      <vt:lpstr>Calibri Light</vt:lpstr>
      <vt:lpstr>Courier New</vt:lpstr>
      <vt:lpstr>Office-Design</vt:lpstr>
      <vt:lpstr>PowerPoint-Präsentation</vt:lpstr>
      <vt:lpstr>Vorteile des WWW</vt:lpstr>
      <vt:lpstr>Kommunikation</vt:lpstr>
      <vt:lpstr>Virtuelle Ökonomie</vt:lpstr>
      <vt:lpstr>Akteure</vt:lpstr>
      <vt:lpstr>Produktion</vt:lpstr>
      <vt:lpstr>Produktmärkte</vt:lpstr>
      <vt:lpstr>Marketing</vt:lpstr>
      <vt:lpstr>Web-Business Charakteristika</vt:lpstr>
      <vt:lpstr>Dematerialisierung</vt:lpstr>
      <vt:lpstr>Virtuelle Unternehmen</vt:lpstr>
      <vt:lpstr>Individualisierung</vt:lpstr>
      <vt:lpstr>Senkung der Entropie</vt:lpstr>
      <vt:lpstr>Economies of Scope</vt:lpstr>
      <vt:lpstr>Verbundeffekte in der Synergie Kostendegression</vt:lpstr>
      <vt:lpstr>Aufbau indirektes Ertragsmodell</vt:lpstr>
      <vt:lpstr>Neues Unternehmertum</vt:lpstr>
      <vt:lpstr>Neue Produktion</vt:lpstr>
      <vt:lpstr>PowerPoint-Präsentation</vt:lpstr>
      <vt:lpstr>Grundlagen und Charakteristika Zusammenfassung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</dc:creator>
  <cp:lastModifiedBy>Microsoft Office-Benutzer</cp:lastModifiedBy>
  <cp:revision>52</cp:revision>
  <dcterms:created xsi:type="dcterms:W3CDTF">2016-09-02T09:40:17Z</dcterms:created>
  <dcterms:modified xsi:type="dcterms:W3CDTF">2020-03-10T21:04:40Z</dcterms:modified>
</cp:coreProperties>
</file>