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77" r:id="rId4"/>
    <p:sldId id="278" r:id="rId5"/>
    <p:sldId id="279" r:id="rId6"/>
    <p:sldId id="280" r:id="rId7"/>
    <p:sldId id="260" r:id="rId8"/>
    <p:sldId id="262" r:id="rId9"/>
    <p:sldId id="263" r:id="rId10"/>
    <p:sldId id="264" r:id="rId11"/>
    <p:sldId id="282" r:id="rId12"/>
    <p:sldId id="281" r:id="rId13"/>
    <p:sldId id="283" r:id="rId14"/>
    <p:sldId id="284" r:id="rId15"/>
    <p:sldId id="285" r:id="rId16"/>
    <p:sldId id="266" r:id="rId17"/>
    <p:sldId id="267" r:id="rId18"/>
    <p:sldId id="268" r:id="rId19"/>
    <p:sldId id="289" r:id="rId20"/>
    <p:sldId id="286" r:id="rId21"/>
    <p:sldId id="270" r:id="rId22"/>
    <p:sldId id="287" r:id="rId23"/>
    <p:sldId id="271" r:id="rId24"/>
    <p:sldId id="273" r:id="rId25"/>
    <p:sldId id="288" r:id="rId26"/>
    <p:sldId id="275" r:id="rId27"/>
    <p:sldId id="276" r:id="rId2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6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4"/>
    <p:restoredTop sz="86389"/>
  </p:normalViewPr>
  <p:slideViewPr>
    <p:cSldViewPr snapToGrid="0" snapToObjects="1">
      <p:cViewPr varScale="1">
        <p:scale>
          <a:sx n="77" d="100"/>
          <a:sy n="77" d="100"/>
        </p:scale>
        <p:origin x="1168" y="176"/>
      </p:cViewPr>
      <p:guideLst/>
    </p:cSldViewPr>
  </p:slideViewPr>
  <p:outlineViewPr>
    <p:cViewPr>
      <p:scale>
        <a:sx n="33" d="100"/>
        <a:sy n="33" d="100"/>
      </p:scale>
      <p:origin x="0" y="-7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AE06DE-3D80-664F-A2D7-F6156C3885F2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DDFF900-58AF-B643-9956-EBA046C07B00}">
      <dgm:prSet phldrT="[Text]" custT="1"/>
      <dgm:spPr>
        <a:solidFill>
          <a:srgbClr val="0A6BB2"/>
        </a:solidFill>
      </dgm:spPr>
      <dgm:t>
        <a:bodyPr/>
        <a:lstStyle/>
        <a:p>
          <a:r>
            <a:rPr lang="de-DE" sz="3200" b="1" dirty="0">
              <a:latin typeface="Avenir Book" charset="0"/>
              <a:ea typeface="Avenir Book" charset="0"/>
              <a:cs typeface="Avenir Book" charset="0"/>
            </a:rPr>
            <a:t>Vergütungs-systeme von Marktplätzen</a:t>
          </a:r>
        </a:p>
      </dgm:t>
    </dgm:pt>
    <dgm:pt modelId="{99F996BE-7943-D946-8B07-94579563D7DA}" type="parTrans" cxnId="{CD2B7ECF-C22A-B047-88CE-DE0D4ADD1C37}">
      <dgm:prSet/>
      <dgm:spPr/>
      <dgm:t>
        <a:bodyPr/>
        <a:lstStyle/>
        <a:p>
          <a:endParaRPr lang="de-DE"/>
        </a:p>
      </dgm:t>
    </dgm:pt>
    <dgm:pt modelId="{D861567C-3C41-CC46-A457-30F23DAD62D1}" type="sibTrans" cxnId="{CD2B7ECF-C22A-B047-88CE-DE0D4ADD1C37}">
      <dgm:prSet/>
      <dgm:spPr/>
      <dgm:t>
        <a:bodyPr/>
        <a:lstStyle/>
        <a:p>
          <a:endParaRPr lang="de-DE"/>
        </a:p>
      </dgm:t>
    </dgm:pt>
    <dgm:pt modelId="{0B5FD5B1-7841-B746-BA07-E38D004B0B34}">
      <dgm:prSet phldrT="[Text]" custT="1"/>
      <dgm:spPr>
        <a:solidFill>
          <a:srgbClr val="0A6BB2">
            <a:alpha val="35000"/>
          </a:srgbClr>
        </a:solidFill>
      </dgm:spPr>
      <dgm:t>
        <a:bodyPr/>
        <a:lstStyle/>
        <a:p>
          <a:r>
            <a:rPr lang="de-DE" sz="2800" b="1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Angebots-gebühren</a:t>
          </a:r>
        </a:p>
      </dgm:t>
    </dgm:pt>
    <dgm:pt modelId="{0F8D252B-2FEE-3143-8582-0A74D625C90D}" type="parTrans" cxnId="{7114A8EA-8947-DF44-AB52-D93407185D58}">
      <dgm:prSet/>
      <dgm:spPr/>
      <dgm:t>
        <a:bodyPr/>
        <a:lstStyle/>
        <a:p>
          <a:endParaRPr lang="de-DE"/>
        </a:p>
      </dgm:t>
    </dgm:pt>
    <dgm:pt modelId="{7CC33049-CD91-AB4B-AB43-814DE0586722}" type="sibTrans" cxnId="{7114A8EA-8947-DF44-AB52-D93407185D58}">
      <dgm:prSet/>
      <dgm:spPr/>
      <dgm:t>
        <a:bodyPr/>
        <a:lstStyle/>
        <a:p>
          <a:endParaRPr lang="de-DE"/>
        </a:p>
      </dgm:t>
    </dgm:pt>
    <dgm:pt modelId="{4027B8E5-50AB-EF48-8845-B56D38F6780E}">
      <dgm:prSet phldrT="[Text]" custT="1"/>
      <dgm:spPr>
        <a:solidFill>
          <a:srgbClr val="0A6BB2">
            <a:alpha val="35000"/>
          </a:srgbClr>
        </a:solidFill>
      </dgm:spPr>
      <dgm:t>
        <a:bodyPr/>
        <a:lstStyle/>
        <a:p>
          <a:r>
            <a:rPr lang="de-DE" sz="2800" b="1" dirty="0" err="1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Platzierungs</a:t>
          </a:r>
          <a:r>
            <a:rPr lang="de-DE" sz="2800" b="1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 gebühren</a:t>
          </a:r>
        </a:p>
      </dgm:t>
    </dgm:pt>
    <dgm:pt modelId="{8CFDAB5B-6871-9142-8572-FE262B3BAF5F}" type="parTrans" cxnId="{7F1CA8A4-85D1-5447-BBBA-983010428F77}">
      <dgm:prSet/>
      <dgm:spPr/>
      <dgm:t>
        <a:bodyPr/>
        <a:lstStyle/>
        <a:p>
          <a:endParaRPr lang="de-DE"/>
        </a:p>
      </dgm:t>
    </dgm:pt>
    <dgm:pt modelId="{7B039F4F-309A-BC42-B10E-C6165FC771C1}" type="sibTrans" cxnId="{7F1CA8A4-85D1-5447-BBBA-983010428F77}">
      <dgm:prSet/>
      <dgm:spPr/>
      <dgm:t>
        <a:bodyPr/>
        <a:lstStyle/>
        <a:p>
          <a:endParaRPr lang="de-DE"/>
        </a:p>
      </dgm:t>
    </dgm:pt>
    <dgm:pt modelId="{9B087623-F74D-8C4C-A4DC-7AA490EA0C5E}">
      <dgm:prSet phldrT="[Text]" custT="1"/>
      <dgm:spPr>
        <a:solidFill>
          <a:srgbClr val="0A6BB2">
            <a:alpha val="35000"/>
          </a:srgbClr>
        </a:solidFill>
      </dgm:spPr>
      <dgm:t>
        <a:bodyPr/>
        <a:lstStyle/>
        <a:p>
          <a:r>
            <a:rPr lang="de-DE" sz="2800" b="1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Verkaufs-provisionen</a:t>
          </a:r>
        </a:p>
      </dgm:t>
    </dgm:pt>
    <dgm:pt modelId="{B8DF8431-D7E9-8B4B-86AF-87C1A672997C}" type="sibTrans" cxnId="{01316D22-6DCD-7D46-B2F3-190980EE152F}">
      <dgm:prSet/>
      <dgm:spPr/>
      <dgm:t>
        <a:bodyPr/>
        <a:lstStyle/>
        <a:p>
          <a:endParaRPr lang="de-DE"/>
        </a:p>
      </dgm:t>
    </dgm:pt>
    <dgm:pt modelId="{22F5B863-5BD6-FE44-898D-865CBC534F64}" type="parTrans" cxnId="{01316D22-6DCD-7D46-B2F3-190980EE152F}">
      <dgm:prSet/>
      <dgm:spPr/>
      <dgm:t>
        <a:bodyPr/>
        <a:lstStyle/>
        <a:p>
          <a:endParaRPr lang="de-DE"/>
        </a:p>
      </dgm:t>
    </dgm:pt>
    <dgm:pt modelId="{77673AD0-8951-714C-B3D7-CAF15EA7FF55}" type="pres">
      <dgm:prSet presAssocID="{BCAE06DE-3D80-664F-A2D7-F6156C3885F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E45B207-121E-7041-A6CA-FFFF4EDDCC4E}" type="pres">
      <dgm:prSet presAssocID="{0DDFF900-58AF-B643-9956-EBA046C07B00}" presName="singleCycle" presStyleCnt="0"/>
      <dgm:spPr/>
    </dgm:pt>
    <dgm:pt modelId="{1CF74B39-5348-BF4B-8D99-04606A2F17A0}" type="pres">
      <dgm:prSet presAssocID="{0DDFF900-58AF-B643-9956-EBA046C07B00}" presName="singleCenter" presStyleLbl="node1" presStyleIdx="0" presStyleCnt="4" custScaleX="144184" custScaleY="159115">
        <dgm:presLayoutVars>
          <dgm:chMax val="7"/>
          <dgm:chPref val="7"/>
        </dgm:presLayoutVars>
      </dgm:prSet>
      <dgm:spPr/>
    </dgm:pt>
    <dgm:pt modelId="{5CB04866-2638-9540-BBD0-B77BB3DEDBF3}" type="pres">
      <dgm:prSet presAssocID="{0F8D252B-2FEE-3143-8582-0A74D625C90D}" presName="Name56" presStyleLbl="parChTrans1D2" presStyleIdx="0" presStyleCnt="3"/>
      <dgm:spPr/>
    </dgm:pt>
    <dgm:pt modelId="{E484C479-AFB8-7E4D-8BDB-44D650D4F3D7}" type="pres">
      <dgm:prSet presAssocID="{0B5FD5B1-7841-B746-BA07-E38D004B0B34}" presName="text0" presStyleLbl="node1" presStyleIdx="1" presStyleCnt="4" custScaleX="194935" custScaleY="133658" custRadScaleRad="93891" custRadScaleInc="-1801">
        <dgm:presLayoutVars>
          <dgm:bulletEnabled val="1"/>
        </dgm:presLayoutVars>
      </dgm:prSet>
      <dgm:spPr/>
    </dgm:pt>
    <dgm:pt modelId="{32BA6102-806C-204A-9493-44F955F185D8}" type="pres">
      <dgm:prSet presAssocID="{22F5B863-5BD6-FE44-898D-865CBC534F64}" presName="Name56" presStyleLbl="parChTrans1D2" presStyleIdx="1" presStyleCnt="3"/>
      <dgm:spPr/>
    </dgm:pt>
    <dgm:pt modelId="{C24AE25E-1649-3941-904B-027F1D6C4373}" type="pres">
      <dgm:prSet presAssocID="{9B087623-F74D-8C4C-A4DC-7AA490EA0C5E}" presName="text0" presStyleLbl="node1" presStyleIdx="2" presStyleCnt="4" custScaleX="167908" custScaleY="129333" custRadScaleRad="143692" custRadScaleInc="-59113">
        <dgm:presLayoutVars>
          <dgm:bulletEnabled val="1"/>
        </dgm:presLayoutVars>
      </dgm:prSet>
      <dgm:spPr/>
    </dgm:pt>
    <dgm:pt modelId="{6E9099B5-BDEE-FC4D-A2F1-328216BB3856}" type="pres">
      <dgm:prSet presAssocID="{8CFDAB5B-6871-9142-8572-FE262B3BAF5F}" presName="Name56" presStyleLbl="parChTrans1D2" presStyleIdx="2" presStyleCnt="3"/>
      <dgm:spPr/>
    </dgm:pt>
    <dgm:pt modelId="{0D5D81B3-BBB3-964E-B21E-D5A0DA57B6A8}" type="pres">
      <dgm:prSet presAssocID="{4027B8E5-50AB-EF48-8845-B56D38F6780E}" presName="text0" presStyleLbl="node1" presStyleIdx="3" presStyleCnt="4" custScaleX="180260" custScaleY="124378" custRadScaleRad="128037" custRadScaleInc="64660">
        <dgm:presLayoutVars>
          <dgm:bulletEnabled val="1"/>
        </dgm:presLayoutVars>
      </dgm:prSet>
      <dgm:spPr/>
    </dgm:pt>
  </dgm:ptLst>
  <dgm:cxnLst>
    <dgm:cxn modelId="{01316D22-6DCD-7D46-B2F3-190980EE152F}" srcId="{0DDFF900-58AF-B643-9956-EBA046C07B00}" destId="{9B087623-F74D-8C4C-A4DC-7AA490EA0C5E}" srcOrd="1" destOrd="0" parTransId="{22F5B863-5BD6-FE44-898D-865CBC534F64}" sibTransId="{B8DF8431-D7E9-8B4B-86AF-87C1A672997C}"/>
    <dgm:cxn modelId="{18907134-8779-1A41-A78A-2BBAA49DA22E}" type="presOf" srcId="{8CFDAB5B-6871-9142-8572-FE262B3BAF5F}" destId="{6E9099B5-BDEE-FC4D-A2F1-328216BB3856}" srcOrd="0" destOrd="0" presId="urn:microsoft.com/office/officeart/2008/layout/RadialCluster"/>
    <dgm:cxn modelId="{49CC133C-FEBB-9449-8C81-EFD130A13E4E}" type="presOf" srcId="{0DDFF900-58AF-B643-9956-EBA046C07B00}" destId="{1CF74B39-5348-BF4B-8D99-04606A2F17A0}" srcOrd="0" destOrd="0" presId="urn:microsoft.com/office/officeart/2008/layout/RadialCluster"/>
    <dgm:cxn modelId="{76D46048-AC55-034C-8B69-5F4C58250534}" type="presOf" srcId="{22F5B863-5BD6-FE44-898D-865CBC534F64}" destId="{32BA6102-806C-204A-9493-44F955F185D8}" srcOrd="0" destOrd="0" presId="urn:microsoft.com/office/officeart/2008/layout/RadialCluster"/>
    <dgm:cxn modelId="{6B642B67-DD06-D64C-9962-192FE0F6F4B6}" type="presOf" srcId="{9B087623-F74D-8C4C-A4DC-7AA490EA0C5E}" destId="{C24AE25E-1649-3941-904B-027F1D6C4373}" srcOrd="0" destOrd="0" presId="urn:microsoft.com/office/officeart/2008/layout/RadialCluster"/>
    <dgm:cxn modelId="{FF14AE9E-39DD-6049-9DE5-DD779315208C}" type="presOf" srcId="{BCAE06DE-3D80-664F-A2D7-F6156C3885F2}" destId="{77673AD0-8951-714C-B3D7-CAF15EA7FF55}" srcOrd="0" destOrd="0" presId="urn:microsoft.com/office/officeart/2008/layout/RadialCluster"/>
    <dgm:cxn modelId="{7F1CA8A4-85D1-5447-BBBA-983010428F77}" srcId="{0DDFF900-58AF-B643-9956-EBA046C07B00}" destId="{4027B8E5-50AB-EF48-8845-B56D38F6780E}" srcOrd="2" destOrd="0" parTransId="{8CFDAB5B-6871-9142-8572-FE262B3BAF5F}" sibTransId="{7B039F4F-309A-BC42-B10E-C6165FC771C1}"/>
    <dgm:cxn modelId="{F0287AB4-DAC4-BB46-A212-31BD5022DA1B}" type="presOf" srcId="{0B5FD5B1-7841-B746-BA07-E38D004B0B34}" destId="{E484C479-AFB8-7E4D-8BDB-44D650D4F3D7}" srcOrd="0" destOrd="0" presId="urn:microsoft.com/office/officeart/2008/layout/RadialCluster"/>
    <dgm:cxn modelId="{0D075AC9-4730-B64B-B3FD-2A826C4FF995}" type="presOf" srcId="{0F8D252B-2FEE-3143-8582-0A74D625C90D}" destId="{5CB04866-2638-9540-BBD0-B77BB3DEDBF3}" srcOrd="0" destOrd="0" presId="urn:microsoft.com/office/officeart/2008/layout/RadialCluster"/>
    <dgm:cxn modelId="{CD2B7ECF-C22A-B047-88CE-DE0D4ADD1C37}" srcId="{BCAE06DE-3D80-664F-A2D7-F6156C3885F2}" destId="{0DDFF900-58AF-B643-9956-EBA046C07B00}" srcOrd="0" destOrd="0" parTransId="{99F996BE-7943-D946-8B07-94579563D7DA}" sibTransId="{D861567C-3C41-CC46-A457-30F23DAD62D1}"/>
    <dgm:cxn modelId="{CDD5A5E2-F9F9-5347-B439-C16F911D016E}" type="presOf" srcId="{4027B8E5-50AB-EF48-8845-B56D38F6780E}" destId="{0D5D81B3-BBB3-964E-B21E-D5A0DA57B6A8}" srcOrd="0" destOrd="0" presId="urn:microsoft.com/office/officeart/2008/layout/RadialCluster"/>
    <dgm:cxn modelId="{7114A8EA-8947-DF44-AB52-D93407185D58}" srcId="{0DDFF900-58AF-B643-9956-EBA046C07B00}" destId="{0B5FD5B1-7841-B746-BA07-E38D004B0B34}" srcOrd="0" destOrd="0" parTransId="{0F8D252B-2FEE-3143-8582-0A74D625C90D}" sibTransId="{7CC33049-CD91-AB4B-AB43-814DE0586722}"/>
    <dgm:cxn modelId="{EC9D82D2-1B02-9F43-8022-6D1E3CA450D6}" type="presParOf" srcId="{77673AD0-8951-714C-B3D7-CAF15EA7FF55}" destId="{EE45B207-121E-7041-A6CA-FFFF4EDDCC4E}" srcOrd="0" destOrd="0" presId="urn:microsoft.com/office/officeart/2008/layout/RadialCluster"/>
    <dgm:cxn modelId="{8D87D7B8-0FB5-EF46-B7C5-D6CA9E6B342B}" type="presParOf" srcId="{EE45B207-121E-7041-A6CA-FFFF4EDDCC4E}" destId="{1CF74B39-5348-BF4B-8D99-04606A2F17A0}" srcOrd="0" destOrd="0" presId="urn:microsoft.com/office/officeart/2008/layout/RadialCluster"/>
    <dgm:cxn modelId="{5BD970A1-7499-5C4A-B970-0080684D3595}" type="presParOf" srcId="{EE45B207-121E-7041-A6CA-FFFF4EDDCC4E}" destId="{5CB04866-2638-9540-BBD0-B77BB3DEDBF3}" srcOrd="1" destOrd="0" presId="urn:microsoft.com/office/officeart/2008/layout/RadialCluster"/>
    <dgm:cxn modelId="{C7575511-2AA7-344E-B53E-60F511C8A6DA}" type="presParOf" srcId="{EE45B207-121E-7041-A6CA-FFFF4EDDCC4E}" destId="{E484C479-AFB8-7E4D-8BDB-44D650D4F3D7}" srcOrd="2" destOrd="0" presId="urn:microsoft.com/office/officeart/2008/layout/RadialCluster"/>
    <dgm:cxn modelId="{EBA5C372-B2FA-1248-9AC2-F956247570BE}" type="presParOf" srcId="{EE45B207-121E-7041-A6CA-FFFF4EDDCC4E}" destId="{32BA6102-806C-204A-9493-44F955F185D8}" srcOrd="3" destOrd="0" presId="urn:microsoft.com/office/officeart/2008/layout/RadialCluster"/>
    <dgm:cxn modelId="{A6C33AAA-3081-9841-9191-E0322C139A53}" type="presParOf" srcId="{EE45B207-121E-7041-A6CA-FFFF4EDDCC4E}" destId="{C24AE25E-1649-3941-904B-027F1D6C4373}" srcOrd="4" destOrd="0" presId="urn:microsoft.com/office/officeart/2008/layout/RadialCluster"/>
    <dgm:cxn modelId="{31A95F7E-D5A2-D44D-B152-E153D53B3F83}" type="presParOf" srcId="{EE45B207-121E-7041-A6CA-FFFF4EDDCC4E}" destId="{6E9099B5-BDEE-FC4D-A2F1-328216BB3856}" srcOrd="5" destOrd="0" presId="urn:microsoft.com/office/officeart/2008/layout/RadialCluster"/>
    <dgm:cxn modelId="{EC134F69-526E-DB4F-8A70-6A901205A6DD}" type="presParOf" srcId="{EE45B207-121E-7041-A6CA-FFFF4EDDCC4E}" destId="{0D5D81B3-BBB3-964E-B21E-D5A0DA57B6A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C26D5-4265-8F40-8BC5-4B947D32473F}" type="doc">
      <dgm:prSet loTypeId="urn:microsoft.com/office/officeart/2005/8/layout/radia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DF3F94E-F1C0-3641-A58F-C276490CFA41}">
      <dgm:prSet phldrT="[Text]" custT="1"/>
      <dgm:spPr>
        <a:solidFill>
          <a:srgbClr val="0A6BB2"/>
        </a:solidFill>
      </dgm:spPr>
      <dgm:t>
        <a:bodyPr/>
        <a:lstStyle/>
        <a:p>
          <a:r>
            <a:rPr lang="de-DE" sz="2000" b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Kostenlose Angebote für User</a:t>
          </a:r>
        </a:p>
      </dgm:t>
    </dgm:pt>
    <dgm:pt modelId="{8B35F292-CB09-564B-B27D-E17B9C17F89E}" type="parTrans" cxnId="{D0FCEB31-2F34-1D41-B3C3-6DF01CD0DDFD}">
      <dgm:prSet/>
      <dgm:spPr/>
      <dgm:t>
        <a:bodyPr/>
        <a:lstStyle/>
        <a:p>
          <a:endParaRPr lang="de-DE"/>
        </a:p>
      </dgm:t>
    </dgm:pt>
    <dgm:pt modelId="{2A5B136F-F652-3241-A1BC-0EF50A557E26}" type="sibTrans" cxnId="{D0FCEB31-2F34-1D41-B3C3-6DF01CD0DDFD}">
      <dgm:prSet/>
      <dgm:spPr/>
      <dgm:t>
        <a:bodyPr/>
        <a:lstStyle/>
        <a:p>
          <a:endParaRPr lang="de-DE"/>
        </a:p>
      </dgm:t>
    </dgm:pt>
    <dgm:pt modelId="{1B3BB7E4-D799-9143-9BE9-CE2AC666932E}">
      <dgm:prSet phldrT="[Text]" custT="1"/>
      <dgm:spPr>
        <a:solidFill>
          <a:srgbClr val="0A6BB2">
            <a:alpha val="35000"/>
          </a:srgbClr>
        </a:solidFill>
      </dgm:spPr>
      <dgm:t>
        <a:bodyPr/>
        <a:lstStyle/>
        <a:p>
          <a:r>
            <a:rPr lang="de-DE" sz="2400" b="1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Videos</a:t>
          </a:r>
        </a:p>
      </dgm:t>
    </dgm:pt>
    <dgm:pt modelId="{D53DC4E3-96F3-E744-A708-CC4CB71B1A51}" type="parTrans" cxnId="{44ED5F22-348F-2647-9C08-AAE92FAD27BB}">
      <dgm:prSet custT="1"/>
      <dgm:spPr/>
      <dgm:t>
        <a:bodyPr/>
        <a:lstStyle/>
        <a:p>
          <a:endParaRPr lang="de-DE" sz="1800" b="1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2DCC938C-CDFD-604B-9827-ABC0A9CE62EC}" type="sibTrans" cxnId="{44ED5F22-348F-2647-9C08-AAE92FAD27BB}">
      <dgm:prSet/>
      <dgm:spPr/>
      <dgm:t>
        <a:bodyPr/>
        <a:lstStyle/>
        <a:p>
          <a:endParaRPr lang="de-DE"/>
        </a:p>
      </dgm:t>
    </dgm:pt>
    <dgm:pt modelId="{1B91E5FE-2057-624D-A74C-60FDD3CD83ED}">
      <dgm:prSet phldrT="[Text]" custT="1"/>
      <dgm:spPr>
        <a:solidFill>
          <a:srgbClr val="0A6BB2">
            <a:alpha val="35000"/>
          </a:srgbClr>
        </a:solidFill>
      </dgm:spPr>
      <dgm:t>
        <a:bodyPr/>
        <a:lstStyle/>
        <a:p>
          <a:r>
            <a:rPr lang="de-DE" sz="2000" b="1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Such-ergebnisse</a:t>
          </a:r>
        </a:p>
      </dgm:t>
    </dgm:pt>
    <dgm:pt modelId="{28BE206B-B0C3-3245-9AED-24D5BD43D831}" type="parTrans" cxnId="{07239B22-7880-CE4C-BEBD-F993FD491DD4}">
      <dgm:prSet custT="1"/>
      <dgm:spPr/>
      <dgm:t>
        <a:bodyPr/>
        <a:lstStyle/>
        <a:p>
          <a:endParaRPr lang="de-DE" sz="1800" b="1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38DAC28E-83C2-0B47-94F0-52D68485C97B}" type="sibTrans" cxnId="{07239B22-7880-CE4C-BEBD-F993FD491DD4}">
      <dgm:prSet/>
      <dgm:spPr/>
      <dgm:t>
        <a:bodyPr/>
        <a:lstStyle/>
        <a:p>
          <a:endParaRPr lang="de-DE"/>
        </a:p>
      </dgm:t>
    </dgm:pt>
    <dgm:pt modelId="{092071EC-ED28-7B40-9D18-070EC4D4727C}">
      <dgm:prSet phldrT="[Text]" custT="1"/>
      <dgm:spPr>
        <a:solidFill>
          <a:srgbClr val="0A6BB2">
            <a:alpha val="35000"/>
          </a:srgbClr>
        </a:solidFill>
      </dgm:spPr>
      <dgm:t>
        <a:bodyPr/>
        <a:lstStyle/>
        <a:p>
          <a:r>
            <a:rPr lang="de-DE" sz="2000" b="1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Preis-vergleiche</a:t>
          </a:r>
        </a:p>
      </dgm:t>
    </dgm:pt>
    <dgm:pt modelId="{528752C4-E866-1545-80D4-F9B91F3C2546}" type="parTrans" cxnId="{788AFD51-C9AB-A049-85A1-FAB8DEA66242}">
      <dgm:prSet custT="1"/>
      <dgm:spPr/>
      <dgm:t>
        <a:bodyPr/>
        <a:lstStyle/>
        <a:p>
          <a:endParaRPr lang="de-DE" sz="1800" b="1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731064C1-8775-1847-9CD1-0C990D01B340}" type="sibTrans" cxnId="{788AFD51-C9AB-A049-85A1-FAB8DEA66242}">
      <dgm:prSet/>
      <dgm:spPr/>
      <dgm:t>
        <a:bodyPr/>
        <a:lstStyle/>
        <a:p>
          <a:endParaRPr lang="de-DE"/>
        </a:p>
      </dgm:t>
    </dgm:pt>
    <dgm:pt modelId="{63F9B9B3-4E38-E94A-95BB-78CE57130078}">
      <dgm:prSet phldrT="[Text]" custT="1"/>
      <dgm:spPr>
        <a:solidFill>
          <a:srgbClr val="0A6BB2">
            <a:alpha val="35000"/>
          </a:srgbClr>
        </a:solidFill>
      </dgm:spPr>
      <dgm:t>
        <a:bodyPr/>
        <a:lstStyle/>
        <a:p>
          <a:r>
            <a:rPr lang="de-DE" sz="2000" b="1" dirty="0" err="1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Informa-tionen</a:t>
          </a:r>
          <a:endParaRPr lang="de-DE" sz="2000" b="1" dirty="0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E8F14A8D-401B-6F47-B334-76CD563C6A9C}" type="parTrans" cxnId="{B96F1C7F-F819-454D-8834-971BDCA47338}">
      <dgm:prSet custT="1"/>
      <dgm:spPr/>
      <dgm:t>
        <a:bodyPr/>
        <a:lstStyle/>
        <a:p>
          <a:endParaRPr lang="de-DE" sz="1800" b="1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7548B678-38B9-C949-BB62-32E7EBCF633D}" type="sibTrans" cxnId="{B96F1C7F-F819-454D-8834-971BDCA47338}">
      <dgm:prSet/>
      <dgm:spPr/>
      <dgm:t>
        <a:bodyPr/>
        <a:lstStyle/>
        <a:p>
          <a:endParaRPr lang="de-DE"/>
        </a:p>
      </dgm:t>
    </dgm:pt>
    <dgm:pt modelId="{8B1F0E88-D92C-8747-93D4-787EB9747558}">
      <dgm:prSet phldrT="[Text]"/>
      <dgm:spPr/>
      <dgm:t>
        <a:bodyPr/>
        <a:lstStyle/>
        <a:p>
          <a:endParaRPr lang="de-DE"/>
        </a:p>
      </dgm:t>
    </dgm:pt>
    <dgm:pt modelId="{98AE02AF-CE7D-2A49-B80B-975CA13D06EC}" type="parTrans" cxnId="{1CE51611-2EDD-3341-9F07-F80280511440}">
      <dgm:prSet/>
      <dgm:spPr/>
      <dgm:t>
        <a:bodyPr/>
        <a:lstStyle/>
        <a:p>
          <a:endParaRPr lang="de-DE"/>
        </a:p>
      </dgm:t>
    </dgm:pt>
    <dgm:pt modelId="{E231A0D0-BA38-3847-8C59-44C06B3F44FE}" type="sibTrans" cxnId="{1CE51611-2EDD-3341-9F07-F80280511440}">
      <dgm:prSet/>
      <dgm:spPr/>
      <dgm:t>
        <a:bodyPr/>
        <a:lstStyle/>
        <a:p>
          <a:endParaRPr lang="de-DE"/>
        </a:p>
      </dgm:t>
    </dgm:pt>
    <dgm:pt modelId="{AE5DD907-B4F9-D34B-B2F4-50C89D303298}">
      <dgm:prSet custT="1"/>
      <dgm:spPr>
        <a:solidFill>
          <a:srgbClr val="0A6BB2">
            <a:alpha val="35000"/>
          </a:srgbClr>
        </a:solidFill>
      </dgm:spPr>
      <dgm:t>
        <a:bodyPr/>
        <a:lstStyle/>
        <a:p>
          <a:r>
            <a:rPr lang="de-DE" sz="2000" b="1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Kontakte</a:t>
          </a:r>
        </a:p>
      </dgm:t>
    </dgm:pt>
    <dgm:pt modelId="{FC62267C-FE34-3D4F-AE86-225863B4A2F9}" type="parTrans" cxnId="{00F20BBC-9555-9743-8CF1-C9888C9204F2}">
      <dgm:prSet custT="1"/>
      <dgm:spPr/>
      <dgm:t>
        <a:bodyPr/>
        <a:lstStyle/>
        <a:p>
          <a:endParaRPr lang="de-DE" sz="1800" b="1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15D9D5AA-F48A-DD46-AE92-D001B977B1D8}" type="sibTrans" cxnId="{00F20BBC-9555-9743-8CF1-C9888C9204F2}">
      <dgm:prSet/>
      <dgm:spPr/>
      <dgm:t>
        <a:bodyPr/>
        <a:lstStyle/>
        <a:p>
          <a:endParaRPr lang="de-DE"/>
        </a:p>
      </dgm:t>
    </dgm:pt>
    <dgm:pt modelId="{3D09DB13-B734-BD4D-967F-16A1AE9E2EC9}">
      <dgm:prSet custT="1"/>
      <dgm:spPr>
        <a:solidFill>
          <a:srgbClr val="0A6BB2">
            <a:alpha val="35000"/>
          </a:srgbClr>
        </a:solidFill>
      </dgm:spPr>
      <dgm:t>
        <a:bodyPr/>
        <a:lstStyle/>
        <a:p>
          <a:r>
            <a:rPr lang="de-DE" sz="2000" b="1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Shopping-Möglich-</a:t>
          </a:r>
          <a:r>
            <a:rPr lang="de-DE" sz="2000" b="1" dirty="0" err="1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keiten</a:t>
          </a:r>
          <a:endParaRPr lang="de-DE" sz="2000" b="1" dirty="0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18DB6254-D598-CA4D-BAB7-77826ABF5747}" type="parTrans" cxnId="{B5F00BEF-7224-CC4E-AEB0-8BD3F76DDCAD}">
      <dgm:prSet custT="1"/>
      <dgm:spPr/>
      <dgm:t>
        <a:bodyPr/>
        <a:lstStyle/>
        <a:p>
          <a:endParaRPr lang="de-DE" sz="1800" b="1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07511122-F9B9-1B44-B1F4-D19B464C48E6}" type="sibTrans" cxnId="{B5F00BEF-7224-CC4E-AEB0-8BD3F76DDCAD}">
      <dgm:prSet/>
      <dgm:spPr/>
      <dgm:t>
        <a:bodyPr/>
        <a:lstStyle/>
        <a:p>
          <a:endParaRPr lang="de-DE"/>
        </a:p>
      </dgm:t>
    </dgm:pt>
    <dgm:pt modelId="{E9F192FF-4051-F945-9A51-89E4FA409AC3}">
      <dgm:prSet custT="1"/>
      <dgm:spPr>
        <a:solidFill>
          <a:srgbClr val="0A6BB2">
            <a:alpha val="35000"/>
          </a:srgbClr>
        </a:solidFill>
      </dgm:spPr>
      <dgm:t>
        <a:bodyPr/>
        <a:lstStyle/>
        <a:p>
          <a:r>
            <a:rPr lang="de-DE" sz="2000" b="1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Dienst-leistungen</a:t>
          </a:r>
        </a:p>
      </dgm:t>
    </dgm:pt>
    <dgm:pt modelId="{8D21D19A-F2CC-0249-B797-86B98DC00F27}" type="parTrans" cxnId="{A759A1BA-0F42-7E44-9D88-0DADA07BC159}">
      <dgm:prSet custT="1"/>
      <dgm:spPr/>
      <dgm:t>
        <a:bodyPr/>
        <a:lstStyle/>
        <a:p>
          <a:endParaRPr lang="de-DE" sz="1800" b="1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79941501-7213-4D47-B364-926B182EB010}" type="sibTrans" cxnId="{A759A1BA-0F42-7E44-9D88-0DADA07BC159}">
      <dgm:prSet/>
      <dgm:spPr/>
      <dgm:t>
        <a:bodyPr/>
        <a:lstStyle/>
        <a:p>
          <a:endParaRPr lang="de-DE"/>
        </a:p>
      </dgm:t>
    </dgm:pt>
    <dgm:pt modelId="{99B1C296-38A7-AA4A-B000-B09133B325DE}" type="pres">
      <dgm:prSet presAssocID="{B5EC26D5-4265-8F40-8BC5-4B947D32473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F0E2C12-452B-794B-B5C6-9A57D23D22DB}" type="pres">
      <dgm:prSet presAssocID="{EDF3F94E-F1C0-3641-A58F-C276490CFA41}" presName="centerShape" presStyleLbl="node0" presStyleIdx="0" presStyleCnt="1" custScaleX="133887" custScaleY="135021"/>
      <dgm:spPr/>
    </dgm:pt>
    <dgm:pt modelId="{65CDD436-3867-8A4A-84B0-354AD49ADA60}" type="pres">
      <dgm:prSet presAssocID="{D53DC4E3-96F3-E744-A708-CC4CB71B1A51}" presName="Name9" presStyleLbl="parChTrans1D2" presStyleIdx="0" presStyleCnt="7"/>
      <dgm:spPr/>
    </dgm:pt>
    <dgm:pt modelId="{4CE628C1-39C7-174D-89C2-36CC73F35E0A}" type="pres">
      <dgm:prSet presAssocID="{D53DC4E3-96F3-E744-A708-CC4CB71B1A51}" presName="connTx" presStyleLbl="parChTrans1D2" presStyleIdx="0" presStyleCnt="7"/>
      <dgm:spPr/>
    </dgm:pt>
    <dgm:pt modelId="{C6DEE061-516D-E847-A5A6-F4FD5CFB7BE1}" type="pres">
      <dgm:prSet presAssocID="{1B3BB7E4-D799-9143-9BE9-CE2AC666932E}" presName="node" presStyleLbl="node1" presStyleIdx="0" presStyleCnt="7">
        <dgm:presLayoutVars>
          <dgm:bulletEnabled val="1"/>
        </dgm:presLayoutVars>
      </dgm:prSet>
      <dgm:spPr/>
    </dgm:pt>
    <dgm:pt modelId="{B718F30A-9E6C-A74B-BBF3-E7909367264A}" type="pres">
      <dgm:prSet presAssocID="{28BE206B-B0C3-3245-9AED-24D5BD43D831}" presName="Name9" presStyleLbl="parChTrans1D2" presStyleIdx="1" presStyleCnt="7"/>
      <dgm:spPr/>
    </dgm:pt>
    <dgm:pt modelId="{C5CFC0E2-63B0-7F44-9C4E-C095D1FE9E79}" type="pres">
      <dgm:prSet presAssocID="{28BE206B-B0C3-3245-9AED-24D5BD43D831}" presName="connTx" presStyleLbl="parChTrans1D2" presStyleIdx="1" presStyleCnt="7"/>
      <dgm:spPr/>
    </dgm:pt>
    <dgm:pt modelId="{617BFD9C-91A5-0642-B1F3-FE9C9FCA8530}" type="pres">
      <dgm:prSet presAssocID="{1B91E5FE-2057-624D-A74C-60FDD3CD83ED}" presName="node" presStyleLbl="node1" presStyleIdx="1" presStyleCnt="7" custScaleX="119189" custScaleY="109034">
        <dgm:presLayoutVars>
          <dgm:bulletEnabled val="1"/>
        </dgm:presLayoutVars>
      </dgm:prSet>
      <dgm:spPr/>
    </dgm:pt>
    <dgm:pt modelId="{4D15D106-A7A0-5840-9EC1-7393A6AE97F1}" type="pres">
      <dgm:prSet presAssocID="{528752C4-E866-1545-80D4-F9B91F3C2546}" presName="Name9" presStyleLbl="parChTrans1D2" presStyleIdx="2" presStyleCnt="7"/>
      <dgm:spPr/>
    </dgm:pt>
    <dgm:pt modelId="{CA7C163A-5DF9-A640-9B6A-F7C68634DE08}" type="pres">
      <dgm:prSet presAssocID="{528752C4-E866-1545-80D4-F9B91F3C2546}" presName="connTx" presStyleLbl="parChTrans1D2" presStyleIdx="2" presStyleCnt="7"/>
      <dgm:spPr/>
    </dgm:pt>
    <dgm:pt modelId="{0FCF95FC-7473-CE42-AE9A-4CBBD6C5D92A}" type="pres">
      <dgm:prSet presAssocID="{092071EC-ED28-7B40-9D18-070EC4D4727C}" presName="node" presStyleLbl="node1" presStyleIdx="2" presStyleCnt="7">
        <dgm:presLayoutVars>
          <dgm:bulletEnabled val="1"/>
        </dgm:presLayoutVars>
      </dgm:prSet>
      <dgm:spPr/>
    </dgm:pt>
    <dgm:pt modelId="{77E1F896-4147-8646-9053-094BDB587BC3}" type="pres">
      <dgm:prSet presAssocID="{FC62267C-FE34-3D4F-AE86-225863B4A2F9}" presName="Name9" presStyleLbl="parChTrans1D2" presStyleIdx="3" presStyleCnt="7"/>
      <dgm:spPr/>
    </dgm:pt>
    <dgm:pt modelId="{327B0E42-DF5F-8942-B603-8A9D11800252}" type="pres">
      <dgm:prSet presAssocID="{FC62267C-FE34-3D4F-AE86-225863B4A2F9}" presName="connTx" presStyleLbl="parChTrans1D2" presStyleIdx="3" presStyleCnt="7"/>
      <dgm:spPr/>
    </dgm:pt>
    <dgm:pt modelId="{5A6A735F-8ABB-A54A-9C33-8DD0566475D2}" type="pres">
      <dgm:prSet presAssocID="{AE5DD907-B4F9-D34B-B2F4-50C89D303298}" presName="node" presStyleLbl="node1" presStyleIdx="3" presStyleCnt="7">
        <dgm:presLayoutVars>
          <dgm:bulletEnabled val="1"/>
        </dgm:presLayoutVars>
      </dgm:prSet>
      <dgm:spPr/>
    </dgm:pt>
    <dgm:pt modelId="{88E3DE65-B1FB-4A41-8440-6D14FD5A7EA2}" type="pres">
      <dgm:prSet presAssocID="{18DB6254-D598-CA4D-BAB7-77826ABF5747}" presName="Name9" presStyleLbl="parChTrans1D2" presStyleIdx="4" presStyleCnt="7"/>
      <dgm:spPr/>
    </dgm:pt>
    <dgm:pt modelId="{CDA32388-E95A-8746-A1A7-CD99F3C0B543}" type="pres">
      <dgm:prSet presAssocID="{18DB6254-D598-CA4D-BAB7-77826ABF5747}" presName="connTx" presStyleLbl="parChTrans1D2" presStyleIdx="4" presStyleCnt="7"/>
      <dgm:spPr/>
    </dgm:pt>
    <dgm:pt modelId="{80AC5D90-7FFD-E440-A68D-0F1826196D67}" type="pres">
      <dgm:prSet presAssocID="{3D09DB13-B734-BD4D-967F-16A1AE9E2EC9}" presName="node" presStyleLbl="node1" presStyleIdx="4" presStyleCnt="7">
        <dgm:presLayoutVars>
          <dgm:bulletEnabled val="1"/>
        </dgm:presLayoutVars>
      </dgm:prSet>
      <dgm:spPr/>
    </dgm:pt>
    <dgm:pt modelId="{27BBEAD9-B47E-D144-973A-302C65EB56EA}" type="pres">
      <dgm:prSet presAssocID="{8D21D19A-F2CC-0249-B797-86B98DC00F27}" presName="Name9" presStyleLbl="parChTrans1D2" presStyleIdx="5" presStyleCnt="7"/>
      <dgm:spPr/>
    </dgm:pt>
    <dgm:pt modelId="{7693A465-C8D8-F542-8D5D-161F57BAD4EB}" type="pres">
      <dgm:prSet presAssocID="{8D21D19A-F2CC-0249-B797-86B98DC00F27}" presName="connTx" presStyleLbl="parChTrans1D2" presStyleIdx="5" presStyleCnt="7"/>
      <dgm:spPr/>
    </dgm:pt>
    <dgm:pt modelId="{1223F859-DB6E-7B4D-B9B0-79083CA0D5E4}" type="pres">
      <dgm:prSet presAssocID="{E9F192FF-4051-F945-9A51-89E4FA409AC3}" presName="node" presStyleLbl="node1" presStyleIdx="5" presStyleCnt="7">
        <dgm:presLayoutVars>
          <dgm:bulletEnabled val="1"/>
        </dgm:presLayoutVars>
      </dgm:prSet>
      <dgm:spPr/>
    </dgm:pt>
    <dgm:pt modelId="{1D300647-DBB0-654E-8B2B-C2F45CE1C843}" type="pres">
      <dgm:prSet presAssocID="{E8F14A8D-401B-6F47-B334-76CD563C6A9C}" presName="Name9" presStyleLbl="parChTrans1D2" presStyleIdx="6" presStyleCnt="7"/>
      <dgm:spPr/>
    </dgm:pt>
    <dgm:pt modelId="{23C91D9A-91EB-6747-A59C-66B996F49ED9}" type="pres">
      <dgm:prSet presAssocID="{E8F14A8D-401B-6F47-B334-76CD563C6A9C}" presName="connTx" presStyleLbl="parChTrans1D2" presStyleIdx="6" presStyleCnt="7"/>
      <dgm:spPr/>
    </dgm:pt>
    <dgm:pt modelId="{622A959B-38A5-814C-9A47-6656FCD2C91E}" type="pres">
      <dgm:prSet presAssocID="{63F9B9B3-4E38-E94A-95BB-78CE57130078}" presName="node" presStyleLbl="node1" presStyleIdx="6" presStyleCnt="7">
        <dgm:presLayoutVars>
          <dgm:bulletEnabled val="1"/>
        </dgm:presLayoutVars>
      </dgm:prSet>
      <dgm:spPr/>
    </dgm:pt>
  </dgm:ptLst>
  <dgm:cxnLst>
    <dgm:cxn modelId="{F162690C-2FD8-5641-9336-185B5CEDAE18}" type="presOf" srcId="{FC62267C-FE34-3D4F-AE86-225863B4A2F9}" destId="{327B0E42-DF5F-8942-B603-8A9D11800252}" srcOrd="1" destOrd="0" presId="urn:microsoft.com/office/officeart/2005/8/layout/radial1"/>
    <dgm:cxn modelId="{1CE51611-2EDD-3341-9F07-F80280511440}" srcId="{B5EC26D5-4265-8F40-8BC5-4B947D32473F}" destId="{8B1F0E88-D92C-8747-93D4-787EB9747558}" srcOrd="1" destOrd="0" parTransId="{98AE02AF-CE7D-2A49-B80B-975CA13D06EC}" sibTransId="{E231A0D0-BA38-3847-8C59-44C06B3F44FE}"/>
    <dgm:cxn modelId="{8A5EFF14-2C40-1744-B7D8-86EEB4EB07CF}" type="presOf" srcId="{E8F14A8D-401B-6F47-B334-76CD563C6A9C}" destId="{1D300647-DBB0-654E-8B2B-C2F45CE1C843}" srcOrd="0" destOrd="0" presId="urn:microsoft.com/office/officeart/2005/8/layout/radial1"/>
    <dgm:cxn modelId="{44ED5F22-348F-2647-9C08-AAE92FAD27BB}" srcId="{EDF3F94E-F1C0-3641-A58F-C276490CFA41}" destId="{1B3BB7E4-D799-9143-9BE9-CE2AC666932E}" srcOrd="0" destOrd="0" parTransId="{D53DC4E3-96F3-E744-A708-CC4CB71B1A51}" sibTransId="{2DCC938C-CDFD-604B-9827-ABC0A9CE62EC}"/>
    <dgm:cxn modelId="{07239B22-7880-CE4C-BEBD-F993FD491DD4}" srcId="{EDF3F94E-F1C0-3641-A58F-C276490CFA41}" destId="{1B91E5FE-2057-624D-A74C-60FDD3CD83ED}" srcOrd="1" destOrd="0" parTransId="{28BE206B-B0C3-3245-9AED-24D5BD43D831}" sibTransId="{38DAC28E-83C2-0B47-94F0-52D68485C97B}"/>
    <dgm:cxn modelId="{6D962F23-0907-0F47-B6A9-CA4AF636E9E5}" type="presOf" srcId="{1B3BB7E4-D799-9143-9BE9-CE2AC666932E}" destId="{C6DEE061-516D-E847-A5A6-F4FD5CFB7BE1}" srcOrd="0" destOrd="0" presId="urn:microsoft.com/office/officeart/2005/8/layout/radial1"/>
    <dgm:cxn modelId="{0160AE2C-D911-B046-8803-DBD19ADE7CB6}" type="presOf" srcId="{18DB6254-D598-CA4D-BAB7-77826ABF5747}" destId="{CDA32388-E95A-8746-A1A7-CD99F3C0B543}" srcOrd="1" destOrd="0" presId="urn:microsoft.com/office/officeart/2005/8/layout/radial1"/>
    <dgm:cxn modelId="{ADE6232D-0E4E-DD4A-9950-2CD2A83FAF92}" type="presOf" srcId="{FC62267C-FE34-3D4F-AE86-225863B4A2F9}" destId="{77E1F896-4147-8646-9053-094BDB587BC3}" srcOrd="0" destOrd="0" presId="urn:microsoft.com/office/officeart/2005/8/layout/radial1"/>
    <dgm:cxn modelId="{D0FCEB31-2F34-1D41-B3C3-6DF01CD0DDFD}" srcId="{B5EC26D5-4265-8F40-8BC5-4B947D32473F}" destId="{EDF3F94E-F1C0-3641-A58F-C276490CFA41}" srcOrd="0" destOrd="0" parTransId="{8B35F292-CB09-564B-B27D-E17B9C17F89E}" sibTransId="{2A5B136F-F652-3241-A1BC-0EF50A557E26}"/>
    <dgm:cxn modelId="{1E18D232-B55A-154D-A381-0EC700A0DAE3}" type="presOf" srcId="{28BE206B-B0C3-3245-9AED-24D5BD43D831}" destId="{C5CFC0E2-63B0-7F44-9C4E-C095D1FE9E79}" srcOrd="1" destOrd="0" presId="urn:microsoft.com/office/officeart/2005/8/layout/radial1"/>
    <dgm:cxn modelId="{FE678234-2EBD-5D4B-BF71-B4D14309F5C2}" type="presOf" srcId="{AE5DD907-B4F9-D34B-B2F4-50C89D303298}" destId="{5A6A735F-8ABB-A54A-9C33-8DD0566475D2}" srcOrd="0" destOrd="0" presId="urn:microsoft.com/office/officeart/2005/8/layout/radial1"/>
    <dgm:cxn modelId="{AB99683A-476C-B142-95F3-443EC14D818A}" type="presOf" srcId="{E9F192FF-4051-F945-9A51-89E4FA409AC3}" destId="{1223F859-DB6E-7B4D-B9B0-79083CA0D5E4}" srcOrd="0" destOrd="0" presId="urn:microsoft.com/office/officeart/2005/8/layout/radial1"/>
    <dgm:cxn modelId="{14EF6E40-1D72-934F-BDE6-FB6BF50B3C27}" type="presOf" srcId="{EDF3F94E-F1C0-3641-A58F-C276490CFA41}" destId="{4F0E2C12-452B-794B-B5C6-9A57D23D22DB}" srcOrd="0" destOrd="0" presId="urn:microsoft.com/office/officeart/2005/8/layout/radial1"/>
    <dgm:cxn modelId="{788AFD51-C9AB-A049-85A1-FAB8DEA66242}" srcId="{EDF3F94E-F1C0-3641-A58F-C276490CFA41}" destId="{092071EC-ED28-7B40-9D18-070EC4D4727C}" srcOrd="2" destOrd="0" parTransId="{528752C4-E866-1545-80D4-F9B91F3C2546}" sibTransId="{731064C1-8775-1847-9CD1-0C990D01B340}"/>
    <dgm:cxn modelId="{2A68B659-8F63-4F4F-B4D9-93B308EDB5B5}" type="presOf" srcId="{18DB6254-D598-CA4D-BAB7-77826ABF5747}" destId="{88E3DE65-B1FB-4A41-8440-6D14FD5A7EA2}" srcOrd="0" destOrd="0" presId="urn:microsoft.com/office/officeart/2005/8/layout/radial1"/>
    <dgm:cxn modelId="{347C515E-C496-E64E-BBB2-3E1B691813A9}" type="presOf" srcId="{8D21D19A-F2CC-0249-B797-86B98DC00F27}" destId="{7693A465-C8D8-F542-8D5D-161F57BAD4EB}" srcOrd="1" destOrd="0" presId="urn:microsoft.com/office/officeart/2005/8/layout/radial1"/>
    <dgm:cxn modelId="{05B07968-F121-0A44-8B73-F27ED96960AB}" type="presOf" srcId="{092071EC-ED28-7B40-9D18-070EC4D4727C}" destId="{0FCF95FC-7473-CE42-AE9A-4CBBD6C5D92A}" srcOrd="0" destOrd="0" presId="urn:microsoft.com/office/officeart/2005/8/layout/radial1"/>
    <dgm:cxn modelId="{14FBCD70-9BBB-D349-93B1-CC9E0EDF8086}" type="presOf" srcId="{D53DC4E3-96F3-E744-A708-CC4CB71B1A51}" destId="{4CE628C1-39C7-174D-89C2-36CC73F35E0A}" srcOrd="1" destOrd="0" presId="urn:microsoft.com/office/officeart/2005/8/layout/radial1"/>
    <dgm:cxn modelId="{38C3B479-793D-FF4B-A8EC-FE4F5E97923D}" type="presOf" srcId="{528752C4-E866-1545-80D4-F9B91F3C2546}" destId="{4D15D106-A7A0-5840-9EC1-7393A6AE97F1}" srcOrd="0" destOrd="0" presId="urn:microsoft.com/office/officeart/2005/8/layout/radial1"/>
    <dgm:cxn modelId="{B96F1C7F-F819-454D-8834-971BDCA47338}" srcId="{EDF3F94E-F1C0-3641-A58F-C276490CFA41}" destId="{63F9B9B3-4E38-E94A-95BB-78CE57130078}" srcOrd="6" destOrd="0" parTransId="{E8F14A8D-401B-6F47-B334-76CD563C6A9C}" sibTransId="{7548B678-38B9-C949-BB62-32E7EBCF633D}"/>
    <dgm:cxn modelId="{3DB88386-E294-4B4E-8318-858461589323}" type="presOf" srcId="{28BE206B-B0C3-3245-9AED-24D5BD43D831}" destId="{B718F30A-9E6C-A74B-BBF3-E7909367264A}" srcOrd="0" destOrd="0" presId="urn:microsoft.com/office/officeart/2005/8/layout/radial1"/>
    <dgm:cxn modelId="{B77ABA98-A016-DB4E-B6B1-DFC49D88C0B6}" type="presOf" srcId="{3D09DB13-B734-BD4D-967F-16A1AE9E2EC9}" destId="{80AC5D90-7FFD-E440-A68D-0F1826196D67}" srcOrd="0" destOrd="0" presId="urn:microsoft.com/office/officeart/2005/8/layout/radial1"/>
    <dgm:cxn modelId="{B0941F9F-B21A-824E-AA0F-69DE267B8C0C}" type="presOf" srcId="{528752C4-E866-1545-80D4-F9B91F3C2546}" destId="{CA7C163A-5DF9-A640-9B6A-F7C68634DE08}" srcOrd="1" destOrd="0" presId="urn:microsoft.com/office/officeart/2005/8/layout/radial1"/>
    <dgm:cxn modelId="{446F1CA5-F18B-B64E-BC93-C4F22D746092}" type="presOf" srcId="{8D21D19A-F2CC-0249-B797-86B98DC00F27}" destId="{27BBEAD9-B47E-D144-973A-302C65EB56EA}" srcOrd="0" destOrd="0" presId="urn:microsoft.com/office/officeart/2005/8/layout/radial1"/>
    <dgm:cxn modelId="{83E62FAF-251D-F84B-B0B1-F31422CBD91F}" type="presOf" srcId="{63F9B9B3-4E38-E94A-95BB-78CE57130078}" destId="{622A959B-38A5-814C-9A47-6656FCD2C91E}" srcOrd="0" destOrd="0" presId="urn:microsoft.com/office/officeart/2005/8/layout/radial1"/>
    <dgm:cxn modelId="{A759A1BA-0F42-7E44-9D88-0DADA07BC159}" srcId="{EDF3F94E-F1C0-3641-A58F-C276490CFA41}" destId="{E9F192FF-4051-F945-9A51-89E4FA409AC3}" srcOrd="5" destOrd="0" parTransId="{8D21D19A-F2CC-0249-B797-86B98DC00F27}" sibTransId="{79941501-7213-4D47-B364-926B182EB010}"/>
    <dgm:cxn modelId="{00F20BBC-9555-9743-8CF1-C9888C9204F2}" srcId="{EDF3F94E-F1C0-3641-A58F-C276490CFA41}" destId="{AE5DD907-B4F9-D34B-B2F4-50C89D303298}" srcOrd="3" destOrd="0" parTransId="{FC62267C-FE34-3D4F-AE86-225863B4A2F9}" sibTransId="{15D9D5AA-F48A-DD46-AE92-D001B977B1D8}"/>
    <dgm:cxn modelId="{FF2277D0-7445-5B44-A2F2-D36183E82AA1}" type="presOf" srcId="{E8F14A8D-401B-6F47-B334-76CD563C6A9C}" destId="{23C91D9A-91EB-6747-A59C-66B996F49ED9}" srcOrd="1" destOrd="0" presId="urn:microsoft.com/office/officeart/2005/8/layout/radial1"/>
    <dgm:cxn modelId="{1AD9D4D5-C183-7C4F-B823-BD00FA9EA7BE}" type="presOf" srcId="{B5EC26D5-4265-8F40-8BC5-4B947D32473F}" destId="{99B1C296-38A7-AA4A-B000-B09133B325DE}" srcOrd="0" destOrd="0" presId="urn:microsoft.com/office/officeart/2005/8/layout/radial1"/>
    <dgm:cxn modelId="{F49F11E9-ED23-074E-AED6-5CCF719A8D3F}" type="presOf" srcId="{D53DC4E3-96F3-E744-A708-CC4CB71B1A51}" destId="{65CDD436-3867-8A4A-84B0-354AD49ADA60}" srcOrd="0" destOrd="0" presId="urn:microsoft.com/office/officeart/2005/8/layout/radial1"/>
    <dgm:cxn modelId="{B5F00BEF-7224-CC4E-AEB0-8BD3F76DDCAD}" srcId="{EDF3F94E-F1C0-3641-A58F-C276490CFA41}" destId="{3D09DB13-B734-BD4D-967F-16A1AE9E2EC9}" srcOrd="4" destOrd="0" parTransId="{18DB6254-D598-CA4D-BAB7-77826ABF5747}" sibTransId="{07511122-F9B9-1B44-B1F4-D19B464C48E6}"/>
    <dgm:cxn modelId="{A61582F1-8597-D544-8A52-595A3C0D7F36}" type="presOf" srcId="{1B91E5FE-2057-624D-A74C-60FDD3CD83ED}" destId="{617BFD9C-91A5-0642-B1F3-FE9C9FCA8530}" srcOrd="0" destOrd="0" presId="urn:microsoft.com/office/officeart/2005/8/layout/radial1"/>
    <dgm:cxn modelId="{97FF7C10-93AF-AB4D-8AE3-A7EB03081700}" type="presParOf" srcId="{99B1C296-38A7-AA4A-B000-B09133B325DE}" destId="{4F0E2C12-452B-794B-B5C6-9A57D23D22DB}" srcOrd="0" destOrd="0" presId="urn:microsoft.com/office/officeart/2005/8/layout/radial1"/>
    <dgm:cxn modelId="{3ACCA4BD-7ED1-3C44-97A7-227E582706B0}" type="presParOf" srcId="{99B1C296-38A7-AA4A-B000-B09133B325DE}" destId="{65CDD436-3867-8A4A-84B0-354AD49ADA60}" srcOrd="1" destOrd="0" presId="urn:microsoft.com/office/officeart/2005/8/layout/radial1"/>
    <dgm:cxn modelId="{CB6AADB7-D592-AE4B-9CAA-19F8693253E7}" type="presParOf" srcId="{65CDD436-3867-8A4A-84B0-354AD49ADA60}" destId="{4CE628C1-39C7-174D-89C2-36CC73F35E0A}" srcOrd="0" destOrd="0" presId="urn:microsoft.com/office/officeart/2005/8/layout/radial1"/>
    <dgm:cxn modelId="{07981771-A1CE-C64C-A361-87B4F34ED997}" type="presParOf" srcId="{99B1C296-38A7-AA4A-B000-B09133B325DE}" destId="{C6DEE061-516D-E847-A5A6-F4FD5CFB7BE1}" srcOrd="2" destOrd="0" presId="urn:microsoft.com/office/officeart/2005/8/layout/radial1"/>
    <dgm:cxn modelId="{2C6EFB5D-3779-9C4E-B0B8-1254DB9903FA}" type="presParOf" srcId="{99B1C296-38A7-AA4A-B000-B09133B325DE}" destId="{B718F30A-9E6C-A74B-BBF3-E7909367264A}" srcOrd="3" destOrd="0" presId="urn:microsoft.com/office/officeart/2005/8/layout/radial1"/>
    <dgm:cxn modelId="{ACE319F4-EB68-DD4F-A3E8-88843968BBC9}" type="presParOf" srcId="{B718F30A-9E6C-A74B-BBF3-E7909367264A}" destId="{C5CFC0E2-63B0-7F44-9C4E-C095D1FE9E79}" srcOrd="0" destOrd="0" presId="urn:microsoft.com/office/officeart/2005/8/layout/radial1"/>
    <dgm:cxn modelId="{69C14389-0D30-CA4C-86DE-7BFF67203AF4}" type="presParOf" srcId="{99B1C296-38A7-AA4A-B000-B09133B325DE}" destId="{617BFD9C-91A5-0642-B1F3-FE9C9FCA8530}" srcOrd="4" destOrd="0" presId="urn:microsoft.com/office/officeart/2005/8/layout/radial1"/>
    <dgm:cxn modelId="{CB37FA23-DAE0-3B42-8D79-DCE13D7E8DCF}" type="presParOf" srcId="{99B1C296-38A7-AA4A-B000-B09133B325DE}" destId="{4D15D106-A7A0-5840-9EC1-7393A6AE97F1}" srcOrd="5" destOrd="0" presId="urn:microsoft.com/office/officeart/2005/8/layout/radial1"/>
    <dgm:cxn modelId="{6BFAD047-CB55-AA4D-A70C-7A54413AEA08}" type="presParOf" srcId="{4D15D106-A7A0-5840-9EC1-7393A6AE97F1}" destId="{CA7C163A-5DF9-A640-9B6A-F7C68634DE08}" srcOrd="0" destOrd="0" presId="urn:microsoft.com/office/officeart/2005/8/layout/radial1"/>
    <dgm:cxn modelId="{F26291DC-513C-8047-8B07-1E6362AD0152}" type="presParOf" srcId="{99B1C296-38A7-AA4A-B000-B09133B325DE}" destId="{0FCF95FC-7473-CE42-AE9A-4CBBD6C5D92A}" srcOrd="6" destOrd="0" presId="urn:microsoft.com/office/officeart/2005/8/layout/radial1"/>
    <dgm:cxn modelId="{75CC8190-316F-214A-A802-108AE1EEB077}" type="presParOf" srcId="{99B1C296-38A7-AA4A-B000-B09133B325DE}" destId="{77E1F896-4147-8646-9053-094BDB587BC3}" srcOrd="7" destOrd="0" presId="urn:microsoft.com/office/officeart/2005/8/layout/radial1"/>
    <dgm:cxn modelId="{A205C445-B7FC-FF49-8F4D-D3C73580BEC3}" type="presParOf" srcId="{77E1F896-4147-8646-9053-094BDB587BC3}" destId="{327B0E42-DF5F-8942-B603-8A9D11800252}" srcOrd="0" destOrd="0" presId="urn:microsoft.com/office/officeart/2005/8/layout/radial1"/>
    <dgm:cxn modelId="{97EB7BDA-5358-EB4C-85F5-DD3B49B332BC}" type="presParOf" srcId="{99B1C296-38A7-AA4A-B000-B09133B325DE}" destId="{5A6A735F-8ABB-A54A-9C33-8DD0566475D2}" srcOrd="8" destOrd="0" presId="urn:microsoft.com/office/officeart/2005/8/layout/radial1"/>
    <dgm:cxn modelId="{2180287E-53E3-FB49-B6C5-90999A883873}" type="presParOf" srcId="{99B1C296-38A7-AA4A-B000-B09133B325DE}" destId="{88E3DE65-B1FB-4A41-8440-6D14FD5A7EA2}" srcOrd="9" destOrd="0" presId="urn:microsoft.com/office/officeart/2005/8/layout/radial1"/>
    <dgm:cxn modelId="{B535318D-2C2E-934B-BD21-D82D58677902}" type="presParOf" srcId="{88E3DE65-B1FB-4A41-8440-6D14FD5A7EA2}" destId="{CDA32388-E95A-8746-A1A7-CD99F3C0B543}" srcOrd="0" destOrd="0" presId="urn:microsoft.com/office/officeart/2005/8/layout/radial1"/>
    <dgm:cxn modelId="{FB60F94A-7B4D-8D42-818D-32CBB4685DFB}" type="presParOf" srcId="{99B1C296-38A7-AA4A-B000-B09133B325DE}" destId="{80AC5D90-7FFD-E440-A68D-0F1826196D67}" srcOrd="10" destOrd="0" presId="urn:microsoft.com/office/officeart/2005/8/layout/radial1"/>
    <dgm:cxn modelId="{853A83B0-B1E5-2C4A-A8C5-E86232BB5E17}" type="presParOf" srcId="{99B1C296-38A7-AA4A-B000-B09133B325DE}" destId="{27BBEAD9-B47E-D144-973A-302C65EB56EA}" srcOrd="11" destOrd="0" presId="urn:microsoft.com/office/officeart/2005/8/layout/radial1"/>
    <dgm:cxn modelId="{90E2C074-C96F-814F-91AB-CD401563BA50}" type="presParOf" srcId="{27BBEAD9-B47E-D144-973A-302C65EB56EA}" destId="{7693A465-C8D8-F542-8D5D-161F57BAD4EB}" srcOrd="0" destOrd="0" presId="urn:microsoft.com/office/officeart/2005/8/layout/radial1"/>
    <dgm:cxn modelId="{8E1F4FB4-543D-A94E-9438-8674E804D0F7}" type="presParOf" srcId="{99B1C296-38A7-AA4A-B000-B09133B325DE}" destId="{1223F859-DB6E-7B4D-B9B0-79083CA0D5E4}" srcOrd="12" destOrd="0" presId="urn:microsoft.com/office/officeart/2005/8/layout/radial1"/>
    <dgm:cxn modelId="{F69EA66D-8407-5649-91E8-EA59D2DAF20B}" type="presParOf" srcId="{99B1C296-38A7-AA4A-B000-B09133B325DE}" destId="{1D300647-DBB0-654E-8B2B-C2F45CE1C843}" srcOrd="13" destOrd="0" presId="urn:microsoft.com/office/officeart/2005/8/layout/radial1"/>
    <dgm:cxn modelId="{C2922237-8D94-6E4F-8B94-514F6DF4126D}" type="presParOf" srcId="{1D300647-DBB0-654E-8B2B-C2F45CE1C843}" destId="{23C91D9A-91EB-6747-A59C-66B996F49ED9}" srcOrd="0" destOrd="0" presId="urn:microsoft.com/office/officeart/2005/8/layout/radial1"/>
    <dgm:cxn modelId="{AABC5C5D-4AF0-8544-B519-79AC3098D9A4}" type="presParOf" srcId="{99B1C296-38A7-AA4A-B000-B09133B325DE}" destId="{622A959B-38A5-814C-9A47-6656FCD2C91E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B7488F-45DD-9642-8945-AEE6BDD1B15B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118C21D6-B1A7-CF47-B1EA-4AFFA909487E}">
      <dgm:prSet phldrT="[Text]" custT="1"/>
      <dgm:spPr>
        <a:solidFill>
          <a:srgbClr val="0A6BB2"/>
        </a:solidFill>
      </dgm:spPr>
      <dgm:t>
        <a:bodyPr/>
        <a:lstStyle/>
        <a:p>
          <a:r>
            <a:rPr lang="de-DE" sz="2400" b="1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Anbieten kostenlosen</a:t>
          </a:r>
          <a:r>
            <a:rPr lang="de-DE" sz="2400" b="1" baseline="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 Contents</a:t>
          </a:r>
          <a:endParaRPr lang="de-DE" sz="2400" b="1" dirty="0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4D33D0AC-762E-524F-AC56-DEF1A8282CAA}" type="parTrans" cxnId="{54F92A7E-618C-FC47-BCF0-B74FD3718392}">
      <dgm:prSet/>
      <dgm:spPr/>
      <dgm:t>
        <a:bodyPr/>
        <a:lstStyle/>
        <a:p>
          <a:endParaRPr lang="de-DE"/>
        </a:p>
      </dgm:t>
    </dgm:pt>
    <dgm:pt modelId="{294FD868-BF60-484B-9AB3-3BCE1C1F468B}" type="sibTrans" cxnId="{54F92A7E-618C-FC47-BCF0-B74FD3718392}">
      <dgm:prSet/>
      <dgm:spPr/>
      <dgm:t>
        <a:bodyPr/>
        <a:lstStyle/>
        <a:p>
          <a:endParaRPr lang="de-DE">
            <a:latin typeface="Avenir Book" charset="0"/>
            <a:ea typeface="Avenir Book" charset="0"/>
            <a:cs typeface="Avenir Book" charset="0"/>
          </a:endParaRPr>
        </a:p>
      </dgm:t>
    </dgm:pt>
    <dgm:pt modelId="{24D586AD-0513-0E48-A40A-98274EADADFA}">
      <dgm:prSet phldrT="[Text]" custT="1"/>
      <dgm:spPr>
        <a:solidFill>
          <a:srgbClr val="0A6BB2">
            <a:alpha val="72000"/>
          </a:srgbClr>
        </a:solidFill>
      </dgm:spPr>
      <dgm:t>
        <a:bodyPr/>
        <a:lstStyle/>
        <a:p>
          <a:r>
            <a:rPr lang="de-DE" sz="24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FREEEMIUM</a:t>
          </a:r>
        </a:p>
        <a:p>
          <a:r>
            <a:rPr lang="de-DE" sz="24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Anbieten</a:t>
          </a:r>
          <a:r>
            <a:rPr lang="de-DE" sz="2400" baseline="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 der kostenpflichtigen „Premium“-Version</a:t>
          </a:r>
          <a:endParaRPr lang="de-DE" sz="2400" dirty="0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5EEB149C-3DD4-764C-81C7-DAB1DE769D33}" type="parTrans" cxnId="{EA4ACDB0-E1A3-704C-8FA9-1AFEF3DF8E5C}">
      <dgm:prSet/>
      <dgm:spPr/>
      <dgm:t>
        <a:bodyPr/>
        <a:lstStyle/>
        <a:p>
          <a:endParaRPr lang="de-DE"/>
        </a:p>
      </dgm:t>
    </dgm:pt>
    <dgm:pt modelId="{493DA271-F764-D943-ADDF-6BD1FD5A3E9C}" type="sibTrans" cxnId="{EA4ACDB0-E1A3-704C-8FA9-1AFEF3DF8E5C}">
      <dgm:prSet/>
      <dgm:spPr/>
      <dgm:t>
        <a:bodyPr/>
        <a:lstStyle/>
        <a:p>
          <a:endParaRPr lang="de-DE">
            <a:latin typeface="Avenir Book" charset="0"/>
            <a:ea typeface="Avenir Book" charset="0"/>
            <a:cs typeface="Avenir Book" charset="0"/>
          </a:endParaRPr>
        </a:p>
      </dgm:t>
    </dgm:pt>
    <dgm:pt modelId="{E7B7778D-4B39-7240-8983-EBFDDA8C6194}">
      <dgm:prSet phldrT="[Text]" custT="1"/>
      <dgm:spPr>
        <a:solidFill>
          <a:srgbClr val="0A6BB2">
            <a:alpha val="35000"/>
          </a:srgbClr>
        </a:solidFill>
      </dgm:spPr>
      <dgm:t>
        <a:bodyPr/>
        <a:lstStyle/>
        <a:p>
          <a:r>
            <a:rPr lang="de-DE" sz="2400" b="1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Ertrag</a:t>
          </a:r>
          <a:endParaRPr lang="de-DE" sz="1800" b="1" dirty="0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gm:t>
    </dgm:pt>
    <dgm:pt modelId="{DD6144E2-9259-294C-BD91-3CD74077C25B}" type="parTrans" cxnId="{1B0B6254-6901-5347-9292-5B85E8BADF49}">
      <dgm:prSet/>
      <dgm:spPr/>
      <dgm:t>
        <a:bodyPr/>
        <a:lstStyle/>
        <a:p>
          <a:endParaRPr lang="de-DE"/>
        </a:p>
      </dgm:t>
    </dgm:pt>
    <dgm:pt modelId="{C773BF58-C149-174F-BB47-1784DBE45001}" type="sibTrans" cxnId="{1B0B6254-6901-5347-9292-5B85E8BADF49}">
      <dgm:prSet/>
      <dgm:spPr/>
      <dgm:t>
        <a:bodyPr/>
        <a:lstStyle/>
        <a:p>
          <a:endParaRPr lang="de-DE"/>
        </a:p>
      </dgm:t>
    </dgm:pt>
    <dgm:pt modelId="{D95950E6-0ACC-BD4F-9491-493EED554BEB}" type="pres">
      <dgm:prSet presAssocID="{72B7488F-45DD-9642-8945-AEE6BDD1B15B}" presName="Name0" presStyleCnt="0">
        <dgm:presLayoutVars>
          <dgm:dir/>
          <dgm:resizeHandles val="exact"/>
        </dgm:presLayoutVars>
      </dgm:prSet>
      <dgm:spPr/>
    </dgm:pt>
    <dgm:pt modelId="{6E2DB363-1650-D84C-A39B-928915AE8090}" type="pres">
      <dgm:prSet presAssocID="{118C21D6-B1A7-CF47-B1EA-4AFFA909487E}" presName="node" presStyleLbl="node1" presStyleIdx="0" presStyleCnt="3" custScaleX="109789" custScaleY="119974">
        <dgm:presLayoutVars>
          <dgm:bulletEnabled val="1"/>
        </dgm:presLayoutVars>
      </dgm:prSet>
      <dgm:spPr/>
    </dgm:pt>
    <dgm:pt modelId="{9F0095A7-587C-5043-A55C-EF0424C5CE01}" type="pres">
      <dgm:prSet presAssocID="{294FD868-BF60-484B-9AB3-3BCE1C1F468B}" presName="sibTrans" presStyleLbl="sibTrans2D1" presStyleIdx="0" presStyleCnt="2"/>
      <dgm:spPr/>
    </dgm:pt>
    <dgm:pt modelId="{D76D5D23-4F78-0041-9C42-7D010223B0E7}" type="pres">
      <dgm:prSet presAssocID="{294FD868-BF60-484B-9AB3-3BCE1C1F468B}" presName="connectorText" presStyleLbl="sibTrans2D1" presStyleIdx="0" presStyleCnt="2"/>
      <dgm:spPr/>
    </dgm:pt>
    <dgm:pt modelId="{FD620070-115A-D44E-88D1-C264418DEC4E}" type="pres">
      <dgm:prSet presAssocID="{24D586AD-0513-0E48-A40A-98274EADADFA}" presName="node" presStyleLbl="node1" presStyleIdx="1" presStyleCnt="3" custScaleX="112299" custScaleY="117266">
        <dgm:presLayoutVars>
          <dgm:bulletEnabled val="1"/>
        </dgm:presLayoutVars>
      </dgm:prSet>
      <dgm:spPr/>
    </dgm:pt>
    <dgm:pt modelId="{AEA214DE-3C24-2845-A4D0-C7858AC05EB5}" type="pres">
      <dgm:prSet presAssocID="{493DA271-F764-D943-ADDF-6BD1FD5A3E9C}" presName="sibTrans" presStyleLbl="sibTrans2D1" presStyleIdx="1" presStyleCnt="2"/>
      <dgm:spPr/>
    </dgm:pt>
    <dgm:pt modelId="{1C556749-8443-1543-87BB-E6A454EC9BDC}" type="pres">
      <dgm:prSet presAssocID="{493DA271-F764-D943-ADDF-6BD1FD5A3E9C}" presName="connectorText" presStyleLbl="sibTrans2D1" presStyleIdx="1" presStyleCnt="2"/>
      <dgm:spPr/>
    </dgm:pt>
    <dgm:pt modelId="{F3A963F1-8E4E-AF45-A6C6-141CCBDF68D1}" type="pres">
      <dgm:prSet presAssocID="{E7B7778D-4B39-7240-8983-EBFDDA8C6194}" presName="node" presStyleLbl="node1" presStyleIdx="2" presStyleCnt="3" custScaleX="107017" custScaleY="114865">
        <dgm:presLayoutVars>
          <dgm:bulletEnabled val="1"/>
        </dgm:presLayoutVars>
      </dgm:prSet>
      <dgm:spPr/>
    </dgm:pt>
  </dgm:ptLst>
  <dgm:cxnLst>
    <dgm:cxn modelId="{F025F606-CD3F-164B-B458-360DBC53792D}" type="presOf" srcId="{E7B7778D-4B39-7240-8983-EBFDDA8C6194}" destId="{F3A963F1-8E4E-AF45-A6C6-141CCBDF68D1}" srcOrd="0" destOrd="0" presId="urn:microsoft.com/office/officeart/2005/8/layout/process1"/>
    <dgm:cxn modelId="{EB628C14-4BC7-0841-B059-4D649198AAFF}" type="presOf" srcId="{72B7488F-45DD-9642-8945-AEE6BDD1B15B}" destId="{D95950E6-0ACC-BD4F-9491-493EED554BEB}" srcOrd="0" destOrd="0" presId="urn:microsoft.com/office/officeart/2005/8/layout/process1"/>
    <dgm:cxn modelId="{47003522-286D-534B-8306-7438E8F01DE4}" type="presOf" srcId="{24D586AD-0513-0E48-A40A-98274EADADFA}" destId="{FD620070-115A-D44E-88D1-C264418DEC4E}" srcOrd="0" destOrd="0" presId="urn:microsoft.com/office/officeart/2005/8/layout/process1"/>
    <dgm:cxn modelId="{0CC3422E-CF95-BE42-8E3E-FE3567DC7A33}" type="presOf" srcId="{294FD868-BF60-484B-9AB3-3BCE1C1F468B}" destId="{D76D5D23-4F78-0041-9C42-7D010223B0E7}" srcOrd="1" destOrd="0" presId="urn:microsoft.com/office/officeart/2005/8/layout/process1"/>
    <dgm:cxn modelId="{71843E53-2016-8141-9335-F4E654A2A5C6}" type="presOf" srcId="{493DA271-F764-D943-ADDF-6BD1FD5A3E9C}" destId="{1C556749-8443-1543-87BB-E6A454EC9BDC}" srcOrd="1" destOrd="0" presId="urn:microsoft.com/office/officeart/2005/8/layout/process1"/>
    <dgm:cxn modelId="{1B0B6254-6901-5347-9292-5B85E8BADF49}" srcId="{72B7488F-45DD-9642-8945-AEE6BDD1B15B}" destId="{E7B7778D-4B39-7240-8983-EBFDDA8C6194}" srcOrd="2" destOrd="0" parTransId="{DD6144E2-9259-294C-BD91-3CD74077C25B}" sibTransId="{C773BF58-C149-174F-BB47-1784DBE45001}"/>
    <dgm:cxn modelId="{F3260367-EE8F-E642-8A6E-75BA943972B7}" type="presOf" srcId="{118C21D6-B1A7-CF47-B1EA-4AFFA909487E}" destId="{6E2DB363-1650-D84C-A39B-928915AE8090}" srcOrd="0" destOrd="0" presId="urn:microsoft.com/office/officeart/2005/8/layout/process1"/>
    <dgm:cxn modelId="{54F92A7E-618C-FC47-BCF0-B74FD3718392}" srcId="{72B7488F-45DD-9642-8945-AEE6BDD1B15B}" destId="{118C21D6-B1A7-CF47-B1EA-4AFFA909487E}" srcOrd="0" destOrd="0" parTransId="{4D33D0AC-762E-524F-AC56-DEF1A8282CAA}" sibTransId="{294FD868-BF60-484B-9AB3-3BCE1C1F468B}"/>
    <dgm:cxn modelId="{98F12793-55ED-A041-92A4-739576D3D62E}" type="presOf" srcId="{493DA271-F764-D943-ADDF-6BD1FD5A3E9C}" destId="{AEA214DE-3C24-2845-A4D0-C7858AC05EB5}" srcOrd="0" destOrd="0" presId="urn:microsoft.com/office/officeart/2005/8/layout/process1"/>
    <dgm:cxn modelId="{EA4ACDB0-E1A3-704C-8FA9-1AFEF3DF8E5C}" srcId="{72B7488F-45DD-9642-8945-AEE6BDD1B15B}" destId="{24D586AD-0513-0E48-A40A-98274EADADFA}" srcOrd="1" destOrd="0" parTransId="{5EEB149C-3DD4-764C-81C7-DAB1DE769D33}" sibTransId="{493DA271-F764-D943-ADDF-6BD1FD5A3E9C}"/>
    <dgm:cxn modelId="{46F032D3-4DFB-2C42-B009-29FD9A9C77E8}" type="presOf" srcId="{294FD868-BF60-484B-9AB3-3BCE1C1F468B}" destId="{9F0095A7-587C-5043-A55C-EF0424C5CE01}" srcOrd="0" destOrd="0" presId="urn:microsoft.com/office/officeart/2005/8/layout/process1"/>
    <dgm:cxn modelId="{A7968CCA-CBF6-6E4D-BA97-00DE6CAD9A85}" type="presParOf" srcId="{D95950E6-0ACC-BD4F-9491-493EED554BEB}" destId="{6E2DB363-1650-D84C-A39B-928915AE8090}" srcOrd="0" destOrd="0" presId="urn:microsoft.com/office/officeart/2005/8/layout/process1"/>
    <dgm:cxn modelId="{305B1156-2515-3C44-A4B5-312558C203F0}" type="presParOf" srcId="{D95950E6-0ACC-BD4F-9491-493EED554BEB}" destId="{9F0095A7-587C-5043-A55C-EF0424C5CE01}" srcOrd="1" destOrd="0" presId="urn:microsoft.com/office/officeart/2005/8/layout/process1"/>
    <dgm:cxn modelId="{71069945-CD00-4145-B283-DFA1FEAFC901}" type="presParOf" srcId="{9F0095A7-587C-5043-A55C-EF0424C5CE01}" destId="{D76D5D23-4F78-0041-9C42-7D010223B0E7}" srcOrd="0" destOrd="0" presId="urn:microsoft.com/office/officeart/2005/8/layout/process1"/>
    <dgm:cxn modelId="{2E74E3E2-3E09-7940-BFD0-8FEBB8FC085F}" type="presParOf" srcId="{D95950E6-0ACC-BD4F-9491-493EED554BEB}" destId="{FD620070-115A-D44E-88D1-C264418DEC4E}" srcOrd="2" destOrd="0" presId="urn:microsoft.com/office/officeart/2005/8/layout/process1"/>
    <dgm:cxn modelId="{AFB6204E-062B-614C-A2A7-3F2D40798C32}" type="presParOf" srcId="{D95950E6-0ACC-BD4F-9491-493EED554BEB}" destId="{AEA214DE-3C24-2845-A4D0-C7858AC05EB5}" srcOrd="3" destOrd="0" presId="urn:microsoft.com/office/officeart/2005/8/layout/process1"/>
    <dgm:cxn modelId="{8AAD3C2D-846A-114B-B248-9F2435E348CA}" type="presParOf" srcId="{AEA214DE-3C24-2845-A4D0-C7858AC05EB5}" destId="{1C556749-8443-1543-87BB-E6A454EC9BDC}" srcOrd="0" destOrd="0" presId="urn:microsoft.com/office/officeart/2005/8/layout/process1"/>
    <dgm:cxn modelId="{D873E76F-6238-3F44-B18D-2B99285D4C2E}" type="presParOf" srcId="{D95950E6-0ACC-BD4F-9491-493EED554BEB}" destId="{F3A963F1-8E4E-AF45-A6C6-141CCBDF68D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F74B39-5348-BF4B-8D99-04606A2F17A0}">
      <dsp:nvSpPr>
        <dsp:cNvPr id="0" name=""/>
        <dsp:cNvSpPr/>
      </dsp:nvSpPr>
      <dsp:spPr>
        <a:xfrm>
          <a:off x="4683803" y="2546059"/>
          <a:ext cx="2907845" cy="3208967"/>
        </a:xfrm>
        <a:prstGeom prst="roundRect">
          <a:avLst/>
        </a:prstGeom>
        <a:solidFill>
          <a:srgbClr val="0A6BB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>
              <a:latin typeface="Avenir Book" charset="0"/>
              <a:ea typeface="Avenir Book" charset="0"/>
              <a:cs typeface="Avenir Book" charset="0"/>
            </a:rPr>
            <a:t>Vergütungs-systeme von Marktplätzen</a:t>
          </a:r>
        </a:p>
      </dsp:txBody>
      <dsp:txXfrm>
        <a:off x="4825752" y="2688008"/>
        <a:ext cx="2623947" cy="2925069"/>
      </dsp:txXfrm>
    </dsp:sp>
    <dsp:sp modelId="{5CB04866-2638-9540-BBD0-B77BB3DEDBF3}">
      <dsp:nvSpPr>
        <dsp:cNvPr id="0" name=""/>
        <dsp:cNvSpPr/>
      </dsp:nvSpPr>
      <dsp:spPr>
        <a:xfrm rot="16135164">
          <a:off x="5902962" y="2345381"/>
          <a:ext cx="40142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427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4C479-AFB8-7E4D-8BDB-44D650D4F3D7}">
      <dsp:nvSpPr>
        <dsp:cNvPr id="0" name=""/>
        <dsp:cNvSpPr/>
      </dsp:nvSpPr>
      <dsp:spPr>
        <a:xfrm>
          <a:off x="4765849" y="338678"/>
          <a:ext cx="2634018" cy="1806025"/>
        </a:xfrm>
        <a:prstGeom prst="roundRect">
          <a:avLst/>
        </a:prstGeom>
        <a:solidFill>
          <a:srgbClr val="0A6BB2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Angebots-gebühren</a:t>
          </a:r>
        </a:p>
      </dsp:txBody>
      <dsp:txXfrm>
        <a:off x="4854012" y="426841"/>
        <a:ext cx="2457692" cy="1629699"/>
      </dsp:txXfrm>
    </dsp:sp>
    <dsp:sp modelId="{32BA6102-806C-204A-9493-44F955F185D8}">
      <dsp:nvSpPr>
        <dsp:cNvPr id="0" name=""/>
        <dsp:cNvSpPr/>
      </dsp:nvSpPr>
      <dsp:spPr>
        <a:xfrm rot="21271932">
          <a:off x="7587434" y="3923118"/>
          <a:ext cx="185237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2372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4AE25E-1649-3941-904B-027F1D6C4373}">
      <dsp:nvSpPr>
        <dsp:cNvPr id="0" name=""/>
        <dsp:cNvSpPr/>
      </dsp:nvSpPr>
      <dsp:spPr>
        <a:xfrm>
          <a:off x="9435592" y="2852485"/>
          <a:ext cx="2268821" cy="1747585"/>
        </a:xfrm>
        <a:prstGeom prst="roundRect">
          <a:avLst/>
        </a:prstGeom>
        <a:solidFill>
          <a:srgbClr val="0A6BB2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Verkaufs-provisionen</a:t>
          </a:r>
        </a:p>
      </dsp:txBody>
      <dsp:txXfrm>
        <a:off x="9520902" y="2937795"/>
        <a:ext cx="2098201" cy="1576965"/>
      </dsp:txXfrm>
    </dsp:sp>
    <dsp:sp modelId="{6E9099B5-BDEE-FC4D-A2F1-328216BB3856}">
      <dsp:nvSpPr>
        <dsp:cNvPr id="0" name=""/>
        <dsp:cNvSpPr/>
      </dsp:nvSpPr>
      <dsp:spPr>
        <a:xfrm rot="11327760">
          <a:off x="3427376" y="3828935"/>
          <a:ext cx="12638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63858" y="0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D81B3-BBB3-964E-B21E-D5A0DA57B6A8}">
      <dsp:nvSpPr>
        <dsp:cNvPr id="0" name=""/>
        <dsp:cNvSpPr/>
      </dsp:nvSpPr>
      <dsp:spPr>
        <a:xfrm>
          <a:off x="999082" y="2703539"/>
          <a:ext cx="2435725" cy="1680631"/>
        </a:xfrm>
        <a:prstGeom prst="roundRect">
          <a:avLst/>
        </a:prstGeom>
        <a:solidFill>
          <a:srgbClr val="0A6BB2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b="1" kern="1200" dirty="0" err="1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Platzierungs</a:t>
          </a:r>
          <a:r>
            <a:rPr lang="de-DE" sz="2800" b="1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 gebühren</a:t>
          </a:r>
        </a:p>
      </dsp:txBody>
      <dsp:txXfrm>
        <a:off x="1081124" y="2785581"/>
        <a:ext cx="2271641" cy="1516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E2C12-452B-794B-B5C6-9A57D23D22DB}">
      <dsp:nvSpPr>
        <dsp:cNvPr id="0" name=""/>
        <dsp:cNvSpPr/>
      </dsp:nvSpPr>
      <dsp:spPr>
        <a:xfrm>
          <a:off x="3888926" y="2367615"/>
          <a:ext cx="2365213" cy="2385246"/>
        </a:xfrm>
        <a:prstGeom prst="ellipse">
          <a:avLst/>
        </a:prstGeom>
        <a:solidFill>
          <a:srgbClr val="0A6BB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rPr>
            <a:t>Kostenlose Angebote für User</a:t>
          </a:r>
        </a:p>
      </dsp:txBody>
      <dsp:txXfrm>
        <a:off x="4235303" y="2716926"/>
        <a:ext cx="1672459" cy="1686624"/>
      </dsp:txXfrm>
    </dsp:sp>
    <dsp:sp modelId="{65CDD436-3867-8A4A-84B0-354AD49ADA60}">
      <dsp:nvSpPr>
        <dsp:cNvPr id="0" name=""/>
        <dsp:cNvSpPr/>
      </dsp:nvSpPr>
      <dsp:spPr>
        <a:xfrm rot="16200000">
          <a:off x="4784259" y="2064667"/>
          <a:ext cx="574546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74546" y="156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1" kern="1200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5057169" y="2065978"/>
        <a:ext cx="28727" cy="28727"/>
      </dsp:txXfrm>
    </dsp:sp>
    <dsp:sp modelId="{C6DEE061-516D-E847-A5A6-F4FD5CFB7BE1}">
      <dsp:nvSpPr>
        <dsp:cNvPr id="0" name=""/>
        <dsp:cNvSpPr/>
      </dsp:nvSpPr>
      <dsp:spPr>
        <a:xfrm>
          <a:off x="4188245" y="26494"/>
          <a:ext cx="1766574" cy="1766574"/>
        </a:xfrm>
        <a:prstGeom prst="ellipse">
          <a:avLst/>
        </a:prstGeom>
        <a:solidFill>
          <a:srgbClr val="0A6BB2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Videos</a:t>
          </a:r>
        </a:p>
      </dsp:txBody>
      <dsp:txXfrm>
        <a:off x="4446954" y="285203"/>
        <a:ext cx="1249156" cy="1249156"/>
      </dsp:txXfrm>
    </dsp:sp>
    <dsp:sp modelId="{B718F30A-9E6C-A74B-BBF3-E7909367264A}">
      <dsp:nvSpPr>
        <dsp:cNvPr id="0" name=""/>
        <dsp:cNvSpPr/>
      </dsp:nvSpPr>
      <dsp:spPr>
        <a:xfrm rot="19285714">
          <a:off x="5950178" y="2664849"/>
          <a:ext cx="448963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448963" y="156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1" kern="1200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6163435" y="2669300"/>
        <a:ext cx="22448" cy="22448"/>
      </dsp:txXfrm>
    </dsp:sp>
    <dsp:sp modelId="{617BFD9C-91A5-0642-B1F3-FE9C9FCA8530}">
      <dsp:nvSpPr>
        <dsp:cNvPr id="0" name=""/>
        <dsp:cNvSpPr/>
      </dsp:nvSpPr>
      <dsp:spPr>
        <a:xfrm>
          <a:off x="6090962" y="944622"/>
          <a:ext cx="2105562" cy="1926166"/>
        </a:xfrm>
        <a:prstGeom prst="ellipse">
          <a:avLst/>
        </a:prstGeom>
        <a:solidFill>
          <a:srgbClr val="0A6BB2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Such-ergebnisse</a:t>
          </a:r>
        </a:p>
      </dsp:txBody>
      <dsp:txXfrm>
        <a:off x="6399314" y="1226702"/>
        <a:ext cx="1488858" cy="1362006"/>
      </dsp:txXfrm>
    </dsp:sp>
    <dsp:sp modelId="{4D15D106-A7A0-5840-9EC1-7393A6AE97F1}">
      <dsp:nvSpPr>
        <dsp:cNvPr id="0" name=""/>
        <dsp:cNvSpPr/>
      </dsp:nvSpPr>
      <dsp:spPr>
        <a:xfrm rot="771429">
          <a:off x="6217645" y="3872811"/>
          <a:ext cx="584072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84072" y="156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1" kern="1200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6495079" y="3873885"/>
        <a:ext cx="29203" cy="29203"/>
      </dsp:txXfrm>
    </dsp:sp>
    <dsp:sp modelId="{0FCF95FC-7473-CE42-AE9A-4CBBD6C5D92A}">
      <dsp:nvSpPr>
        <dsp:cNvPr id="0" name=""/>
        <dsp:cNvSpPr/>
      </dsp:nvSpPr>
      <dsp:spPr>
        <a:xfrm>
          <a:off x="6772250" y="3266733"/>
          <a:ext cx="1766574" cy="1766574"/>
        </a:xfrm>
        <a:prstGeom prst="ellipse">
          <a:avLst/>
        </a:prstGeom>
        <a:solidFill>
          <a:srgbClr val="0A6BB2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Preis-vergleiche</a:t>
          </a:r>
        </a:p>
      </dsp:txBody>
      <dsp:txXfrm>
        <a:off x="7030959" y="3525442"/>
        <a:ext cx="1249156" cy="1249156"/>
      </dsp:txXfrm>
    </dsp:sp>
    <dsp:sp modelId="{77E1F896-4147-8646-9053-094BDB587BC3}">
      <dsp:nvSpPr>
        <dsp:cNvPr id="0" name=""/>
        <dsp:cNvSpPr/>
      </dsp:nvSpPr>
      <dsp:spPr>
        <a:xfrm rot="3857143">
          <a:off x="5424996" y="4877046"/>
          <a:ext cx="576451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76451" y="156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1" kern="1200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5698811" y="4878310"/>
        <a:ext cx="28822" cy="28822"/>
      </dsp:txXfrm>
    </dsp:sp>
    <dsp:sp modelId="{5A6A735F-8ABB-A54A-9C33-8DD0566475D2}">
      <dsp:nvSpPr>
        <dsp:cNvPr id="0" name=""/>
        <dsp:cNvSpPr/>
      </dsp:nvSpPr>
      <dsp:spPr>
        <a:xfrm>
          <a:off x="5338235" y="5064930"/>
          <a:ext cx="1766574" cy="1766574"/>
        </a:xfrm>
        <a:prstGeom prst="ellipse">
          <a:avLst/>
        </a:prstGeom>
        <a:solidFill>
          <a:srgbClr val="0A6BB2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Kontakte</a:t>
          </a:r>
        </a:p>
      </dsp:txBody>
      <dsp:txXfrm>
        <a:off x="5596944" y="5323639"/>
        <a:ext cx="1249156" cy="1249156"/>
      </dsp:txXfrm>
    </dsp:sp>
    <dsp:sp modelId="{88E3DE65-B1FB-4A41-8440-6D14FD5A7EA2}">
      <dsp:nvSpPr>
        <dsp:cNvPr id="0" name=""/>
        <dsp:cNvSpPr/>
      </dsp:nvSpPr>
      <dsp:spPr>
        <a:xfrm rot="6942857">
          <a:off x="4141617" y="4877046"/>
          <a:ext cx="576451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76451" y="156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1" kern="1200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10800000">
        <a:off x="4415431" y="4878310"/>
        <a:ext cx="28822" cy="28822"/>
      </dsp:txXfrm>
    </dsp:sp>
    <dsp:sp modelId="{80AC5D90-7FFD-E440-A68D-0F1826196D67}">
      <dsp:nvSpPr>
        <dsp:cNvPr id="0" name=""/>
        <dsp:cNvSpPr/>
      </dsp:nvSpPr>
      <dsp:spPr>
        <a:xfrm>
          <a:off x="3038255" y="5064930"/>
          <a:ext cx="1766574" cy="1766574"/>
        </a:xfrm>
        <a:prstGeom prst="ellipse">
          <a:avLst/>
        </a:prstGeom>
        <a:solidFill>
          <a:srgbClr val="0A6BB2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Shopping-Möglich-</a:t>
          </a:r>
          <a:r>
            <a:rPr lang="de-DE" sz="2000" b="1" kern="1200" dirty="0" err="1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keiten</a:t>
          </a:r>
          <a:endParaRPr lang="de-DE" sz="2000" b="1" kern="1200" dirty="0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3296964" y="5323639"/>
        <a:ext cx="1249156" cy="1249156"/>
      </dsp:txXfrm>
    </dsp:sp>
    <dsp:sp modelId="{27BBEAD9-B47E-D144-973A-302C65EB56EA}">
      <dsp:nvSpPr>
        <dsp:cNvPr id="0" name=""/>
        <dsp:cNvSpPr/>
      </dsp:nvSpPr>
      <dsp:spPr>
        <a:xfrm rot="10028571">
          <a:off x="3341347" y="3872811"/>
          <a:ext cx="584072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84072" y="156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1" kern="1200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10800000">
        <a:off x="3618782" y="3873885"/>
        <a:ext cx="29203" cy="29203"/>
      </dsp:txXfrm>
    </dsp:sp>
    <dsp:sp modelId="{1223F859-DB6E-7B4D-B9B0-79083CA0D5E4}">
      <dsp:nvSpPr>
        <dsp:cNvPr id="0" name=""/>
        <dsp:cNvSpPr/>
      </dsp:nvSpPr>
      <dsp:spPr>
        <a:xfrm>
          <a:off x="1604241" y="3266733"/>
          <a:ext cx="1766574" cy="1766574"/>
        </a:xfrm>
        <a:prstGeom prst="ellipse">
          <a:avLst/>
        </a:prstGeom>
        <a:solidFill>
          <a:srgbClr val="0A6BB2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Dienst-leistungen</a:t>
          </a:r>
        </a:p>
      </dsp:txBody>
      <dsp:txXfrm>
        <a:off x="1862950" y="3525442"/>
        <a:ext cx="1249156" cy="1249156"/>
      </dsp:txXfrm>
    </dsp:sp>
    <dsp:sp modelId="{1D300647-DBB0-654E-8B2B-C2F45CE1C843}">
      <dsp:nvSpPr>
        <dsp:cNvPr id="0" name=""/>
        <dsp:cNvSpPr/>
      </dsp:nvSpPr>
      <dsp:spPr>
        <a:xfrm rot="13114286">
          <a:off x="3626558" y="2623781"/>
          <a:ext cx="580699" cy="31349"/>
        </a:xfrm>
        <a:custGeom>
          <a:avLst/>
          <a:gdLst/>
          <a:ahLst/>
          <a:cxnLst/>
          <a:rect l="0" t="0" r="0" b="0"/>
          <a:pathLst>
            <a:path>
              <a:moveTo>
                <a:pt x="0" y="15674"/>
              </a:moveTo>
              <a:lnTo>
                <a:pt x="580699" y="15674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800" b="1" kern="1200">
            <a:solidFill>
              <a:srgbClr val="0A6BB2"/>
            </a:solidFill>
            <a:latin typeface="Avenir Book" charset="0"/>
            <a:ea typeface="Avenir Book" charset="0"/>
            <a:cs typeface="Avenir Book" charset="0"/>
          </a:endParaRPr>
        </a:p>
      </dsp:txBody>
      <dsp:txXfrm rot="10800000">
        <a:off x="3902391" y="2624939"/>
        <a:ext cx="29034" cy="29034"/>
      </dsp:txXfrm>
    </dsp:sp>
    <dsp:sp modelId="{622A959B-38A5-814C-9A47-6656FCD2C91E}">
      <dsp:nvSpPr>
        <dsp:cNvPr id="0" name=""/>
        <dsp:cNvSpPr/>
      </dsp:nvSpPr>
      <dsp:spPr>
        <a:xfrm>
          <a:off x="2116035" y="1024418"/>
          <a:ext cx="1766574" cy="1766574"/>
        </a:xfrm>
        <a:prstGeom prst="ellipse">
          <a:avLst/>
        </a:prstGeom>
        <a:solidFill>
          <a:srgbClr val="0A6BB2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 err="1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Informa-tionen</a:t>
          </a:r>
          <a:endParaRPr lang="de-DE" sz="2000" b="1" kern="1200" dirty="0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2374744" y="1283127"/>
        <a:ext cx="1249156" cy="1249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DB363-1650-D84C-A39B-928915AE8090}">
      <dsp:nvSpPr>
        <dsp:cNvPr id="0" name=""/>
        <dsp:cNvSpPr/>
      </dsp:nvSpPr>
      <dsp:spPr>
        <a:xfrm>
          <a:off x="6236" y="768914"/>
          <a:ext cx="2818660" cy="2813509"/>
        </a:xfrm>
        <a:prstGeom prst="roundRect">
          <a:avLst>
            <a:gd name="adj" fmla="val 10000"/>
          </a:avLst>
        </a:prstGeom>
        <a:solidFill>
          <a:srgbClr val="0A6BB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Anbieten kostenlosen</a:t>
          </a:r>
          <a:r>
            <a:rPr lang="de-DE" sz="2400" b="1" kern="1200" baseline="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 Contents</a:t>
          </a:r>
          <a:endParaRPr lang="de-DE" sz="2400" b="1" kern="1200" dirty="0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88641" y="851319"/>
        <a:ext cx="2653850" cy="2648699"/>
      </dsp:txXfrm>
    </dsp:sp>
    <dsp:sp modelId="{9F0095A7-587C-5043-A55C-EF0424C5CE01}">
      <dsp:nvSpPr>
        <dsp:cNvPr id="0" name=""/>
        <dsp:cNvSpPr/>
      </dsp:nvSpPr>
      <dsp:spPr>
        <a:xfrm>
          <a:off x="3081630" y="1857318"/>
          <a:ext cx="544276" cy="636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>
            <a:latin typeface="Avenir Book" charset="0"/>
            <a:ea typeface="Avenir Book" charset="0"/>
            <a:cs typeface="Avenir Book" charset="0"/>
          </a:endParaRPr>
        </a:p>
      </dsp:txBody>
      <dsp:txXfrm>
        <a:off x="3081630" y="1984658"/>
        <a:ext cx="380993" cy="382021"/>
      </dsp:txXfrm>
    </dsp:sp>
    <dsp:sp modelId="{FD620070-115A-D44E-88D1-C264418DEC4E}">
      <dsp:nvSpPr>
        <dsp:cNvPr id="0" name=""/>
        <dsp:cNvSpPr/>
      </dsp:nvSpPr>
      <dsp:spPr>
        <a:xfrm>
          <a:off x="3851833" y="800667"/>
          <a:ext cx="2883100" cy="2750003"/>
        </a:xfrm>
        <a:prstGeom prst="roundRect">
          <a:avLst>
            <a:gd name="adj" fmla="val 10000"/>
          </a:avLst>
        </a:prstGeom>
        <a:solidFill>
          <a:srgbClr val="0A6BB2">
            <a:alpha val="72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FREEEMIUM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Anbieten</a:t>
          </a:r>
          <a:r>
            <a:rPr lang="de-DE" sz="2400" kern="1200" baseline="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 der kostenpflichtigen „Premium“-Version</a:t>
          </a:r>
          <a:endParaRPr lang="de-DE" sz="2400" kern="1200" dirty="0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3932378" y="881212"/>
        <a:ext cx="2722010" cy="2588913"/>
      </dsp:txXfrm>
    </dsp:sp>
    <dsp:sp modelId="{AEA214DE-3C24-2845-A4D0-C7858AC05EB5}">
      <dsp:nvSpPr>
        <dsp:cNvPr id="0" name=""/>
        <dsp:cNvSpPr/>
      </dsp:nvSpPr>
      <dsp:spPr>
        <a:xfrm>
          <a:off x="6991667" y="1857318"/>
          <a:ext cx="544276" cy="6367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400" kern="1200">
            <a:latin typeface="Avenir Book" charset="0"/>
            <a:ea typeface="Avenir Book" charset="0"/>
            <a:cs typeface="Avenir Book" charset="0"/>
          </a:endParaRPr>
        </a:p>
      </dsp:txBody>
      <dsp:txXfrm>
        <a:off x="6991667" y="1984658"/>
        <a:ext cx="380993" cy="382021"/>
      </dsp:txXfrm>
    </dsp:sp>
    <dsp:sp modelId="{F3A963F1-8E4E-AF45-A6C6-141CCBDF68D1}">
      <dsp:nvSpPr>
        <dsp:cNvPr id="0" name=""/>
        <dsp:cNvSpPr/>
      </dsp:nvSpPr>
      <dsp:spPr>
        <a:xfrm>
          <a:off x="7761870" y="828819"/>
          <a:ext cx="2747493" cy="2693698"/>
        </a:xfrm>
        <a:prstGeom prst="roundRect">
          <a:avLst>
            <a:gd name="adj" fmla="val 10000"/>
          </a:avLst>
        </a:prstGeom>
        <a:solidFill>
          <a:srgbClr val="0A6BB2">
            <a:alpha val="35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b="1" kern="1200" dirty="0">
              <a:solidFill>
                <a:schemeClr val="tx1"/>
              </a:solidFill>
              <a:latin typeface="Avenir Book" charset="0"/>
              <a:ea typeface="Avenir Book" charset="0"/>
              <a:cs typeface="Avenir Book" charset="0"/>
            </a:rPr>
            <a:t>Ertrag</a:t>
          </a:r>
          <a:endParaRPr lang="de-DE" sz="1800" b="1" kern="1200" dirty="0">
            <a:solidFill>
              <a:schemeClr val="tx1"/>
            </a:solidFill>
            <a:latin typeface="Avenir Book" charset="0"/>
            <a:ea typeface="Avenir Book" charset="0"/>
            <a:cs typeface="Avenir Book" charset="0"/>
          </a:endParaRPr>
        </a:p>
      </dsp:txBody>
      <dsp:txXfrm>
        <a:off x="7840766" y="907715"/>
        <a:ext cx="2589701" cy="2535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C244-EE5F-F944-84FC-8C8D030B6E28}" type="datetimeFigureOut">
              <a:rPr lang="de-DE" smtClean="0"/>
              <a:t>19.03.19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7E21C-5FD9-CB4F-81E3-9EB72FDCD2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95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439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Zertifizierungsagentur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22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Affiliate</a:t>
            </a:r>
            <a:r>
              <a:rPr lang="de-DE" dirty="0"/>
              <a:t>-Plattformen generieren </a:t>
            </a:r>
            <a:r>
              <a:rPr lang="de-DE" dirty="0" err="1"/>
              <a:t>win-win-win</a:t>
            </a:r>
            <a:r>
              <a:rPr lang="de-DE" dirty="0"/>
              <a:t> Situationen.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998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welche Informationen oder Leistungen, die heute kostenlos sind, würden Sie etwas bezahlen?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28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Beschreiben Sie mit Ihren Worten wie eine Community wachsen kann.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195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Content</a:t>
            </a:r>
            <a:r>
              <a:rPr lang="de-DE" baseline="0" dirty="0"/>
              <a:t> Marketing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7181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Geben Sie Beispiele für Content Marketing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7E21C-5FD9-CB4F-81E3-9EB72FDCD2C4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110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Nicht kommerzielle Plattformen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654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61B2F-1094-7D45-B7A3-8D001BEBF26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459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Geschäftsmodelle</a:t>
            </a:r>
          </a:p>
          <a:p>
            <a:r>
              <a:rPr lang="de-DE" dirty="0"/>
              <a:t>Fragen: Was sind direkte Erträge? </a:t>
            </a:r>
          </a:p>
          <a:p>
            <a:r>
              <a:rPr lang="de-DE" dirty="0"/>
              <a:t>Und was sind indirekte Erträge?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279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Papstar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5586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Broker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298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Cloud Computing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462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Immobilienportal</a:t>
            </a:r>
          </a:p>
          <a:p>
            <a:endParaRPr lang="de-DE" dirty="0"/>
          </a:p>
          <a:p>
            <a:r>
              <a:rPr lang="de-DE" dirty="0"/>
              <a:t>Wir kommen jetzt zu den indirekten Erträgen. Wo verdient Chefkoch?</a:t>
            </a:r>
          </a:p>
          <a:p>
            <a:r>
              <a:rPr lang="de-DE" dirty="0"/>
              <a:t>Welche Nachteile hat dieses Modell?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76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Preisvergleich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697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Suchmaschinenanzeigen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6CAE9-35E7-7943-BA17-8181F46174A0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27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6EFC-A3A2-5949-8CD1-DD642EDA4143}" type="datetimeFigureOut">
              <a:rPr lang="de-DE" smtClean="0"/>
              <a:t>19.03.19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38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6EFC-A3A2-5949-8CD1-DD642EDA4143}" type="datetimeFigureOut">
              <a:rPr lang="de-DE" smtClean="0"/>
              <a:t>19.03.19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76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6EFC-A3A2-5949-8CD1-DD642EDA4143}" type="datetimeFigureOut">
              <a:rPr lang="de-DE" smtClean="0"/>
              <a:t>19.03.19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6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6EFC-A3A2-5949-8CD1-DD642EDA4143}" type="datetimeFigureOut">
              <a:rPr lang="de-DE" smtClean="0"/>
              <a:t>19.03.19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4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6EFC-A3A2-5949-8CD1-DD642EDA4143}" type="datetimeFigureOut">
              <a:rPr lang="de-DE" smtClean="0"/>
              <a:t>19.03.19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6284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6EFC-A3A2-5949-8CD1-DD642EDA4143}" type="datetimeFigureOut">
              <a:rPr lang="de-DE" smtClean="0"/>
              <a:t>19.03.19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23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6EFC-A3A2-5949-8CD1-DD642EDA4143}" type="datetimeFigureOut">
              <a:rPr lang="de-DE" smtClean="0"/>
              <a:t>19.03.19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07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6EFC-A3A2-5949-8CD1-DD642EDA4143}" type="datetimeFigureOut">
              <a:rPr lang="de-DE" smtClean="0"/>
              <a:t>19.03.19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12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6EFC-A3A2-5949-8CD1-DD642EDA4143}" type="datetimeFigureOut">
              <a:rPr lang="de-DE" smtClean="0"/>
              <a:t>19.03.19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04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6EFC-A3A2-5949-8CD1-DD642EDA4143}" type="datetimeFigureOut">
              <a:rPr lang="de-DE" smtClean="0"/>
              <a:t>19.03.19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028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76EFC-A3A2-5949-8CD1-DD642EDA4143}" type="datetimeFigureOut">
              <a:rPr lang="de-DE" smtClean="0"/>
              <a:t>19.03.19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55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76EFC-A3A2-5949-8CD1-DD642EDA4143}" type="datetimeFigureOut">
              <a:rPr lang="de-DE" smtClean="0"/>
              <a:t>19.03.19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14A21-FEF8-F547-B6D3-AB9E28BC95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85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30832" y="1336119"/>
            <a:ext cx="45634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Basiswissen</a:t>
            </a:r>
            <a:r>
              <a:rPr lang="de-DE" sz="4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de-DE" sz="4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Web-Business</a:t>
            </a:r>
          </a:p>
          <a:p>
            <a:r>
              <a:rPr lang="de-DE" sz="2400" b="1" dirty="0">
                <a:solidFill>
                  <a:sysClr val="windowText" lastClr="000000"/>
                </a:solidFill>
                <a:latin typeface="Avenir Book" charset="0"/>
                <a:ea typeface="Avenir Book" charset="0"/>
                <a:cs typeface="Avenir Book" charset="0"/>
              </a:rPr>
              <a:t>Teil 2: Ertragsmodelle</a:t>
            </a:r>
          </a:p>
          <a:p>
            <a:endParaRPr lang="de-DE" dirty="0">
              <a:solidFill>
                <a:sysClr val="windowText" lastClr="000000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14867" y="6339416"/>
            <a:ext cx="4114800" cy="36512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531174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3508241860"/>
              </p:ext>
            </p:extLst>
          </p:nvPr>
        </p:nvGraphicFramePr>
        <p:xfrm>
          <a:off x="1" y="0"/>
          <a:ext cx="12192000" cy="6722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Bild 3">
            <a:extLst>
              <a:ext uri="{FF2B5EF4-FFF2-40B4-BE49-F238E27FC236}">
                <a16:creationId xmlns:a16="http://schemas.microsoft.com/office/drawing/2014/main" id="{7D3AE3DF-0D4B-3E4F-A719-AC16BC8749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4120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3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56471" y="293914"/>
            <a:ext cx="7076286" cy="5845628"/>
          </a:xfrm>
          <a:prstGeom prst="rect">
            <a:avLst/>
          </a:prstGeom>
          <a:ln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A8555E79-7C23-5845-B97E-0B8387290D4C}"/>
              </a:ext>
            </a:extLst>
          </p:cNvPr>
          <p:cNvSpPr txBox="1">
            <a:spLocks/>
          </p:cNvSpPr>
          <p:nvPr/>
        </p:nvSpPr>
        <p:spPr>
          <a:xfrm rot="16200000">
            <a:off x="-1601334" y="3374972"/>
            <a:ext cx="5246763" cy="608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Expertenportal </a:t>
            </a:r>
            <a:r>
              <a:rPr lang="de-DE" sz="24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Chefkoch</a:t>
            </a:r>
            <a:endParaRPr lang="de-DE" sz="24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1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5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736511" y="424542"/>
            <a:ext cx="7597748" cy="6433457"/>
          </a:xfrm>
          <a:prstGeom prst="rect">
            <a:avLst/>
          </a:prstGeom>
          <a:ln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6BC1340-75BB-3448-B044-9F8A544E6CA4}"/>
              </a:ext>
            </a:extLst>
          </p:cNvPr>
          <p:cNvSpPr txBox="1">
            <a:spLocks/>
          </p:cNvSpPr>
          <p:nvPr/>
        </p:nvSpPr>
        <p:spPr>
          <a:xfrm rot="16200000">
            <a:off x="-1601334" y="3374972"/>
            <a:ext cx="5246763" cy="608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Preisvergleich Online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72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2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122715" y="391886"/>
            <a:ext cx="8033656" cy="5878285"/>
          </a:xfrm>
          <a:prstGeom prst="rect">
            <a:avLst/>
          </a:prstGeom>
          <a:ln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D3BB7C32-FB69-3746-B9A3-ED5CD1E3CF9D}"/>
              </a:ext>
            </a:extLst>
          </p:cNvPr>
          <p:cNvSpPr txBox="1">
            <a:spLocks/>
          </p:cNvSpPr>
          <p:nvPr/>
        </p:nvSpPr>
        <p:spPr>
          <a:xfrm rot="16200000">
            <a:off x="-1933424" y="3042881"/>
            <a:ext cx="5910944" cy="608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SEM Search Engine Marketing</a:t>
            </a:r>
            <a:endParaRPr lang="de-DE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86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0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992085" y="228600"/>
            <a:ext cx="9144001" cy="6106886"/>
          </a:xfrm>
          <a:prstGeom prst="rect">
            <a:avLst/>
          </a:prstGeom>
          <a:ln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75C79BAC-5614-CE45-8F3F-65C951AAF6FD}"/>
              </a:ext>
            </a:extLst>
          </p:cNvPr>
          <p:cNvSpPr txBox="1">
            <a:spLocks/>
          </p:cNvSpPr>
          <p:nvPr/>
        </p:nvSpPr>
        <p:spPr>
          <a:xfrm rot="16200000">
            <a:off x="-1601334" y="3374972"/>
            <a:ext cx="5246763" cy="608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Zertifizierungen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97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7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386176" y="359229"/>
            <a:ext cx="7180162" cy="5910942"/>
          </a:xfrm>
          <a:prstGeom prst="rect">
            <a:avLst/>
          </a:prstGeom>
          <a:ln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4BBDC972-EB3E-1345-B26E-F764098B92DF}"/>
              </a:ext>
            </a:extLst>
          </p:cNvPr>
          <p:cNvSpPr txBox="1">
            <a:spLocks/>
          </p:cNvSpPr>
          <p:nvPr/>
        </p:nvSpPr>
        <p:spPr>
          <a:xfrm rot="16200000">
            <a:off x="-1601334" y="3374972"/>
            <a:ext cx="5246763" cy="608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 err="1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Affiliate</a:t>
            </a:r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 Plattformen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4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Indirekte Ertragsmodelle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71378"/>
          </a:xfrm>
        </p:spPr>
        <p:txBody>
          <a:bodyPr/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Nutzung des primären Dienstes ist für Besucher kostenlos: Suchportale, Vergleichsportale, Kontaktdaten­banken sowie Video- oder Bilderverwaltung sind für den Besucher ohne Gegenleistung nutzbar. 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Den Ertrag zahlt der Werbetreibende für die Aufmerksamkeit der Besucher, die Werbeeinblendung oder in Form von Provisionen.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Der Plattform Betreiber vermittelt die Kontakte zu den Besuchern. „Search Engine Marketing“ (SEM) bezeichnet das kostenpflichtige Marketing in Suchmaschinen und Verzeichnissen.</a:t>
            </a:r>
          </a:p>
          <a:p>
            <a:pPr marL="0" indent="0">
              <a:buNone/>
            </a:pPr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80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Aufbau indirektes Ertragsmodell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endParaRPr lang="de-DE" dirty="0"/>
          </a:p>
        </p:txBody>
      </p:sp>
      <p:pic>
        <p:nvPicPr>
          <p:cNvPr id="4" name="Grafik 4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062" y="1186519"/>
            <a:ext cx="8498170" cy="4865189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4153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892544446"/>
              </p:ext>
            </p:extLst>
          </p:nvPr>
        </p:nvGraphicFramePr>
        <p:xfrm>
          <a:off x="1117601" y="0"/>
          <a:ext cx="1014306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Bild 3">
            <a:extLst>
              <a:ext uri="{FF2B5EF4-FFF2-40B4-BE49-F238E27FC236}">
                <a16:creationId xmlns:a16="http://schemas.microsoft.com/office/drawing/2014/main" id="{AFFDFB1D-AE49-DD49-BC24-8B4B7AEE04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9908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Community Marketing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92679"/>
            <a:ext cx="10515600" cy="4351338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Teilnehmer mit gleichen Interessen finden sich in virtuellen Communitys zusammen.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Der Betreiber der Community motiviert die Teilnehmer Informationen auszutauschen und 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content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auf der Plattform zu hinterlassen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Virtuelle Identitäten werden über ihre Präferenzen, Meinungen, Einkäufe, redaktionelle Beiträge, Freunde, Vorlieben, Geschmack, Alter oder Einkommen gruppiert.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Diese Grunddaten oder abgeleitete Präferenzen und Aktivitäten werden Werbetreibenden zur Verfügung gestellt oder zur Nutzung angeboten.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 Erlöse werden durch Verkauf, Vermietung oder Nutzung dieser Daten erwirtschaftet.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9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Übersicht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4000" dirty="0">
                <a:latin typeface="Avenir Book" charset="0"/>
                <a:ea typeface="Avenir Book" charset="0"/>
                <a:cs typeface="Avenir Book" charset="0"/>
              </a:rPr>
              <a:t>Direkte Ertragsmodelle</a:t>
            </a:r>
          </a:p>
          <a:p>
            <a:r>
              <a:rPr lang="de-DE" sz="4000" dirty="0">
                <a:latin typeface="Avenir Book" charset="0"/>
                <a:ea typeface="Avenir Book" charset="0"/>
                <a:cs typeface="Avenir Book" charset="0"/>
              </a:rPr>
              <a:t>Indirekte Ertragsmodelle</a:t>
            </a:r>
          </a:p>
          <a:p>
            <a:r>
              <a:rPr lang="de-DE" sz="4000" dirty="0">
                <a:latin typeface="Avenir Book" charset="0"/>
                <a:ea typeface="Avenir Book" charset="0"/>
                <a:cs typeface="Avenir Book" charset="0"/>
              </a:rPr>
              <a:t>Content-Business</a:t>
            </a:r>
          </a:p>
          <a:p>
            <a:r>
              <a:rPr lang="de-DE" sz="4000" dirty="0">
                <a:latin typeface="Avenir Book" charset="0"/>
                <a:ea typeface="Avenir Book" charset="0"/>
                <a:cs typeface="Avenir Book" charset="0"/>
              </a:rPr>
              <a:t>Nicht kommerzielle Netzwerke</a:t>
            </a:r>
          </a:p>
          <a:p>
            <a:r>
              <a:rPr lang="de-DE" sz="4000" dirty="0">
                <a:latin typeface="Avenir Book" charset="0"/>
                <a:ea typeface="Avenir Book" charset="0"/>
                <a:cs typeface="Avenir Book" charset="0"/>
              </a:rPr>
              <a:t>Zusammenfassung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236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16" y="198162"/>
            <a:ext cx="8678805" cy="6479935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5327520E-6EF0-5B47-96DC-ED940B272133}"/>
              </a:ext>
            </a:extLst>
          </p:cNvPr>
          <p:cNvSpPr txBox="1">
            <a:spLocks/>
          </p:cNvSpPr>
          <p:nvPr/>
        </p:nvSpPr>
        <p:spPr>
          <a:xfrm rot="16200000">
            <a:off x="-873677" y="3193307"/>
            <a:ext cx="5388429" cy="608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Community Marketing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14FE4DAE-1E62-DB46-A66D-81B277CF5D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F9209BE-EA62-4840-A977-5B8DE6933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016" y="122317"/>
            <a:ext cx="8678805" cy="67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Content Marketing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000" dirty="0">
                <a:latin typeface="Avenir Book" charset="0"/>
                <a:ea typeface="Avenir Book" charset="0"/>
                <a:cs typeface="Avenir Book" charset="0"/>
              </a:rPr>
              <a:t>Content Business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Im Content Marketing bestimmt der angebotene Inhalt auch das Werbemittel.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Diese Werbeform wird häufig als „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Freemium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“ bezeichnet: In einer Einsteigerversion ist die Soft­ware, das Spiel, die Kontaktplattform oder der Download des Contents kostenfrei. Anschließend soll das Upgrade für die „Premium-Version“ bezahlt werden.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Beispiele: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Viele Zeitungen locken mit freiem Content und bieten die kompletten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 Versionen der Beiträge oder den Zugriff auf anspruchsvoll recherchierte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 Berichte oder Rezensionen nur gegen Gebühr an.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- In Mischformen werden kostenlose elektronische Versionen eines Buches oder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 eines Musik­stückes angeboten, um die aufwändigen Editionen offline zu </a:t>
            </a:r>
            <a:br>
              <a:rPr lang="de-DE" sz="2200" dirty="0">
                <a:latin typeface="Avenir Book" charset="0"/>
                <a:ea typeface="Avenir Book" charset="0"/>
                <a:cs typeface="Avenir Book" charset="0"/>
              </a:rPr>
            </a:b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 vermarkten.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Ziel ist die Gewinnung von Kontaktdaten der Interessenten.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9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8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700670" y="425004"/>
            <a:ext cx="7151668" cy="6135230"/>
          </a:xfrm>
          <a:prstGeom prst="rect">
            <a:avLst/>
          </a:prstGeom>
          <a:ln/>
        </p:spPr>
      </p:pic>
      <p:pic>
        <p:nvPicPr>
          <p:cNvPr id="3" name="Bild 4">
            <a:extLst>
              <a:ext uri="{FF2B5EF4-FFF2-40B4-BE49-F238E27FC236}">
                <a16:creationId xmlns:a16="http://schemas.microsoft.com/office/drawing/2014/main" id="{27050A37-ED6E-2940-AF3D-93D42DDE8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9E245943-95F2-7243-A538-42E5F852BF67}"/>
              </a:ext>
            </a:extLst>
          </p:cNvPr>
          <p:cNvSpPr txBox="1">
            <a:spLocks/>
          </p:cNvSpPr>
          <p:nvPr/>
        </p:nvSpPr>
        <p:spPr>
          <a:xfrm rot="16200000">
            <a:off x="-1327881" y="3052717"/>
            <a:ext cx="6355500" cy="8682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Content Marketing (Musik)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089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Modell Content Marketing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01614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041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Nicht kommerzielle Netzwerke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7896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Web besteht aus Netzwerken zum Austausch von Informationen und Daten anonymer Nutzer.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Ein Großteil der Nutzer ist nicht an kommerziellen Platt­formen interessiert, die ihre Daten vermarkten oder die Aufmerksamkeit auf Werbung lenken.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Deshalb gibt es viele Webseiten, Datenbanken, Communitys, Netzwerke und private Informationsplätze, die in keiner Suchmaschine und in keinem Verzeich­nis vertreten sind und von „Fremden“ gar nicht gefunden werden wollen (“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Darknet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“).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Weniger als 20% aller Webseiten sind im Google Index vertreten, der weitaus größere Teil des Informationstransfers ist nicht kommerziell.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12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3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449176" y="837128"/>
            <a:ext cx="7035068" cy="5457346"/>
          </a:xfrm>
          <a:prstGeom prst="rect">
            <a:avLst/>
          </a:prstGeom>
          <a:ln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7579A275-8807-E74E-98C0-194F08C77A27}"/>
              </a:ext>
            </a:extLst>
          </p:cNvPr>
          <p:cNvSpPr txBox="1">
            <a:spLocks/>
          </p:cNvSpPr>
          <p:nvPr/>
        </p:nvSpPr>
        <p:spPr>
          <a:xfrm rot="16200000">
            <a:off x="-1277112" y="2966158"/>
            <a:ext cx="6499262" cy="9533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Nicht kommerzielle Netzwerke</a:t>
            </a:r>
          </a:p>
        </p:txBody>
      </p:sp>
      <p:pic>
        <p:nvPicPr>
          <p:cNvPr id="4" name="Bild 4">
            <a:extLst>
              <a:ext uri="{FF2B5EF4-FFF2-40B4-BE49-F238E27FC236}">
                <a16:creationId xmlns:a16="http://schemas.microsoft.com/office/drawing/2014/main" id="{2B1FEC25-12A9-FA4B-A7BD-D2A88689A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77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3" y="0"/>
            <a:ext cx="5822657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41248" y="1408176"/>
            <a:ext cx="5528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Zusammenfassung Ertragsmodelle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96924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A6BB2"/>
                </a:solidFill>
              </a:rPr>
              <a:t>Ertragsmodelle</a:t>
            </a:r>
            <a:br>
              <a:rPr lang="de-DE" dirty="0"/>
            </a:br>
            <a:r>
              <a:rPr lang="de-DE" sz="2400" dirty="0"/>
              <a:t>Zusammenfassung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65425"/>
          </a:xfrm>
        </p:spPr>
        <p:txBody>
          <a:bodyPr/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Bei direkten Ertragsmodellen werden Güter gegen Geld getauscht.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Indirekte Ertragsmodelle bieten einen kostenlosen primären Dienst im Gegenzug für die Präsenz des Besuchers und die unvermeidliche Werbeeinblendung an.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Content-Marketing-Modelle stellen zunächst kostenfreien Content zur Verfügung und bieten im Anschluss die kostenpflichtige „Premium“-Version an (“</a:t>
            </a:r>
            <a:r>
              <a:rPr lang="de-DE" sz="2200" dirty="0" err="1">
                <a:latin typeface="Avenir Book" charset="0"/>
                <a:ea typeface="Avenir Book" charset="0"/>
                <a:cs typeface="Avenir Book" charset="0"/>
              </a:rPr>
              <a:t>Freemium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“).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61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/>
          </p:nvPr>
        </p:nvGraphicFramePr>
        <p:xfrm>
          <a:off x="538162" y="487361"/>
          <a:ext cx="11134726" cy="584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7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09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de-DE" sz="2000" b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Direkte Erträge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r>
                        <a:rPr lang="de-DE" sz="2000" b="0" dirty="0">
                          <a:latin typeface="+mj-lt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Indirekte Erträge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Webshop (Distanzhandel)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Preisvergleiche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Abwicklungsdienstleister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News-Portale</a:t>
                      </a:r>
                      <a:endParaRPr lang="de-DE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Marktplatz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Bewertungsportale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Auktionen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Zertifizierungen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Inserate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Kundenbewertungen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Makler/Broker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Affiliate</a:t>
                      </a:r>
                      <a:endParaRPr lang="de-DE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Expertenportale</a:t>
                      </a: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r>
                        <a:rPr lang="de-DE" sz="20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Communities</a:t>
                      </a:r>
                      <a:endParaRPr lang="de-DE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91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Nutzungsdienste (ASP,</a:t>
                      </a:r>
                      <a:r>
                        <a:rPr lang="de-DE" sz="20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Cloud)</a:t>
                      </a:r>
                      <a:endParaRPr lang="de-DE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108000" marT="108000" marB="108000" anchor="ctr"/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Suchmaschinen</a:t>
                      </a: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9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err="1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Content</a:t>
                      </a:r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Business</a:t>
                      </a:r>
                    </a:p>
                  </a:txBody>
                  <a:tcPr marL="108000" marR="108000" marT="108000" marB="10800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de-DE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31091">
                <a:tc gridSpan="2"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Nicht-kommerzielle</a:t>
                      </a:r>
                      <a:r>
                        <a:rPr lang="de-DE" sz="2000" baseline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Netzwerke</a:t>
                      </a:r>
                      <a:endParaRPr lang="de-DE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108000" marT="108000" marB="10800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de-DE" sz="200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08000" marR="108000" marT="108000" marB="1080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601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090057" y="326571"/>
            <a:ext cx="7870372" cy="5976258"/>
          </a:xfrm>
          <a:prstGeom prst="rect">
            <a:avLst/>
          </a:prstGeom>
          <a:ln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844DFE66-9D79-E743-85B3-7EB0AB87056E}"/>
              </a:ext>
            </a:extLst>
          </p:cNvPr>
          <p:cNvSpPr txBox="1">
            <a:spLocks/>
          </p:cNvSpPr>
          <p:nvPr/>
        </p:nvSpPr>
        <p:spPr>
          <a:xfrm rot="16200000">
            <a:off x="-1601334" y="3374972"/>
            <a:ext cx="5246763" cy="608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Verkaufsshop Online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50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0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828800" y="293913"/>
            <a:ext cx="6760029" cy="5682343"/>
          </a:xfrm>
          <a:prstGeom prst="rect">
            <a:avLst/>
          </a:prstGeom>
          <a:ln/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6C68D438-F384-CB4D-B3FA-EE477C7CDAD9}"/>
              </a:ext>
            </a:extLst>
          </p:cNvPr>
          <p:cNvSpPr txBox="1">
            <a:spLocks/>
          </p:cNvSpPr>
          <p:nvPr/>
        </p:nvSpPr>
        <p:spPr>
          <a:xfrm rot="16200000">
            <a:off x="-1601334" y="3374972"/>
            <a:ext cx="5246763" cy="608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Makler/Broker Online</a:t>
            </a: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95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/>
          </p:cNvSpPr>
          <p:nvPr/>
        </p:nvSpPr>
        <p:spPr bwMode="auto">
          <a:xfrm flipH="1">
            <a:off x="1450383" y="487363"/>
            <a:ext cx="9292617" cy="5503630"/>
          </a:xfrm>
          <a:custGeom>
            <a:avLst/>
            <a:gdLst>
              <a:gd name="T0" fmla="*/ 2505 w 3061"/>
              <a:gd name="T1" fmla="*/ 698 h 1812"/>
              <a:gd name="T2" fmla="*/ 2503 w 3061"/>
              <a:gd name="T3" fmla="*/ 698 h 1812"/>
              <a:gd name="T4" fmla="*/ 1759 w 3061"/>
              <a:gd name="T5" fmla="*/ 0 h 1812"/>
              <a:gd name="T6" fmla="*/ 1026 w 3061"/>
              <a:gd name="T7" fmla="*/ 609 h 1812"/>
              <a:gd name="T8" fmla="*/ 1001 w 3061"/>
              <a:gd name="T9" fmla="*/ 608 h 1812"/>
              <a:gd name="T10" fmla="*/ 424 w 3061"/>
              <a:gd name="T11" fmla="*/ 1036 h 1812"/>
              <a:gd name="T12" fmla="*/ 389 w 3061"/>
              <a:gd name="T13" fmla="*/ 1034 h 1812"/>
              <a:gd name="T14" fmla="*/ 0 w 3061"/>
              <a:gd name="T15" fmla="*/ 1423 h 1812"/>
              <a:gd name="T16" fmla="*/ 389 w 3061"/>
              <a:gd name="T17" fmla="*/ 1812 h 1812"/>
              <a:gd name="T18" fmla="*/ 2504 w 3061"/>
              <a:gd name="T19" fmla="*/ 1812 h 1812"/>
              <a:gd name="T20" fmla="*/ 3061 w 3061"/>
              <a:gd name="T21" fmla="*/ 1255 h 1812"/>
              <a:gd name="T22" fmla="*/ 2505 w 3061"/>
              <a:gd name="T23" fmla="*/ 698 h 1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61" h="1812">
                <a:moveTo>
                  <a:pt x="2505" y="698"/>
                </a:moveTo>
                <a:cubicBezTo>
                  <a:pt x="2503" y="698"/>
                  <a:pt x="2503" y="698"/>
                  <a:pt x="2503" y="698"/>
                </a:cubicBezTo>
                <a:cubicBezTo>
                  <a:pt x="2478" y="308"/>
                  <a:pt x="2155" y="0"/>
                  <a:pt x="1759" y="0"/>
                </a:cubicBezTo>
                <a:cubicBezTo>
                  <a:pt x="1394" y="0"/>
                  <a:pt x="1090" y="262"/>
                  <a:pt x="1026" y="609"/>
                </a:cubicBezTo>
                <a:cubicBezTo>
                  <a:pt x="1018" y="608"/>
                  <a:pt x="1009" y="608"/>
                  <a:pt x="1001" y="608"/>
                </a:cubicBezTo>
                <a:cubicBezTo>
                  <a:pt x="729" y="608"/>
                  <a:pt x="499" y="788"/>
                  <a:pt x="424" y="1036"/>
                </a:cubicBezTo>
                <a:cubicBezTo>
                  <a:pt x="413" y="1035"/>
                  <a:pt x="401" y="1034"/>
                  <a:pt x="389" y="1034"/>
                </a:cubicBezTo>
                <a:cubicBezTo>
                  <a:pt x="174" y="1034"/>
                  <a:pt x="0" y="1208"/>
                  <a:pt x="0" y="1423"/>
                </a:cubicBezTo>
                <a:cubicBezTo>
                  <a:pt x="0" y="1638"/>
                  <a:pt x="174" y="1812"/>
                  <a:pt x="389" y="1812"/>
                </a:cubicBezTo>
                <a:cubicBezTo>
                  <a:pt x="2504" y="1812"/>
                  <a:pt x="2504" y="1812"/>
                  <a:pt x="2504" y="1812"/>
                </a:cubicBezTo>
                <a:cubicBezTo>
                  <a:pt x="2812" y="1812"/>
                  <a:pt x="3061" y="1563"/>
                  <a:pt x="3061" y="1255"/>
                </a:cubicBezTo>
                <a:cubicBezTo>
                  <a:pt x="3061" y="948"/>
                  <a:pt x="2812" y="698"/>
                  <a:pt x="2505" y="698"/>
                </a:cubicBez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sp>
        <p:nvSpPr>
          <p:cNvPr id="28" name="Rechteck 27"/>
          <p:cNvSpPr/>
          <p:nvPr/>
        </p:nvSpPr>
        <p:spPr>
          <a:xfrm>
            <a:off x="2716957" y="6137424"/>
            <a:ext cx="5610835" cy="58211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3600" dirty="0">
                <a:solidFill>
                  <a:schemeClr val="accent1"/>
                </a:solidFill>
                <a:latin typeface="+mj-lt"/>
              </a:rPr>
              <a:t>CLOUD COMPUTING</a:t>
            </a:r>
          </a:p>
        </p:txBody>
      </p:sp>
      <p:sp>
        <p:nvSpPr>
          <p:cNvPr id="197" name="Ellipse 196"/>
          <p:cNvSpPr/>
          <p:nvPr/>
        </p:nvSpPr>
        <p:spPr>
          <a:xfrm>
            <a:off x="666361" y="4852109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sp>
        <p:nvSpPr>
          <p:cNvPr id="42" name="Freeform 1431"/>
          <p:cNvSpPr>
            <a:spLocks noEditPoints="1"/>
          </p:cNvSpPr>
          <p:nvPr/>
        </p:nvSpPr>
        <p:spPr bwMode="auto">
          <a:xfrm>
            <a:off x="836668" y="4937677"/>
            <a:ext cx="199386" cy="368864"/>
          </a:xfrm>
          <a:custGeom>
            <a:avLst/>
            <a:gdLst>
              <a:gd name="T0" fmla="*/ 197 w 197"/>
              <a:gd name="T1" fmla="*/ 182 h 364"/>
              <a:gd name="T2" fmla="*/ 197 w 197"/>
              <a:gd name="T3" fmla="*/ 332 h 364"/>
              <a:gd name="T4" fmla="*/ 166 w 197"/>
              <a:gd name="T5" fmla="*/ 364 h 364"/>
              <a:gd name="T6" fmla="*/ 31 w 197"/>
              <a:gd name="T7" fmla="*/ 364 h 364"/>
              <a:gd name="T8" fmla="*/ 0 w 197"/>
              <a:gd name="T9" fmla="*/ 332 h 364"/>
              <a:gd name="T10" fmla="*/ 0 w 197"/>
              <a:gd name="T11" fmla="*/ 32 h 364"/>
              <a:gd name="T12" fmla="*/ 32 w 197"/>
              <a:gd name="T13" fmla="*/ 0 h 364"/>
              <a:gd name="T14" fmla="*/ 165 w 197"/>
              <a:gd name="T15" fmla="*/ 0 h 364"/>
              <a:gd name="T16" fmla="*/ 197 w 197"/>
              <a:gd name="T17" fmla="*/ 32 h 364"/>
              <a:gd name="T18" fmla="*/ 197 w 197"/>
              <a:gd name="T19" fmla="*/ 182 h 364"/>
              <a:gd name="T20" fmla="*/ 197 w 197"/>
              <a:gd name="T21" fmla="*/ 182 h 364"/>
              <a:gd name="T22" fmla="*/ 22 w 197"/>
              <a:gd name="T23" fmla="*/ 303 h 364"/>
              <a:gd name="T24" fmla="*/ 175 w 197"/>
              <a:gd name="T25" fmla="*/ 303 h 364"/>
              <a:gd name="T26" fmla="*/ 175 w 197"/>
              <a:gd name="T27" fmla="*/ 61 h 364"/>
              <a:gd name="T28" fmla="*/ 22 w 197"/>
              <a:gd name="T29" fmla="*/ 61 h 364"/>
              <a:gd name="T30" fmla="*/ 22 w 197"/>
              <a:gd name="T31" fmla="*/ 303 h 364"/>
              <a:gd name="T32" fmla="*/ 113 w 197"/>
              <a:gd name="T33" fmla="*/ 333 h 364"/>
              <a:gd name="T34" fmla="*/ 99 w 197"/>
              <a:gd name="T35" fmla="*/ 319 h 364"/>
              <a:gd name="T36" fmla="*/ 85 w 197"/>
              <a:gd name="T37" fmla="*/ 333 h 364"/>
              <a:gd name="T38" fmla="*/ 100 w 197"/>
              <a:gd name="T39" fmla="*/ 347 h 364"/>
              <a:gd name="T40" fmla="*/ 113 w 197"/>
              <a:gd name="T41" fmla="*/ 333 h 364"/>
              <a:gd name="T42" fmla="*/ 99 w 197"/>
              <a:gd name="T43" fmla="*/ 34 h 364"/>
              <a:gd name="T44" fmla="*/ 114 w 197"/>
              <a:gd name="T45" fmla="*/ 34 h 364"/>
              <a:gd name="T46" fmla="*/ 119 w 197"/>
              <a:gd name="T47" fmla="*/ 31 h 364"/>
              <a:gd name="T48" fmla="*/ 114 w 197"/>
              <a:gd name="T49" fmla="*/ 27 h 364"/>
              <a:gd name="T50" fmla="*/ 84 w 197"/>
              <a:gd name="T51" fmla="*/ 27 h 364"/>
              <a:gd name="T52" fmla="*/ 80 w 197"/>
              <a:gd name="T53" fmla="*/ 31 h 364"/>
              <a:gd name="T54" fmla="*/ 84 w 197"/>
              <a:gd name="T55" fmla="*/ 34 h 364"/>
              <a:gd name="T56" fmla="*/ 99 w 197"/>
              <a:gd name="T57" fmla="*/ 3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97" h="364">
                <a:moveTo>
                  <a:pt x="197" y="182"/>
                </a:moveTo>
                <a:cubicBezTo>
                  <a:pt x="197" y="232"/>
                  <a:pt x="197" y="282"/>
                  <a:pt x="197" y="332"/>
                </a:cubicBezTo>
                <a:cubicBezTo>
                  <a:pt x="197" y="352"/>
                  <a:pt x="185" y="364"/>
                  <a:pt x="166" y="364"/>
                </a:cubicBezTo>
                <a:cubicBezTo>
                  <a:pt x="121" y="364"/>
                  <a:pt x="76" y="364"/>
                  <a:pt x="31" y="364"/>
                </a:cubicBezTo>
                <a:cubicBezTo>
                  <a:pt x="12" y="364"/>
                  <a:pt x="0" y="352"/>
                  <a:pt x="0" y="332"/>
                </a:cubicBezTo>
                <a:cubicBezTo>
                  <a:pt x="0" y="232"/>
                  <a:pt x="0" y="132"/>
                  <a:pt x="0" y="32"/>
                </a:cubicBezTo>
                <a:cubicBezTo>
                  <a:pt x="0" y="12"/>
                  <a:pt x="12" y="0"/>
                  <a:pt x="32" y="0"/>
                </a:cubicBezTo>
                <a:cubicBezTo>
                  <a:pt x="76" y="0"/>
                  <a:pt x="121" y="0"/>
                  <a:pt x="165" y="0"/>
                </a:cubicBezTo>
                <a:cubicBezTo>
                  <a:pt x="185" y="0"/>
                  <a:pt x="197" y="12"/>
                  <a:pt x="197" y="32"/>
                </a:cubicBezTo>
                <a:cubicBezTo>
                  <a:pt x="197" y="82"/>
                  <a:pt x="197" y="132"/>
                  <a:pt x="197" y="182"/>
                </a:cubicBezTo>
                <a:cubicBezTo>
                  <a:pt x="197" y="182"/>
                  <a:pt x="197" y="182"/>
                  <a:pt x="197" y="182"/>
                </a:cubicBezTo>
                <a:close/>
                <a:moveTo>
                  <a:pt x="22" y="303"/>
                </a:moveTo>
                <a:cubicBezTo>
                  <a:pt x="73" y="303"/>
                  <a:pt x="124" y="303"/>
                  <a:pt x="175" y="303"/>
                </a:cubicBezTo>
                <a:cubicBezTo>
                  <a:pt x="175" y="222"/>
                  <a:pt x="175" y="142"/>
                  <a:pt x="175" y="61"/>
                </a:cubicBezTo>
                <a:cubicBezTo>
                  <a:pt x="124" y="61"/>
                  <a:pt x="73" y="61"/>
                  <a:pt x="22" y="61"/>
                </a:cubicBezTo>
                <a:cubicBezTo>
                  <a:pt x="22" y="142"/>
                  <a:pt x="22" y="223"/>
                  <a:pt x="22" y="303"/>
                </a:cubicBezTo>
                <a:close/>
                <a:moveTo>
                  <a:pt x="113" y="333"/>
                </a:moveTo>
                <a:cubicBezTo>
                  <a:pt x="113" y="325"/>
                  <a:pt x="107" y="319"/>
                  <a:pt x="99" y="319"/>
                </a:cubicBezTo>
                <a:cubicBezTo>
                  <a:pt x="92" y="319"/>
                  <a:pt x="85" y="325"/>
                  <a:pt x="85" y="333"/>
                </a:cubicBezTo>
                <a:cubicBezTo>
                  <a:pt x="85" y="341"/>
                  <a:pt x="92" y="347"/>
                  <a:pt x="100" y="347"/>
                </a:cubicBezTo>
                <a:cubicBezTo>
                  <a:pt x="107" y="347"/>
                  <a:pt x="113" y="341"/>
                  <a:pt x="113" y="333"/>
                </a:cubicBezTo>
                <a:close/>
                <a:moveTo>
                  <a:pt x="99" y="34"/>
                </a:moveTo>
                <a:cubicBezTo>
                  <a:pt x="104" y="34"/>
                  <a:pt x="109" y="34"/>
                  <a:pt x="114" y="34"/>
                </a:cubicBezTo>
                <a:cubicBezTo>
                  <a:pt x="117" y="34"/>
                  <a:pt x="119" y="33"/>
                  <a:pt x="119" y="31"/>
                </a:cubicBezTo>
                <a:cubicBezTo>
                  <a:pt x="119" y="29"/>
                  <a:pt x="116" y="27"/>
                  <a:pt x="114" y="27"/>
                </a:cubicBezTo>
                <a:cubicBezTo>
                  <a:pt x="104" y="27"/>
                  <a:pt x="94" y="27"/>
                  <a:pt x="84" y="27"/>
                </a:cubicBezTo>
                <a:cubicBezTo>
                  <a:pt x="82" y="27"/>
                  <a:pt x="80" y="28"/>
                  <a:pt x="80" y="31"/>
                </a:cubicBezTo>
                <a:cubicBezTo>
                  <a:pt x="80" y="34"/>
                  <a:pt x="82" y="34"/>
                  <a:pt x="84" y="34"/>
                </a:cubicBezTo>
                <a:cubicBezTo>
                  <a:pt x="89" y="34"/>
                  <a:pt x="94" y="34"/>
                  <a:pt x="99" y="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+mj-lt"/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450361" y="5490978"/>
            <a:ext cx="972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Mobile</a:t>
            </a:r>
          </a:p>
        </p:txBody>
      </p:sp>
      <p:sp>
        <p:nvSpPr>
          <p:cNvPr id="31" name="Rechteck 30"/>
          <p:cNvSpPr/>
          <p:nvPr/>
        </p:nvSpPr>
        <p:spPr>
          <a:xfrm>
            <a:off x="4042752" y="930181"/>
            <a:ext cx="2789649" cy="4344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28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APPLIKATION</a:t>
            </a:r>
            <a:endParaRPr lang="de-DE" sz="48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7" name="Gruppieren 216"/>
          <p:cNvGrpSpPr/>
          <p:nvPr/>
        </p:nvGrpSpPr>
        <p:grpSpPr>
          <a:xfrm>
            <a:off x="6303868" y="1889018"/>
            <a:ext cx="1636385" cy="858841"/>
            <a:chOff x="5623897" y="1337525"/>
            <a:chExt cx="1636385" cy="858841"/>
          </a:xfrm>
        </p:grpSpPr>
        <p:grpSp>
          <p:nvGrpSpPr>
            <p:cNvPr id="169" name="Gruppieren 168"/>
            <p:cNvGrpSpPr/>
            <p:nvPr/>
          </p:nvGrpSpPr>
          <p:grpSpPr>
            <a:xfrm>
              <a:off x="6152430" y="1337525"/>
              <a:ext cx="540000" cy="540000"/>
              <a:chOff x="6055673" y="1326892"/>
              <a:chExt cx="720000" cy="720000"/>
            </a:xfrm>
          </p:grpSpPr>
          <p:sp>
            <p:nvSpPr>
              <p:cNvPr id="172" name="Ellipse 171"/>
              <p:cNvSpPr/>
              <p:nvPr/>
            </p:nvSpPr>
            <p:spPr>
              <a:xfrm>
                <a:off x="6055673" y="1326892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latin typeface="+mj-lt"/>
                </a:endParaRPr>
              </a:p>
            </p:txBody>
          </p:sp>
          <p:sp>
            <p:nvSpPr>
              <p:cNvPr id="65" name="Freeform 8"/>
              <p:cNvSpPr>
                <a:spLocks noChangeAspect="1" noEditPoints="1"/>
              </p:cNvSpPr>
              <p:nvPr/>
            </p:nvSpPr>
            <p:spPr bwMode="auto">
              <a:xfrm>
                <a:off x="6197190" y="1488892"/>
                <a:ext cx="436967" cy="396000"/>
              </a:xfrm>
              <a:custGeom>
                <a:avLst/>
                <a:gdLst>
                  <a:gd name="T0" fmla="*/ 117 w 405"/>
                  <a:gd name="T1" fmla="*/ 227 h 365"/>
                  <a:gd name="T2" fmla="*/ 117 w 405"/>
                  <a:gd name="T3" fmla="*/ 102 h 365"/>
                  <a:gd name="T4" fmla="*/ 40 w 405"/>
                  <a:gd name="T5" fmla="*/ 102 h 365"/>
                  <a:gd name="T6" fmla="*/ 0 w 405"/>
                  <a:gd name="T7" fmla="*/ 142 h 365"/>
                  <a:gd name="T8" fmla="*/ 0 w 405"/>
                  <a:gd name="T9" fmla="*/ 264 h 365"/>
                  <a:gd name="T10" fmla="*/ 40 w 405"/>
                  <a:gd name="T11" fmla="*/ 304 h 365"/>
                  <a:gd name="T12" fmla="*/ 60 w 405"/>
                  <a:gd name="T13" fmla="*/ 304 h 365"/>
                  <a:gd name="T14" fmla="*/ 60 w 405"/>
                  <a:gd name="T15" fmla="*/ 365 h 365"/>
                  <a:gd name="T16" fmla="*/ 121 w 405"/>
                  <a:gd name="T17" fmla="*/ 304 h 365"/>
                  <a:gd name="T18" fmla="*/ 222 w 405"/>
                  <a:gd name="T19" fmla="*/ 304 h 365"/>
                  <a:gd name="T20" fmla="*/ 263 w 405"/>
                  <a:gd name="T21" fmla="*/ 264 h 365"/>
                  <a:gd name="T22" fmla="*/ 263 w 405"/>
                  <a:gd name="T23" fmla="*/ 227 h 365"/>
                  <a:gd name="T24" fmla="*/ 259 w 405"/>
                  <a:gd name="T25" fmla="*/ 227 h 365"/>
                  <a:gd name="T26" fmla="*/ 117 w 405"/>
                  <a:gd name="T27" fmla="*/ 227 h 365"/>
                  <a:gd name="T28" fmla="*/ 364 w 405"/>
                  <a:gd name="T29" fmla="*/ 0 h 365"/>
                  <a:gd name="T30" fmla="*/ 182 w 405"/>
                  <a:gd name="T31" fmla="*/ 0 h 365"/>
                  <a:gd name="T32" fmla="*/ 141 w 405"/>
                  <a:gd name="T33" fmla="*/ 41 h 365"/>
                  <a:gd name="T34" fmla="*/ 141 w 405"/>
                  <a:gd name="T35" fmla="*/ 203 h 365"/>
                  <a:gd name="T36" fmla="*/ 283 w 405"/>
                  <a:gd name="T37" fmla="*/ 203 h 365"/>
                  <a:gd name="T38" fmla="*/ 344 w 405"/>
                  <a:gd name="T39" fmla="*/ 264 h 365"/>
                  <a:gd name="T40" fmla="*/ 344 w 405"/>
                  <a:gd name="T41" fmla="*/ 203 h 365"/>
                  <a:gd name="T42" fmla="*/ 364 w 405"/>
                  <a:gd name="T43" fmla="*/ 203 h 365"/>
                  <a:gd name="T44" fmla="*/ 405 w 405"/>
                  <a:gd name="T45" fmla="*/ 162 h 365"/>
                  <a:gd name="T46" fmla="*/ 405 w 405"/>
                  <a:gd name="T47" fmla="*/ 41 h 365"/>
                  <a:gd name="T48" fmla="*/ 364 w 405"/>
                  <a:gd name="T49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5" h="365">
                    <a:moveTo>
                      <a:pt x="117" y="227"/>
                    </a:moveTo>
                    <a:cubicBezTo>
                      <a:pt x="117" y="102"/>
                      <a:pt x="117" y="102"/>
                      <a:pt x="117" y="102"/>
                    </a:cubicBezTo>
                    <a:cubicBezTo>
                      <a:pt x="40" y="102"/>
                      <a:pt x="40" y="102"/>
                      <a:pt x="40" y="102"/>
                    </a:cubicBezTo>
                    <a:cubicBezTo>
                      <a:pt x="18" y="102"/>
                      <a:pt x="0" y="120"/>
                      <a:pt x="0" y="142"/>
                    </a:cubicBezTo>
                    <a:cubicBezTo>
                      <a:pt x="0" y="264"/>
                      <a:pt x="0" y="264"/>
                      <a:pt x="0" y="264"/>
                    </a:cubicBezTo>
                    <a:cubicBezTo>
                      <a:pt x="0" y="286"/>
                      <a:pt x="18" y="304"/>
                      <a:pt x="40" y="304"/>
                    </a:cubicBezTo>
                    <a:cubicBezTo>
                      <a:pt x="60" y="304"/>
                      <a:pt x="60" y="304"/>
                      <a:pt x="60" y="304"/>
                    </a:cubicBezTo>
                    <a:cubicBezTo>
                      <a:pt x="60" y="365"/>
                      <a:pt x="60" y="365"/>
                      <a:pt x="60" y="365"/>
                    </a:cubicBezTo>
                    <a:cubicBezTo>
                      <a:pt x="121" y="304"/>
                      <a:pt x="121" y="304"/>
                      <a:pt x="121" y="304"/>
                    </a:cubicBezTo>
                    <a:cubicBezTo>
                      <a:pt x="222" y="304"/>
                      <a:pt x="222" y="304"/>
                      <a:pt x="222" y="304"/>
                    </a:cubicBezTo>
                    <a:cubicBezTo>
                      <a:pt x="245" y="304"/>
                      <a:pt x="263" y="286"/>
                      <a:pt x="263" y="264"/>
                    </a:cubicBezTo>
                    <a:cubicBezTo>
                      <a:pt x="263" y="227"/>
                      <a:pt x="263" y="227"/>
                      <a:pt x="263" y="227"/>
                    </a:cubicBezTo>
                    <a:cubicBezTo>
                      <a:pt x="262" y="227"/>
                      <a:pt x="260" y="227"/>
                      <a:pt x="259" y="227"/>
                    </a:cubicBezTo>
                    <a:cubicBezTo>
                      <a:pt x="117" y="227"/>
                      <a:pt x="117" y="227"/>
                      <a:pt x="117" y="227"/>
                    </a:cubicBezTo>
                    <a:close/>
                    <a:moveTo>
                      <a:pt x="364" y="0"/>
                    </a:moveTo>
                    <a:cubicBezTo>
                      <a:pt x="182" y="0"/>
                      <a:pt x="182" y="0"/>
                      <a:pt x="182" y="0"/>
                    </a:cubicBezTo>
                    <a:cubicBezTo>
                      <a:pt x="160" y="0"/>
                      <a:pt x="141" y="18"/>
                      <a:pt x="141" y="41"/>
                    </a:cubicBezTo>
                    <a:cubicBezTo>
                      <a:pt x="141" y="203"/>
                      <a:pt x="141" y="203"/>
                      <a:pt x="141" y="203"/>
                    </a:cubicBezTo>
                    <a:cubicBezTo>
                      <a:pt x="283" y="203"/>
                      <a:pt x="283" y="203"/>
                      <a:pt x="283" y="203"/>
                    </a:cubicBezTo>
                    <a:cubicBezTo>
                      <a:pt x="344" y="264"/>
                      <a:pt x="344" y="264"/>
                      <a:pt x="344" y="264"/>
                    </a:cubicBezTo>
                    <a:cubicBezTo>
                      <a:pt x="344" y="203"/>
                      <a:pt x="344" y="203"/>
                      <a:pt x="344" y="203"/>
                    </a:cubicBezTo>
                    <a:cubicBezTo>
                      <a:pt x="364" y="203"/>
                      <a:pt x="364" y="203"/>
                      <a:pt x="364" y="203"/>
                    </a:cubicBezTo>
                    <a:cubicBezTo>
                      <a:pt x="386" y="203"/>
                      <a:pt x="405" y="185"/>
                      <a:pt x="405" y="162"/>
                    </a:cubicBezTo>
                    <a:cubicBezTo>
                      <a:pt x="405" y="41"/>
                      <a:pt x="405" y="41"/>
                      <a:pt x="405" y="41"/>
                    </a:cubicBezTo>
                    <a:cubicBezTo>
                      <a:pt x="405" y="18"/>
                      <a:pt x="386" y="0"/>
                      <a:pt x="36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 dirty="0">
                  <a:latin typeface="+mj-lt"/>
                </a:endParaRPr>
              </a:p>
            </p:txBody>
          </p:sp>
        </p:grpSp>
        <p:sp>
          <p:nvSpPr>
            <p:cNvPr id="68" name="Rechteck 67"/>
            <p:cNvSpPr/>
            <p:nvPr/>
          </p:nvSpPr>
          <p:spPr>
            <a:xfrm>
              <a:off x="5623897" y="1976615"/>
              <a:ext cx="1636385" cy="21975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Kommunikation</a:t>
              </a:r>
            </a:p>
          </p:txBody>
        </p:sp>
      </p:grpSp>
      <p:grpSp>
        <p:nvGrpSpPr>
          <p:cNvPr id="220" name="Gruppieren 219"/>
          <p:cNvGrpSpPr/>
          <p:nvPr/>
        </p:nvGrpSpPr>
        <p:grpSpPr>
          <a:xfrm>
            <a:off x="3165081" y="1859310"/>
            <a:ext cx="1152000" cy="888549"/>
            <a:chOff x="3399904" y="2174854"/>
            <a:chExt cx="1152000" cy="888549"/>
          </a:xfrm>
        </p:grpSpPr>
        <p:sp>
          <p:nvSpPr>
            <p:cNvPr id="32" name="Rechteck 31"/>
            <p:cNvSpPr/>
            <p:nvPr/>
          </p:nvSpPr>
          <p:spPr>
            <a:xfrm>
              <a:off x="3399904" y="2811403"/>
              <a:ext cx="1152000" cy="252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Monitoring</a:t>
              </a:r>
            </a:p>
          </p:txBody>
        </p:sp>
        <p:grpSp>
          <p:nvGrpSpPr>
            <p:cNvPr id="219" name="Gruppieren 218"/>
            <p:cNvGrpSpPr/>
            <p:nvPr/>
          </p:nvGrpSpPr>
          <p:grpSpPr>
            <a:xfrm>
              <a:off x="3709170" y="2174854"/>
              <a:ext cx="540000" cy="540000"/>
              <a:chOff x="3709170" y="2174854"/>
              <a:chExt cx="540000" cy="540000"/>
            </a:xfrm>
          </p:grpSpPr>
          <p:sp>
            <p:nvSpPr>
              <p:cNvPr id="174" name="Ellipse 173"/>
              <p:cNvSpPr/>
              <p:nvPr/>
            </p:nvSpPr>
            <p:spPr>
              <a:xfrm>
                <a:off x="3709170" y="2174854"/>
                <a:ext cx="540000" cy="5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latin typeface="+mj-lt"/>
                </a:endParaRPr>
              </a:p>
            </p:txBody>
          </p:sp>
          <p:sp>
            <p:nvSpPr>
              <p:cNvPr id="99" name="Freeform 24"/>
              <p:cNvSpPr>
                <a:spLocks noChangeAspect="1" noEditPoints="1"/>
              </p:cNvSpPr>
              <p:nvPr/>
            </p:nvSpPr>
            <p:spPr bwMode="auto">
              <a:xfrm>
                <a:off x="3788405" y="2269956"/>
                <a:ext cx="381531" cy="297000"/>
              </a:xfrm>
              <a:custGeom>
                <a:avLst/>
                <a:gdLst>
                  <a:gd name="T0" fmla="*/ 61 w 71"/>
                  <a:gd name="T1" fmla="*/ 11 h 55"/>
                  <a:gd name="T2" fmla="*/ 71 w 71"/>
                  <a:gd name="T3" fmla="*/ 39 h 55"/>
                  <a:gd name="T4" fmla="*/ 61 w 71"/>
                  <a:gd name="T5" fmla="*/ 48 h 55"/>
                  <a:gd name="T6" fmla="*/ 44 w 71"/>
                  <a:gd name="T7" fmla="*/ 53 h 55"/>
                  <a:gd name="T8" fmla="*/ 27 w 71"/>
                  <a:gd name="T9" fmla="*/ 53 h 55"/>
                  <a:gd name="T10" fmla="*/ 10 w 71"/>
                  <a:gd name="T11" fmla="*/ 48 h 55"/>
                  <a:gd name="T12" fmla="*/ 0 w 71"/>
                  <a:gd name="T13" fmla="*/ 39 h 55"/>
                  <a:gd name="T14" fmla="*/ 10 w 71"/>
                  <a:gd name="T15" fmla="*/ 11 h 55"/>
                  <a:gd name="T16" fmla="*/ 25 w 71"/>
                  <a:gd name="T17" fmla="*/ 24 h 55"/>
                  <a:gd name="T18" fmla="*/ 17 w 71"/>
                  <a:gd name="T19" fmla="*/ 17 h 55"/>
                  <a:gd name="T20" fmla="*/ 23 w 71"/>
                  <a:gd name="T21" fmla="*/ 26 h 55"/>
                  <a:gd name="T22" fmla="*/ 25 w 71"/>
                  <a:gd name="T23" fmla="*/ 24 h 55"/>
                  <a:gd name="T24" fmla="*/ 11 w 71"/>
                  <a:gd name="T25" fmla="*/ 34 h 55"/>
                  <a:gd name="T26" fmla="*/ 11 w 71"/>
                  <a:gd name="T27" fmla="*/ 38 h 55"/>
                  <a:gd name="T28" fmla="*/ 21 w 71"/>
                  <a:gd name="T29" fmla="*/ 36 h 55"/>
                  <a:gd name="T30" fmla="*/ 37 w 71"/>
                  <a:gd name="T31" fmla="*/ 20 h 55"/>
                  <a:gd name="T32" fmla="*/ 35 w 71"/>
                  <a:gd name="T33" fmla="*/ 10 h 55"/>
                  <a:gd name="T34" fmla="*/ 34 w 71"/>
                  <a:gd name="T35" fmla="*/ 20 h 55"/>
                  <a:gd name="T36" fmla="*/ 37 w 71"/>
                  <a:gd name="T37" fmla="*/ 20 h 55"/>
                  <a:gd name="T38" fmla="*/ 60 w 71"/>
                  <a:gd name="T39" fmla="*/ 38 h 55"/>
                  <a:gd name="T40" fmla="*/ 60 w 71"/>
                  <a:gd name="T41" fmla="*/ 34 h 55"/>
                  <a:gd name="T42" fmla="*/ 50 w 71"/>
                  <a:gd name="T43" fmla="*/ 36 h 55"/>
                  <a:gd name="T44" fmla="*/ 35 w 71"/>
                  <a:gd name="T45" fmla="*/ 43 h 55"/>
                  <a:gd name="T46" fmla="*/ 42 w 71"/>
                  <a:gd name="T47" fmla="*/ 33 h 55"/>
                  <a:gd name="T48" fmla="*/ 56 w 71"/>
                  <a:gd name="T49" fmla="*/ 18 h 55"/>
                  <a:gd name="T50" fmla="*/ 54 w 71"/>
                  <a:gd name="T51" fmla="*/ 16 h 55"/>
                  <a:gd name="T52" fmla="*/ 39 w 71"/>
                  <a:gd name="T53" fmla="*/ 29 h 55"/>
                  <a:gd name="T54" fmla="*/ 28 w 71"/>
                  <a:gd name="T55" fmla="*/ 36 h 55"/>
                  <a:gd name="T56" fmla="*/ 56 w 71"/>
                  <a:gd name="T57" fmla="*/ 15 h 55"/>
                  <a:gd name="T58" fmla="*/ 15 w 71"/>
                  <a:gd name="T59" fmla="*/ 15 h 55"/>
                  <a:gd name="T60" fmla="*/ 6 w 71"/>
                  <a:gd name="T61" fmla="*/ 38 h 55"/>
                  <a:gd name="T62" fmla="*/ 10 w 71"/>
                  <a:gd name="T63" fmla="*/ 42 h 55"/>
                  <a:gd name="T64" fmla="*/ 23 w 71"/>
                  <a:gd name="T65" fmla="*/ 42 h 55"/>
                  <a:gd name="T66" fmla="*/ 30 w 71"/>
                  <a:gd name="T67" fmla="*/ 47 h 55"/>
                  <a:gd name="T68" fmla="*/ 41 w 71"/>
                  <a:gd name="T69" fmla="*/ 47 h 55"/>
                  <a:gd name="T70" fmla="*/ 48 w 71"/>
                  <a:gd name="T71" fmla="*/ 42 h 55"/>
                  <a:gd name="T72" fmla="*/ 63 w 71"/>
                  <a:gd name="T73" fmla="*/ 41 h 55"/>
                  <a:gd name="T74" fmla="*/ 65 w 71"/>
                  <a:gd name="T75" fmla="*/ 3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71" h="55">
                    <a:moveTo>
                      <a:pt x="35" y="0"/>
                    </a:moveTo>
                    <a:cubicBezTo>
                      <a:pt x="45" y="0"/>
                      <a:pt x="54" y="4"/>
                      <a:pt x="61" y="11"/>
                    </a:cubicBezTo>
                    <a:cubicBezTo>
                      <a:pt x="67" y="17"/>
                      <a:pt x="71" y="26"/>
                      <a:pt x="71" y="36"/>
                    </a:cubicBezTo>
                    <a:cubicBezTo>
                      <a:pt x="71" y="37"/>
                      <a:pt x="71" y="38"/>
                      <a:pt x="71" y="39"/>
                    </a:cubicBezTo>
                    <a:cubicBezTo>
                      <a:pt x="71" y="42"/>
                      <a:pt x="70" y="44"/>
                      <a:pt x="68" y="46"/>
                    </a:cubicBezTo>
                    <a:cubicBezTo>
                      <a:pt x="66" y="47"/>
                      <a:pt x="63" y="48"/>
                      <a:pt x="61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48" y="50"/>
                      <a:pt x="46" y="52"/>
                      <a:pt x="44" y="53"/>
                    </a:cubicBezTo>
                    <a:cubicBezTo>
                      <a:pt x="41" y="54"/>
                      <a:pt x="39" y="55"/>
                      <a:pt x="35" y="55"/>
                    </a:cubicBezTo>
                    <a:cubicBezTo>
                      <a:pt x="32" y="55"/>
                      <a:pt x="29" y="54"/>
                      <a:pt x="27" y="53"/>
                    </a:cubicBezTo>
                    <a:cubicBezTo>
                      <a:pt x="25" y="52"/>
                      <a:pt x="23" y="50"/>
                      <a:pt x="21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8"/>
                      <a:pt x="5" y="47"/>
                      <a:pt x="3" y="46"/>
                    </a:cubicBezTo>
                    <a:cubicBezTo>
                      <a:pt x="1" y="44"/>
                      <a:pt x="0" y="42"/>
                      <a:pt x="0" y="39"/>
                    </a:cubicBezTo>
                    <a:cubicBezTo>
                      <a:pt x="0" y="38"/>
                      <a:pt x="0" y="37"/>
                      <a:pt x="0" y="36"/>
                    </a:cubicBezTo>
                    <a:cubicBezTo>
                      <a:pt x="0" y="26"/>
                      <a:pt x="4" y="17"/>
                      <a:pt x="10" y="11"/>
                    </a:cubicBezTo>
                    <a:cubicBezTo>
                      <a:pt x="17" y="4"/>
                      <a:pt x="26" y="0"/>
                      <a:pt x="35" y="0"/>
                    </a:cubicBezTo>
                    <a:close/>
                    <a:moveTo>
                      <a:pt x="25" y="24"/>
                    </a:moveTo>
                    <a:cubicBezTo>
                      <a:pt x="19" y="17"/>
                      <a:pt x="19" y="17"/>
                      <a:pt x="19" y="17"/>
                    </a:cubicBezTo>
                    <a:cubicBezTo>
                      <a:pt x="19" y="17"/>
                      <a:pt x="18" y="17"/>
                      <a:pt x="17" y="17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4" y="27"/>
                      <a:pt x="25" y="27"/>
                      <a:pt x="25" y="26"/>
                    </a:cubicBezTo>
                    <a:cubicBezTo>
                      <a:pt x="26" y="25"/>
                      <a:pt x="26" y="24"/>
                      <a:pt x="25" y="24"/>
                    </a:cubicBezTo>
                    <a:close/>
                    <a:moveTo>
                      <a:pt x="20" y="34"/>
                    </a:moveTo>
                    <a:cubicBezTo>
                      <a:pt x="11" y="34"/>
                      <a:pt x="11" y="34"/>
                      <a:pt x="11" y="34"/>
                    </a:cubicBezTo>
                    <a:cubicBezTo>
                      <a:pt x="10" y="34"/>
                      <a:pt x="9" y="35"/>
                      <a:pt x="9" y="36"/>
                    </a:cubicBezTo>
                    <a:cubicBezTo>
                      <a:pt x="9" y="37"/>
                      <a:pt x="10" y="38"/>
                      <a:pt x="11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8"/>
                      <a:pt x="21" y="37"/>
                      <a:pt x="21" y="36"/>
                    </a:cubicBezTo>
                    <a:cubicBezTo>
                      <a:pt x="21" y="35"/>
                      <a:pt x="21" y="34"/>
                      <a:pt x="20" y="34"/>
                    </a:cubicBezTo>
                    <a:close/>
                    <a:moveTo>
                      <a:pt x="37" y="20"/>
                    </a:moveTo>
                    <a:cubicBezTo>
                      <a:pt x="37" y="12"/>
                      <a:pt x="37" y="12"/>
                      <a:pt x="37" y="12"/>
                    </a:cubicBezTo>
                    <a:cubicBezTo>
                      <a:pt x="37" y="11"/>
                      <a:pt x="36" y="10"/>
                      <a:pt x="35" y="10"/>
                    </a:cubicBezTo>
                    <a:cubicBezTo>
                      <a:pt x="35" y="10"/>
                      <a:pt x="34" y="11"/>
                      <a:pt x="34" y="12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1"/>
                      <a:pt x="35" y="22"/>
                      <a:pt x="35" y="22"/>
                    </a:cubicBezTo>
                    <a:cubicBezTo>
                      <a:pt x="36" y="22"/>
                      <a:pt x="37" y="21"/>
                      <a:pt x="37" y="20"/>
                    </a:cubicBezTo>
                    <a:close/>
                    <a:moveTo>
                      <a:pt x="51" y="38"/>
                    </a:moveTo>
                    <a:cubicBezTo>
                      <a:pt x="60" y="38"/>
                      <a:pt x="60" y="38"/>
                      <a:pt x="60" y="38"/>
                    </a:cubicBezTo>
                    <a:cubicBezTo>
                      <a:pt x="61" y="38"/>
                      <a:pt x="62" y="37"/>
                      <a:pt x="62" y="36"/>
                    </a:cubicBezTo>
                    <a:cubicBezTo>
                      <a:pt x="62" y="35"/>
                      <a:pt x="61" y="34"/>
                      <a:pt x="60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0" y="34"/>
                      <a:pt x="50" y="35"/>
                      <a:pt x="50" y="36"/>
                    </a:cubicBezTo>
                    <a:cubicBezTo>
                      <a:pt x="50" y="37"/>
                      <a:pt x="50" y="38"/>
                      <a:pt x="51" y="38"/>
                    </a:cubicBezTo>
                    <a:close/>
                    <a:moveTo>
                      <a:pt x="35" y="43"/>
                    </a:moveTo>
                    <a:cubicBezTo>
                      <a:pt x="40" y="43"/>
                      <a:pt x="43" y="40"/>
                      <a:pt x="43" y="36"/>
                    </a:cubicBezTo>
                    <a:cubicBezTo>
                      <a:pt x="43" y="35"/>
                      <a:pt x="43" y="34"/>
                      <a:pt x="42" y="33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6" y="19"/>
                      <a:pt x="56" y="19"/>
                      <a:pt x="56" y="18"/>
                    </a:cubicBezTo>
                    <a:cubicBezTo>
                      <a:pt x="56" y="17"/>
                      <a:pt x="56" y="17"/>
                      <a:pt x="55" y="16"/>
                    </a:cubicBezTo>
                    <a:cubicBezTo>
                      <a:pt x="55" y="16"/>
                      <a:pt x="54" y="16"/>
                      <a:pt x="54" y="16"/>
                    </a:cubicBezTo>
                    <a:cubicBezTo>
                      <a:pt x="53" y="16"/>
                      <a:pt x="52" y="16"/>
                      <a:pt x="52" y="16"/>
                    </a:cubicBezTo>
                    <a:cubicBezTo>
                      <a:pt x="48" y="21"/>
                      <a:pt x="43" y="25"/>
                      <a:pt x="39" y="29"/>
                    </a:cubicBezTo>
                    <a:cubicBezTo>
                      <a:pt x="38" y="29"/>
                      <a:pt x="37" y="29"/>
                      <a:pt x="35" y="29"/>
                    </a:cubicBezTo>
                    <a:cubicBezTo>
                      <a:pt x="31" y="29"/>
                      <a:pt x="28" y="32"/>
                      <a:pt x="28" y="36"/>
                    </a:cubicBezTo>
                    <a:cubicBezTo>
                      <a:pt x="28" y="40"/>
                      <a:pt x="31" y="43"/>
                      <a:pt x="35" y="43"/>
                    </a:cubicBezTo>
                    <a:close/>
                    <a:moveTo>
                      <a:pt x="56" y="15"/>
                    </a:moveTo>
                    <a:cubicBezTo>
                      <a:pt x="51" y="10"/>
                      <a:pt x="44" y="7"/>
                      <a:pt x="35" y="7"/>
                    </a:cubicBezTo>
                    <a:cubicBezTo>
                      <a:pt x="27" y="7"/>
                      <a:pt x="20" y="10"/>
                      <a:pt x="15" y="15"/>
                    </a:cubicBezTo>
                    <a:cubicBezTo>
                      <a:pt x="9" y="20"/>
                      <a:pt x="6" y="28"/>
                      <a:pt x="6" y="36"/>
                    </a:cubicBezTo>
                    <a:cubicBezTo>
                      <a:pt x="6" y="37"/>
                      <a:pt x="6" y="38"/>
                      <a:pt x="6" y="38"/>
                    </a:cubicBezTo>
                    <a:cubicBezTo>
                      <a:pt x="6" y="39"/>
                      <a:pt x="7" y="40"/>
                      <a:pt x="7" y="41"/>
                    </a:cubicBezTo>
                    <a:cubicBezTo>
                      <a:pt x="8" y="42"/>
                      <a:pt x="9" y="42"/>
                      <a:pt x="10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2"/>
                      <a:pt x="25" y="43"/>
                      <a:pt x="26" y="43"/>
                    </a:cubicBezTo>
                    <a:cubicBezTo>
                      <a:pt x="27" y="45"/>
                      <a:pt x="28" y="46"/>
                      <a:pt x="30" y="47"/>
                    </a:cubicBezTo>
                    <a:cubicBezTo>
                      <a:pt x="32" y="48"/>
                      <a:pt x="33" y="49"/>
                      <a:pt x="35" y="49"/>
                    </a:cubicBezTo>
                    <a:cubicBezTo>
                      <a:pt x="37" y="49"/>
                      <a:pt x="39" y="48"/>
                      <a:pt x="41" y="47"/>
                    </a:cubicBezTo>
                    <a:cubicBezTo>
                      <a:pt x="43" y="47"/>
                      <a:pt x="44" y="45"/>
                      <a:pt x="45" y="44"/>
                    </a:cubicBezTo>
                    <a:cubicBezTo>
                      <a:pt x="46" y="43"/>
                      <a:pt x="47" y="42"/>
                      <a:pt x="48" y="42"/>
                    </a:cubicBezTo>
                    <a:cubicBezTo>
                      <a:pt x="61" y="42"/>
                      <a:pt x="61" y="42"/>
                      <a:pt x="61" y="42"/>
                    </a:cubicBezTo>
                    <a:cubicBezTo>
                      <a:pt x="62" y="42"/>
                      <a:pt x="63" y="42"/>
                      <a:pt x="63" y="41"/>
                    </a:cubicBezTo>
                    <a:cubicBezTo>
                      <a:pt x="64" y="40"/>
                      <a:pt x="65" y="39"/>
                      <a:pt x="65" y="38"/>
                    </a:cubicBezTo>
                    <a:cubicBezTo>
                      <a:pt x="65" y="38"/>
                      <a:pt x="65" y="37"/>
                      <a:pt x="65" y="36"/>
                    </a:cubicBezTo>
                    <a:cubicBezTo>
                      <a:pt x="65" y="28"/>
                      <a:pt x="62" y="20"/>
                      <a:pt x="56" y="1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 dirty="0">
                  <a:latin typeface="+mj-lt"/>
                </a:endParaRPr>
              </a:p>
            </p:txBody>
          </p:sp>
        </p:grpSp>
      </p:grpSp>
      <p:grpSp>
        <p:nvGrpSpPr>
          <p:cNvPr id="221" name="Gruppieren 220"/>
          <p:cNvGrpSpPr/>
          <p:nvPr/>
        </p:nvGrpSpPr>
        <p:grpSpPr>
          <a:xfrm>
            <a:off x="4705250" y="1856241"/>
            <a:ext cx="1392761" cy="992098"/>
            <a:chOff x="5078854" y="2156533"/>
            <a:chExt cx="1392761" cy="992098"/>
          </a:xfrm>
        </p:grpSpPr>
        <p:sp>
          <p:nvSpPr>
            <p:cNvPr id="67" name="Rechteck 66"/>
            <p:cNvSpPr/>
            <p:nvPr/>
          </p:nvSpPr>
          <p:spPr>
            <a:xfrm>
              <a:off x="5078854" y="2896631"/>
              <a:ext cx="1392761" cy="252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Zusammen-arbeit</a:t>
              </a:r>
            </a:p>
          </p:txBody>
        </p:sp>
        <p:grpSp>
          <p:nvGrpSpPr>
            <p:cNvPr id="173" name="Gruppieren 172"/>
            <p:cNvGrpSpPr/>
            <p:nvPr/>
          </p:nvGrpSpPr>
          <p:grpSpPr>
            <a:xfrm>
              <a:off x="5509775" y="2156533"/>
              <a:ext cx="540000" cy="540000"/>
              <a:chOff x="5427884" y="2145900"/>
              <a:chExt cx="720000" cy="720000"/>
            </a:xfrm>
          </p:grpSpPr>
          <p:sp>
            <p:nvSpPr>
              <p:cNvPr id="176" name="Ellipse 175"/>
              <p:cNvSpPr/>
              <p:nvPr/>
            </p:nvSpPr>
            <p:spPr>
              <a:xfrm>
                <a:off x="5427884" y="2145900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latin typeface="+mj-lt"/>
                </a:endParaRPr>
              </a:p>
            </p:txBody>
          </p:sp>
          <p:grpSp>
            <p:nvGrpSpPr>
              <p:cNvPr id="101" name="Gruppieren 100"/>
              <p:cNvGrpSpPr>
                <a:grpSpLocks noChangeAspect="1"/>
              </p:cNvGrpSpPr>
              <p:nvPr/>
            </p:nvGrpSpPr>
            <p:grpSpPr bwMode="gray">
              <a:xfrm>
                <a:off x="5598409" y="2289900"/>
                <a:ext cx="378950" cy="432000"/>
                <a:chOff x="6896587" y="831606"/>
                <a:chExt cx="476256" cy="542926"/>
              </a:xfrm>
              <a:solidFill>
                <a:schemeClr val="bg1"/>
              </a:solidFill>
            </p:grpSpPr>
            <p:sp>
              <p:nvSpPr>
                <p:cNvPr id="102" name="Freeform 2389"/>
                <p:cNvSpPr>
                  <a:spLocks noEditPoints="1"/>
                </p:cNvSpPr>
                <p:nvPr/>
              </p:nvSpPr>
              <p:spPr bwMode="gray">
                <a:xfrm>
                  <a:off x="6896591" y="831606"/>
                  <a:ext cx="476252" cy="171450"/>
                </a:xfrm>
                <a:custGeom>
                  <a:avLst/>
                  <a:gdLst>
                    <a:gd name="T0" fmla="*/ 137 w 169"/>
                    <a:gd name="T1" fmla="*/ 25 h 61"/>
                    <a:gd name="T2" fmla="*/ 133 w 169"/>
                    <a:gd name="T3" fmla="*/ 25 h 61"/>
                    <a:gd name="T4" fmla="*/ 133 w 169"/>
                    <a:gd name="T5" fmla="*/ 12 h 61"/>
                    <a:gd name="T6" fmla="*/ 121 w 169"/>
                    <a:gd name="T7" fmla="*/ 0 h 61"/>
                    <a:gd name="T8" fmla="*/ 108 w 169"/>
                    <a:gd name="T9" fmla="*/ 12 h 61"/>
                    <a:gd name="T10" fmla="*/ 108 w 169"/>
                    <a:gd name="T11" fmla="*/ 25 h 61"/>
                    <a:gd name="T12" fmla="*/ 60 w 169"/>
                    <a:gd name="T13" fmla="*/ 25 h 61"/>
                    <a:gd name="T14" fmla="*/ 60 w 169"/>
                    <a:gd name="T15" fmla="*/ 12 h 61"/>
                    <a:gd name="T16" fmla="*/ 48 w 169"/>
                    <a:gd name="T17" fmla="*/ 0 h 61"/>
                    <a:gd name="T18" fmla="*/ 36 w 169"/>
                    <a:gd name="T19" fmla="*/ 12 h 61"/>
                    <a:gd name="T20" fmla="*/ 36 w 169"/>
                    <a:gd name="T21" fmla="*/ 25 h 61"/>
                    <a:gd name="T22" fmla="*/ 32 w 169"/>
                    <a:gd name="T23" fmla="*/ 25 h 61"/>
                    <a:gd name="T24" fmla="*/ 0 w 169"/>
                    <a:gd name="T25" fmla="*/ 56 h 61"/>
                    <a:gd name="T26" fmla="*/ 0 w 169"/>
                    <a:gd name="T27" fmla="*/ 61 h 61"/>
                    <a:gd name="T28" fmla="*/ 169 w 169"/>
                    <a:gd name="T29" fmla="*/ 61 h 61"/>
                    <a:gd name="T30" fmla="*/ 169 w 169"/>
                    <a:gd name="T31" fmla="*/ 56 h 61"/>
                    <a:gd name="T32" fmla="*/ 137 w 169"/>
                    <a:gd name="T33" fmla="*/ 25 h 61"/>
                    <a:gd name="T34" fmla="*/ 48 w 169"/>
                    <a:gd name="T35" fmla="*/ 48 h 61"/>
                    <a:gd name="T36" fmla="*/ 36 w 169"/>
                    <a:gd name="T37" fmla="*/ 36 h 61"/>
                    <a:gd name="T38" fmla="*/ 37 w 169"/>
                    <a:gd name="T39" fmla="*/ 33 h 61"/>
                    <a:gd name="T40" fmla="*/ 48 w 169"/>
                    <a:gd name="T41" fmla="*/ 41 h 61"/>
                    <a:gd name="T42" fmla="*/ 60 w 169"/>
                    <a:gd name="T43" fmla="*/ 33 h 61"/>
                    <a:gd name="T44" fmla="*/ 60 w 169"/>
                    <a:gd name="T45" fmla="*/ 36 h 61"/>
                    <a:gd name="T46" fmla="*/ 48 w 169"/>
                    <a:gd name="T47" fmla="*/ 48 h 61"/>
                    <a:gd name="T48" fmla="*/ 121 w 169"/>
                    <a:gd name="T49" fmla="*/ 48 h 61"/>
                    <a:gd name="T50" fmla="*/ 109 w 169"/>
                    <a:gd name="T51" fmla="*/ 36 h 61"/>
                    <a:gd name="T52" fmla="*/ 109 w 169"/>
                    <a:gd name="T53" fmla="*/ 33 h 61"/>
                    <a:gd name="T54" fmla="*/ 121 w 169"/>
                    <a:gd name="T55" fmla="*/ 41 h 61"/>
                    <a:gd name="T56" fmla="*/ 132 w 169"/>
                    <a:gd name="T57" fmla="*/ 33 h 61"/>
                    <a:gd name="T58" fmla="*/ 133 w 169"/>
                    <a:gd name="T59" fmla="*/ 36 h 61"/>
                    <a:gd name="T60" fmla="*/ 121 w 169"/>
                    <a:gd name="T61" fmla="*/ 4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69" h="61">
                      <a:moveTo>
                        <a:pt x="137" y="25"/>
                      </a:moveTo>
                      <a:cubicBezTo>
                        <a:pt x="133" y="25"/>
                        <a:pt x="133" y="25"/>
                        <a:pt x="133" y="25"/>
                      </a:cubicBezTo>
                      <a:cubicBezTo>
                        <a:pt x="133" y="12"/>
                        <a:pt x="133" y="12"/>
                        <a:pt x="133" y="12"/>
                      </a:cubicBezTo>
                      <a:cubicBezTo>
                        <a:pt x="133" y="6"/>
                        <a:pt x="127" y="0"/>
                        <a:pt x="121" y="0"/>
                      </a:cubicBezTo>
                      <a:cubicBezTo>
                        <a:pt x="114" y="0"/>
                        <a:pt x="108" y="6"/>
                        <a:pt x="108" y="12"/>
                      </a:cubicBezTo>
                      <a:cubicBezTo>
                        <a:pt x="108" y="25"/>
                        <a:pt x="108" y="25"/>
                        <a:pt x="108" y="25"/>
                      </a:cubicBezTo>
                      <a:cubicBezTo>
                        <a:pt x="60" y="25"/>
                        <a:pt x="60" y="25"/>
                        <a:pt x="60" y="25"/>
                      </a:cubicBezTo>
                      <a:cubicBezTo>
                        <a:pt x="60" y="12"/>
                        <a:pt x="60" y="12"/>
                        <a:pt x="60" y="12"/>
                      </a:cubicBezTo>
                      <a:cubicBezTo>
                        <a:pt x="60" y="6"/>
                        <a:pt x="55" y="0"/>
                        <a:pt x="48" y="0"/>
                      </a:cubicBezTo>
                      <a:cubicBezTo>
                        <a:pt x="42" y="0"/>
                        <a:pt x="36" y="6"/>
                        <a:pt x="36" y="12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14" y="25"/>
                        <a:pt x="0" y="39"/>
                        <a:pt x="0" y="56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69" y="61"/>
                        <a:pt x="169" y="61"/>
                        <a:pt x="169" y="61"/>
                      </a:cubicBezTo>
                      <a:cubicBezTo>
                        <a:pt x="169" y="56"/>
                        <a:pt x="169" y="56"/>
                        <a:pt x="169" y="56"/>
                      </a:cubicBezTo>
                      <a:cubicBezTo>
                        <a:pt x="169" y="39"/>
                        <a:pt x="154" y="25"/>
                        <a:pt x="137" y="25"/>
                      </a:cubicBezTo>
                      <a:close/>
                      <a:moveTo>
                        <a:pt x="48" y="48"/>
                      </a:moveTo>
                      <a:cubicBezTo>
                        <a:pt x="42" y="48"/>
                        <a:pt x="36" y="42"/>
                        <a:pt x="36" y="36"/>
                      </a:cubicBezTo>
                      <a:cubicBezTo>
                        <a:pt x="36" y="35"/>
                        <a:pt x="36" y="34"/>
                        <a:pt x="37" y="33"/>
                      </a:cubicBezTo>
                      <a:cubicBezTo>
                        <a:pt x="38" y="38"/>
                        <a:pt x="43" y="41"/>
                        <a:pt x="48" y="41"/>
                      </a:cubicBezTo>
                      <a:cubicBezTo>
                        <a:pt x="54" y="41"/>
                        <a:pt x="58" y="38"/>
                        <a:pt x="60" y="33"/>
                      </a:cubicBezTo>
                      <a:cubicBezTo>
                        <a:pt x="60" y="34"/>
                        <a:pt x="60" y="35"/>
                        <a:pt x="60" y="36"/>
                      </a:cubicBezTo>
                      <a:cubicBezTo>
                        <a:pt x="60" y="42"/>
                        <a:pt x="55" y="48"/>
                        <a:pt x="48" y="48"/>
                      </a:cubicBezTo>
                      <a:close/>
                      <a:moveTo>
                        <a:pt x="121" y="48"/>
                      </a:moveTo>
                      <a:cubicBezTo>
                        <a:pt x="114" y="48"/>
                        <a:pt x="109" y="42"/>
                        <a:pt x="109" y="36"/>
                      </a:cubicBezTo>
                      <a:cubicBezTo>
                        <a:pt x="109" y="35"/>
                        <a:pt x="109" y="34"/>
                        <a:pt x="109" y="33"/>
                      </a:cubicBezTo>
                      <a:cubicBezTo>
                        <a:pt x="111" y="38"/>
                        <a:pt x="115" y="41"/>
                        <a:pt x="121" y="41"/>
                      </a:cubicBezTo>
                      <a:cubicBezTo>
                        <a:pt x="126" y="41"/>
                        <a:pt x="130" y="38"/>
                        <a:pt x="132" y="33"/>
                      </a:cubicBezTo>
                      <a:cubicBezTo>
                        <a:pt x="133" y="34"/>
                        <a:pt x="133" y="35"/>
                        <a:pt x="133" y="36"/>
                      </a:cubicBezTo>
                      <a:cubicBezTo>
                        <a:pt x="133" y="42"/>
                        <a:pt x="127" y="48"/>
                        <a:pt x="121" y="4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03" name="Freeform 2390"/>
                <p:cNvSpPr>
                  <a:spLocks noEditPoints="1"/>
                </p:cNvSpPr>
                <p:nvPr/>
              </p:nvSpPr>
              <p:spPr bwMode="gray">
                <a:xfrm>
                  <a:off x="6896587" y="1036394"/>
                  <a:ext cx="476252" cy="338138"/>
                </a:xfrm>
                <a:custGeom>
                  <a:avLst/>
                  <a:gdLst>
                    <a:gd name="T0" fmla="*/ 30 w 169"/>
                    <a:gd name="T1" fmla="*/ 0 h 120"/>
                    <a:gd name="T2" fmla="*/ 0 w 169"/>
                    <a:gd name="T3" fmla="*/ 0 h 120"/>
                    <a:gd name="T4" fmla="*/ 0 w 169"/>
                    <a:gd name="T5" fmla="*/ 89 h 120"/>
                    <a:gd name="T6" fmla="*/ 32 w 169"/>
                    <a:gd name="T7" fmla="*/ 120 h 120"/>
                    <a:gd name="T8" fmla="*/ 137 w 169"/>
                    <a:gd name="T9" fmla="*/ 120 h 120"/>
                    <a:gd name="T10" fmla="*/ 169 w 169"/>
                    <a:gd name="T11" fmla="*/ 89 h 120"/>
                    <a:gd name="T12" fmla="*/ 169 w 169"/>
                    <a:gd name="T13" fmla="*/ 0 h 120"/>
                    <a:gd name="T14" fmla="*/ 139 w 169"/>
                    <a:gd name="T15" fmla="*/ 0 h 120"/>
                    <a:gd name="T16" fmla="*/ 30 w 169"/>
                    <a:gd name="T17" fmla="*/ 0 h 120"/>
                    <a:gd name="T18" fmla="*/ 18 w 169"/>
                    <a:gd name="T19" fmla="*/ 87 h 120"/>
                    <a:gd name="T20" fmla="*/ 18 w 169"/>
                    <a:gd name="T21" fmla="*/ 17 h 120"/>
                    <a:gd name="T22" fmla="*/ 33 w 169"/>
                    <a:gd name="T23" fmla="*/ 17 h 120"/>
                    <a:gd name="T24" fmla="*/ 136 w 169"/>
                    <a:gd name="T25" fmla="*/ 17 h 120"/>
                    <a:gd name="T26" fmla="*/ 151 w 169"/>
                    <a:gd name="T27" fmla="*/ 17 h 120"/>
                    <a:gd name="T28" fmla="*/ 151 w 169"/>
                    <a:gd name="T29" fmla="*/ 87 h 120"/>
                    <a:gd name="T30" fmla="*/ 135 w 169"/>
                    <a:gd name="T31" fmla="*/ 103 h 120"/>
                    <a:gd name="T32" fmla="*/ 34 w 169"/>
                    <a:gd name="T33" fmla="*/ 103 h 120"/>
                    <a:gd name="T34" fmla="*/ 18 w 169"/>
                    <a:gd name="T35" fmla="*/ 87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69" h="120">
                      <a:moveTo>
                        <a:pt x="3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89"/>
                        <a:pt x="0" y="89"/>
                        <a:pt x="0" y="89"/>
                      </a:cubicBezTo>
                      <a:cubicBezTo>
                        <a:pt x="0" y="106"/>
                        <a:pt x="14" y="120"/>
                        <a:pt x="32" y="120"/>
                      </a:cubicBezTo>
                      <a:cubicBezTo>
                        <a:pt x="137" y="120"/>
                        <a:pt x="137" y="120"/>
                        <a:pt x="137" y="120"/>
                      </a:cubicBezTo>
                      <a:cubicBezTo>
                        <a:pt x="154" y="120"/>
                        <a:pt x="169" y="106"/>
                        <a:pt x="169" y="89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lnTo>
                        <a:pt x="30" y="0"/>
                      </a:lnTo>
                      <a:close/>
                      <a:moveTo>
                        <a:pt x="18" y="87"/>
                      </a:move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33" y="17"/>
                        <a:pt x="33" y="17"/>
                        <a:pt x="33" y="17"/>
                      </a:cubicBezTo>
                      <a:cubicBezTo>
                        <a:pt x="136" y="17"/>
                        <a:pt x="136" y="17"/>
                        <a:pt x="136" y="17"/>
                      </a:cubicBezTo>
                      <a:cubicBezTo>
                        <a:pt x="151" y="17"/>
                        <a:pt x="151" y="17"/>
                        <a:pt x="151" y="17"/>
                      </a:cubicBezTo>
                      <a:cubicBezTo>
                        <a:pt x="151" y="87"/>
                        <a:pt x="151" y="87"/>
                        <a:pt x="151" y="87"/>
                      </a:cubicBezTo>
                      <a:cubicBezTo>
                        <a:pt x="151" y="96"/>
                        <a:pt x="143" y="103"/>
                        <a:pt x="135" y="103"/>
                      </a:cubicBezTo>
                      <a:cubicBezTo>
                        <a:pt x="34" y="103"/>
                        <a:pt x="34" y="103"/>
                        <a:pt x="34" y="103"/>
                      </a:cubicBezTo>
                      <a:cubicBezTo>
                        <a:pt x="25" y="103"/>
                        <a:pt x="18" y="96"/>
                        <a:pt x="18" y="8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04" name="Freeform 2391"/>
                <p:cNvSpPr>
                  <a:spLocks/>
                </p:cNvSpPr>
                <p:nvPr/>
              </p:nvSpPr>
              <p:spPr bwMode="gray">
                <a:xfrm>
                  <a:off x="7018032" y="1129261"/>
                  <a:ext cx="103586" cy="150019"/>
                </a:xfrm>
                <a:custGeom>
                  <a:avLst/>
                  <a:gdLst>
                    <a:gd name="T0" fmla="*/ 36 w 37"/>
                    <a:gd name="T1" fmla="*/ 45 h 53"/>
                    <a:gd name="T2" fmla="*/ 31 w 37"/>
                    <a:gd name="T3" fmla="*/ 43 h 53"/>
                    <a:gd name="T4" fmla="*/ 14 w 37"/>
                    <a:gd name="T5" fmla="*/ 43 h 53"/>
                    <a:gd name="T6" fmla="*/ 15 w 37"/>
                    <a:gd name="T7" fmla="*/ 42 h 53"/>
                    <a:gd name="T8" fmla="*/ 22 w 37"/>
                    <a:gd name="T9" fmla="*/ 36 h 53"/>
                    <a:gd name="T10" fmla="*/ 30 w 37"/>
                    <a:gd name="T11" fmla="*/ 29 h 53"/>
                    <a:gd name="T12" fmla="*/ 34 w 37"/>
                    <a:gd name="T13" fmla="*/ 24 h 53"/>
                    <a:gd name="T14" fmla="*/ 37 w 37"/>
                    <a:gd name="T15" fmla="*/ 15 h 53"/>
                    <a:gd name="T16" fmla="*/ 35 w 37"/>
                    <a:gd name="T17" fmla="*/ 10 h 53"/>
                    <a:gd name="T18" fmla="*/ 32 w 37"/>
                    <a:gd name="T19" fmla="*/ 5 h 53"/>
                    <a:gd name="T20" fmla="*/ 28 w 37"/>
                    <a:gd name="T21" fmla="*/ 2 h 53"/>
                    <a:gd name="T22" fmla="*/ 18 w 37"/>
                    <a:gd name="T23" fmla="*/ 0 h 53"/>
                    <a:gd name="T24" fmla="*/ 10 w 37"/>
                    <a:gd name="T25" fmla="*/ 1 h 53"/>
                    <a:gd name="T26" fmla="*/ 4 w 37"/>
                    <a:gd name="T27" fmla="*/ 5 h 53"/>
                    <a:gd name="T28" fmla="*/ 1 w 37"/>
                    <a:gd name="T29" fmla="*/ 10 h 53"/>
                    <a:gd name="T30" fmla="*/ 0 w 37"/>
                    <a:gd name="T31" fmla="*/ 15 h 53"/>
                    <a:gd name="T32" fmla="*/ 1 w 37"/>
                    <a:gd name="T33" fmla="*/ 19 h 53"/>
                    <a:gd name="T34" fmla="*/ 5 w 37"/>
                    <a:gd name="T35" fmla="*/ 20 h 53"/>
                    <a:gd name="T36" fmla="*/ 8 w 37"/>
                    <a:gd name="T37" fmla="*/ 19 h 53"/>
                    <a:gd name="T38" fmla="*/ 10 w 37"/>
                    <a:gd name="T39" fmla="*/ 15 h 53"/>
                    <a:gd name="T40" fmla="*/ 11 w 37"/>
                    <a:gd name="T41" fmla="*/ 12 h 53"/>
                    <a:gd name="T42" fmla="*/ 18 w 37"/>
                    <a:gd name="T43" fmla="*/ 8 h 53"/>
                    <a:gd name="T44" fmla="*/ 22 w 37"/>
                    <a:gd name="T45" fmla="*/ 9 h 53"/>
                    <a:gd name="T46" fmla="*/ 24 w 37"/>
                    <a:gd name="T47" fmla="*/ 12 h 53"/>
                    <a:gd name="T48" fmla="*/ 25 w 37"/>
                    <a:gd name="T49" fmla="*/ 15 h 53"/>
                    <a:gd name="T50" fmla="*/ 24 w 37"/>
                    <a:gd name="T51" fmla="*/ 19 h 53"/>
                    <a:gd name="T52" fmla="*/ 22 w 37"/>
                    <a:gd name="T53" fmla="*/ 23 h 53"/>
                    <a:gd name="T54" fmla="*/ 17 w 37"/>
                    <a:gd name="T55" fmla="*/ 27 h 53"/>
                    <a:gd name="T56" fmla="*/ 11 w 37"/>
                    <a:gd name="T57" fmla="*/ 32 h 53"/>
                    <a:gd name="T58" fmla="*/ 3 w 37"/>
                    <a:gd name="T59" fmla="*/ 40 h 53"/>
                    <a:gd name="T60" fmla="*/ 1 w 37"/>
                    <a:gd name="T61" fmla="*/ 44 h 53"/>
                    <a:gd name="T62" fmla="*/ 0 w 37"/>
                    <a:gd name="T63" fmla="*/ 48 h 53"/>
                    <a:gd name="T64" fmla="*/ 1 w 37"/>
                    <a:gd name="T65" fmla="*/ 52 h 53"/>
                    <a:gd name="T66" fmla="*/ 6 w 37"/>
                    <a:gd name="T67" fmla="*/ 53 h 53"/>
                    <a:gd name="T68" fmla="*/ 32 w 37"/>
                    <a:gd name="T69" fmla="*/ 53 h 53"/>
                    <a:gd name="T70" fmla="*/ 36 w 37"/>
                    <a:gd name="T71" fmla="*/ 52 h 53"/>
                    <a:gd name="T72" fmla="*/ 37 w 37"/>
                    <a:gd name="T73" fmla="*/ 48 h 53"/>
                    <a:gd name="T74" fmla="*/ 36 w 37"/>
                    <a:gd name="T75" fmla="*/ 45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7" h="53">
                      <a:moveTo>
                        <a:pt x="36" y="45"/>
                      </a:moveTo>
                      <a:cubicBezTo>
                        <a:pt x="35" y="44"/>
                        <a:pt x="33" y="43"/>
                        <a:pt x="31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43"/>
                        <a:pt x="15" y="43"/>
                        <a:pt x="15" y="42"/>
                      </a:cubicBezTo>
                      <a:cubicBezTo>
                        <a:pt x="16" y="41"/>
                        <a:pt x="19" y="39"/>
                        <a:pt x="22" y="36"/>
                      </a:cubicBezTo>
                      <a:cubicBezTo>
                        <a:pt x="26" y="33"/>
                        <a:pt x="28" y="31"/>
                        <a:pt x="30" y="29"/>
                      </a:cubicBezTo>
                      <a:cubicBezTo>
                        <a:pt x="31" y="28"/>
                        <a:pt x="33" y="26"/>
                        <a:pt x="34" y="24"/>
                      </a:cubicBezTo>
                      <a:cubicBezTo>
                        <a:pt x="36" y="21"/>
                        <a:pt x="37" y="18"/>
                        <a:pt x="37" y="15"/>
                      </a:cubicBezTo>
                      <a:cubicBezTo>
                        <a:pt x="37" y="13"/>
                        <a:pt x="36" y="11"/>
                        <a:pt x="35" y="10"/>
                      </a:cubicBezTo>
                      <a:cubicBezTo>
                        <a:pt x="35" y="8"/>
                        <a:pt x="34" y="6"/>
                        <a:pt x="32" y="5"/>
                      </a:cubicBezTo>
                      <a:cubicBezTo>
                        <a:pt x="31" y="3"/>
                        <a:pt x="30" y="2"/>
                        <a:pt x="28" y="2"/>
                      </a:cubicBezTo>
                      <a:cubicBezTo>
                        <a:pt x="25" y="0"/>
                        <a:pt x="22" y="0"/>
                        <a:pt x="18" y="0"/>
                      </a:cubicBezTo>
                      <a:cubicBezTo>
                        <a:pt x="15" y="0"/>
                        <a:pt x="12" y="0"/>
                        <a:pt x="10" y="1"/>
                      </a:cubicBezTo>
                      <a:cubicBezTo>
                        <a:pt x="8" y="2"/>
                        <a:pt x="6" y="3"/>
                        <a:pt x="4" y="5"/>
                      </a:cubicBezTo>
                      <a:cubicBezTo>
                        <a:pt x="3" y="6"/>
                        <a:pt x="2" y="8"/>
                        <a:pt x="1" y="10"/>
                      </a:cubicBezTo>
                      <a:cubicBezTo>
                        <a:pt x="0" y="12"/>
                        <a:pt x="0" y="13"/>
                        <a:pt x="0" y="15"/>
                      </a:cubicBezTo>
                      <a:cubicBezTo>
                        <a:pt x="0" y="17"/>
                        <a:pt x="0" y="18"/>
                        <a:pt x="1" y="19"/>
                      </a:cubicBezTo>
                      <a:cubicBezTo>
                        <a:pt x="2" y="20"/>
                        <a:pt x="3" y="20"/>
                        <a:pt x="5" y="20"/>
                      </a:cubicBezTo>
                      <a:cubicBezTo>
                        <a:pt x="6" y="20"/>
                        <a:pt x="7" y="20"/>
                        <a:pt x="8" y="19"/>
                      </a:cubicBezTo>
                      <a:cubicBezTo>
                        <a:pt x="9" y="18"/>
                        <a:pt x="10" y="16"/>
                        <a:pt x="10" y="15"/>
                      </a:cubicBezTo>
                      <a:cubicBezTo>
                        <a:pt x="11" y="13"/>
                        <a:pt x="11" y="12"/>
                        <a:pt x="11" y="12"/>
                      </a:cubicBezTo>
                      <a:cubicBezTo>
                        <a:pt x="13" y="10"/>
                        <a:pt x="15" y="8"/>
                        <a:pt x="18" y="8"/>
                      </a:cubicBezTo>
                      <a:cubicBezTo>
                        <a:pt x="19" y="8"/>
                        <a:pt x="21" y="9"/>
                        <a:pt x="22" y="9"/>
                      </a:cubicBezTo>
                      <a:cubicBezTo>
                        <a:pt x="23" y="10"/>
                        <a:pt x="24" y="11"/>
                        <a:pt x="24" y="12"/>
                      </a:cubicBezTo>
                      <a:cubicBezTo>
                        <a:pt x="25" y="13"/>
                        <a:pt x="25" y="14"/>
                        <a:pt x="25" y="15"/>
                      </a:cubicBezTo>
                      <a:cubicBezTo>
                        <a:pt x="25" y="17"/>
                        <a:pt x="25" y="18"/>
                        <a:pt x="24" y="19"/>
                      </a:cubicBezTo>
                      <a:cubicBezTo>
                        <a:pt x="24" y="21"/>
                        <a:pt x="23" y="22"/>
                        <a:pt x="22" y="23"/>
                      </a:cubicBezTo>
                      <a:cubicBezTo>
                        <a:pt x="20" y="25"/>
                        <a:pt x="19" y="26"/>
                        <a:pt x="17" y="27"/>
                      </a:cubicBezTo>
                      <a:cubicBezTo>
                        <a:pt x="16" y="28"/>
                        <a:pt x="14" y="30"/>
                        <a:pt x="11" y="32"/>
                      </a:cubicBezTo>
                      <a:cubicBezTo>
                        <a:pt x="9" y="34"/>
                        <a:pt x="6" y="37"/>
                        <a:pt x="3" y="40"/>
                      </a:cubicBezTo>
                      <a:cubicBezTo>
                        <a:pt x="2" y="41"/>
                        <a:pt x="1" y="42"/>
                        <a:pt x="1" y="44"/>
                      </a:cubicBezTo>
                      <a:cubicBezTo>
                        <a:pt x="0" y="45"/>
                        <a:pt x="0" y="47"/>
                        <a:pt x="0" y="48"/>
                      </a:cubicBezTo>
                      <a:cubicBezTo>
                        <a:pt x="0" y="49"/>
                        <a:pt x="0" y="50"/>
                        <a:pt x="1" y="52"/>
                      </a:cubicBezTo>
                      <a:cubicBezTo>
                        <a:pt x="3" y="53"/>
                        <a:pt x="4" y="53"/>
                        <a:pt x="6" y="53"/>
                      </a:cubicBezTo>
                      <a:cubicBezTo>
                        <a:pt x="32" y="53"/>
                        <a:pt x="32" y="53"/>
                        <a:pt x="32" y="53"/>
                      </a:cubicBezTo>
                      <a:cubicBezTo>
                        <a:pt x="34" y="53"/>
                        <a:pt x="35" y="53"/>
                        <a:pt x="36" y="52"/>
                      </a:cubicBezTo>
                      <a:cubicBezTo>
                        <a:pt x="37" y="51"/>
                        <a:pt x="37" y="50"/>
                        <a:pt x="37" y="48"/>
                      </a:cubicBezTo>
                      <a:cubicBezTo>
                        <a:pt x="37" y="47"/>
                        <a:pt x="37" y="46"/>
                        <a:pt x="36" y="4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05" name="Freeform 2392"/>
                <p:cNvSpPr>
                  <a:spLocks/>
                </p:cNvSpPr>
                <p:nvPr/>
              </p:nvSpPr>
              <p:spPr bwMode="gray">
                <a:xfrm>
                  <a:off x="7144190" y="1129260"/>
                  <a:ext cx="107156" cy="152400"/>
                </a:xfrm>
                <a:custGeom>
                  <a:avLst/>
                  <a:gdLst>
                    <a:gd name="T0" fmla="*/ 37 w 38"/>
                    <a:gd name="T1" fmla="*/ 28 h 54"/>
                    <a:gd name="T2" fmla="*/ 33 w 38"/>
                    <a:gd name="T3" fmla="*/ 23 h 54"/>
                    <a:gd name="T4" fmla="*/ 28 w 38"/>
                    <a:gd name="T5" fmla="*/ 19 h 54"/>
                    <a:gd name="T6" fmla="*/ 13 w 38"/>
                    <a:gd name="T7" fmla="*/ 20 h 54"/>
                    <a:gd name="T8" fmla="*/ 14 w 38"/>
                    <a:gd name="T9" fmla="*/ 10 h 54"/>
                    <a:gd name="T10" fmla="*/ 30 w 38"/>
                    <a:gd name="T11" fmla="*/ 10 h 54"/>
                    <a:gd name="T12" fmla="*/ 35 w 38"/>
                    <a:gd name="T13" fmla="*/ 9 h 54"/>
                    <a:gd name="T14" fmla="*/ 37 w 38"/>
                    <a:gd name="T15" fmla="*/ 5 h 54"/>
                    <a:gd name="T16" fmla="*/ 30 w 38"/>
                    <a:gd name="T17" fmla="*/ 0 h 54"/>
                    <a:gd name="T18" fmla="*/ 12 w 38"/>
                    <a:gd name="T19" fmla="*/ 0 h 54"/>
                    <a:gd name="T20" fmla="*/ 7 w 38"/>
                    <a:gd name="T21" fmla="*/ 2 h 54"/>
                    <a:gd name="T22" fmla="*/ 5 w 38"/>
                    <a:gd name="T23" fmla="*/ 7 h 54"/>
                    <a:gd name="T24" fmla="*/ 2 w 38"/>
                    <a:gd name="T25" fmla="*/ 24 h 54"/>
                    <a:gd name="T26" fmla="*/ 1 w 38"/>
                    <a:gd name="T27" fmla="*/ 26 h 54"/>
                    <a:gd name="T28" fmla="*/ 3 w 38"/>
                    <a:gd name="T29" fmla="*/ 30 h 54"/>
                    <a:gd name="T30" fmla="*/ 6 w 38"/>
                    <a:gd name="T31" fmla="*/ 31 h 54"/>
                    <a:gd name="T32" fmla="*/ 11 w 38"/>
                    <a:gd name="T33" fmla="*/ 29 h 54"/>
                    <a:gd name="T34" fmla="*/ 15 w 38"/>
                    <a:gd name="T35" fmla="*/ 27 h 54"/>
                    <a:gd name="T36" fmla="*/ 19 w 38"/>
                    <a:gd name="T37" fmla="*/ 26 h 54"/>
                    <a:gd name="T38" fmla="*/ 23 w 38"/>
                    <a:gd name="T39" fmla="*/ 27 h 54"/>
                    <a:gd name="T40" fmla="*/ 26 w 38"/>
                    <a:gd name="T41" fmla="*/ 30 h 54"/>
                    <a:gd name="T42" fmla="*/ 27 w 38"/>
                    <a:gd name="T43" fmla="*/ 36 h 54"/>
                    <a:gd name="T44" fmla="*/ 26 w 38"/>
                    <a:gd name="T45" fmla="*/ 41 h 54"/>
                    <a:gd name="T46" fmla="*/ 23 w 38"/>
                    <a:gd name="T47" fmla="*/ 45 h 54"/>
                    <a:gd name="T48" fmla="*/ 18 w 38"/>
                    <a:gd name="T49" fmla="*/ 46 h 54"/>
                    <a:gd name="T50" fmla="*/ 14 w 38"/>
                    <a:gd name="T51" fmla="*/ 44 h 54"/>
                    <a:gd name="T52" fmla="*/ 10 w 38"/>
                    <a:gd name="T53" fmla="*/ 40 h 54"/>
                    <a:gd name="T54" fmla="*/ 5 w 38"/>
                    <a:gd name="T55" fmla="*/ 36 h 54"/>
                    <a:gd name="T56" fmla="*/ 1 w 38"/>
                    <a:gd name="T57" fmla="*/ 37 h 54"/>
                    <a:gd name="T58" fmla="*/ 0 w 38"/>
                    <a:gd name="T59" fmla="*/ 40 h 54"/>
                    <a:gd name="T60" fmla="*/ 2 w 38"/>
                    <a:gd name="T61" fmla="*/ 46 h 54"/>
                    <a:gd name="T62" fmla="*/ 8 w 38"/>
                    <a:gd name="T63" fmla="*/ 52 h 54"/>
                    <a:gd name="T64" fmla="*/ 18 w 38"/>
                    <a:gd name="T65" fmla="*/ 54 h 54"/>
                    <a:gd name="T66" fmla="*/ 29 w 38"/>
                    <a:gd name="T67" fmla="*/ 52 h 54"/>
                    <a:gd name="T68" fmla="*/ 36 w 38"/>
                    <a:gd name="T69" fmla="*/ 45 h 54"/>
                    <a:gd name="T70" fmla="*/ 38 w 38"/>
                    <a:gd name="T71" fmla="*/ 35 h 54"/>
                    <a:gd name="T72" fmla="*/ 37 w 38"/>
                    <a:gd name="T73" fmla="*/ 28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8" h="54">
                      <a:moveTo>
                        <a:pt x="37" y="28"/>
                      </a:moveTo>
                      <a:cubicBezTo>
                        <a:pt x="36" y="26"/>
                        <a:pt x="35" y="24"/>
                        <a:pt x="33" y="23"/>
                      </a:cubicBezTo>
                      <a:cubicBezTo>
                        <a:pt x="31" y="21"/>
                        <a:pt x="30" y="20"/>
                        <a:pt x="28" y="19"/>
                      </a:cubicBezTo>
                      <a:cubicBezTo>
                        <a:pt x="23" y="17"/>
                        <a:pt x="18" y="17"/>
                        <a:pt x="13" y="2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2" y="10"/>
                        <a:pt x="34" y="10"/>
                        <a:pt x="35" y="9"/>
                      </a:cubicBezTo>
                      <a:cubicBezTo>
                        <a:pt x="36" y="8"/>
                        <a:pt x="37" y="7"/>
                        <a:pt x="37" y="5"/>
                      </a:cubicBezTo>
                      <a:cubicBezTo>
                        <a:pt x="37" y="3"/>
                        <a:pt x="35" y="0"/>
                        <a:pt x="30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9" y="0"/>
                        <a:pt x="8" y="1"/>
                        <a:pt x="7" y="2"/>
                      </a:cubicBezTo>
                      <a:cubicBezTo>
                        <a:pt x="6" y="3"/>
                        <a:pt x="5" y="5"/>
                        <a:pt x="5" y="7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8"/>
                        <a:pt x="2" y="29"/>
                        <a:pt x="3" y="30"/>
                      </a:cubicBezTo>
                      <a:cubicBezTo>
                        <a:pt x="4" y="31"/>
                        <a:pt x="5" y="31"/>
                        <a:pt x="6" y="31"/>
                      </a:cubicBezTo>
                      <a:cubicBezTo>
                        <a:pt x="8" y="31"/>
                        <a:pt x="9" y="30"/>
                        <a:pt x="11" y="29"/>
                      </a:cubicBezTo>
                      <a:cubicBezTo>
                        <a:pt x="13" y="28"/>
                        <a:pt x="14" y="27"/>
                        <a:pt x="15" y="27"/>
                      </a:cubicBezTo>
                      <a:cubicBezTo>
                        <a:pt x="15" y="26"/>
                        <a:pt x="16" y="26"/>
                        <a:pt x="19" y="26"/>
                      </a:cubicBezTo>
                      <a:cubicBezTo>
                        <a:pt x="20" y="26"/>
                        <a:pt x="21" y="26"/>
                        <a:pt x="23" y="27"/>
                      </a:cubicBezTo>
                      <a:cubicBezTo>
                        <a:pt x="24" y="28"/>
                        <a:pt x="25" y="29"/>
                        <a:pt x="26" y="30"/>
                      </a:cubicBezTo>
                      <a:cubicBezTo>
                        <a:pt x="26" y="32"/>
                        <a:pt x="27" y="34"/>
                        <a:pt x="27" y="36"/>
                      </a:cubicBezTo>
                      <a:cubicBezTo>
                        <a:pt x="27" y="38"/>
                        <a:pt x="26" y="40"/>
                        <a:pt x="26" y="41"/>
                      </a:cubicBezTo>
                      <a:cubicBezTo>
                        <a:pt x="25" y="43"/>
                        <a:pt x="24" y="44"/>
                        <a:pt x="23" y="45"/>
                      </a:cubicBezTo>
                      <a:cubicBezTo>
                        <a:pt x="22" y="45"/>
                        <a:pt x="20" y="46"/>
                        <a:pt x="18" y="46"/>
                      </a:cubicBezTo>
                      <a:cubicBezTo>
                        <a:pt x="17" y="46"/>
                        <a:pt x="15" y="45"/>
                        <a:pt x="14" y="44"/>
                      </a:cubicBezTo>
                      <a:cubicBezTo>
                        <a:pt x="12" y="43"/>
                        <a:pt x="11" y="42"/>
                        <a:pt x="10" y="40"/>
                      </a:cubicBezTo>
                      <a:cubicBezTo>
                        <a:pt x="9" y="37"/>
                        <a:pt x="7" y="36"/>
                        <a:pt x="5" y="36"/>
                      </a:cubicBezTo>
                      <a:cubicBezTo>
                        <a:pt x="4" y="36"/>
                        <a:pt x="2" y="36"/>
                        <a:pt x="1" y="37"/>
                      </a:cubicBezTo>
                      <a:cubicBezTo>
                        <a:pt x="1" y="38"/>
                        <a:pt x="0" y="39"/>
                        <a:pt x="0" y="40"/>
                      </a:cubicBezTo>
                      <a:cubicBezTo>
                        <a:pt x="0" y="42"/>
                        <a:pt x="1" y="44"/>
                        <a:pt x="2" y="46"/>
                      </a:cubicBezTo>
                      <a:cubicBezTo>
                        <a:pt x="3" y="48"/>
                        <a:pt x="5" y="50"/>
                        <a:pt x="8" y="52"/>
                      </a:cubicBezTo>
                      <a:cubicBezTo>
                        <a:pt x="10" y="53"/>
                        <a:pt x="14" y="54"/>
                        <a:pt x="18" y="54"/>
                      </a:cubicBezTo>
                      <a:cubicBezTo>
                        <a:pt x="22" y="54"/>
                        <a:pt x="26" y="53"/>
                        <a:pt x="29" y="52"/>
                      </a:cubicBezTo>
                      <a:cubicBezTo>
                        <a:pt x="32" y="50"/>
                        <a:pt x="34" y="48"/>
                        <a:pt x="36" y="45"/>
                      </a:cubicBezTo>
                      <a:cubicBezTo>
                        <a:pt x="37" y="42"/>
                        <a:pt x="38" y="38"/>
                        <a:pt x="38" y="35"/>
                      </a:cubicBezTo>
                      <a:cubicBezTo>
                        <a:pt x="38" y="33"/>
                        <a:pt x="38" y="30"/>
                        <a:pt x="37" y="2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</p:grpSp>
        </p:grpSp>
      </p:grpSp>
      <p:grpSp>
        <p:nvGrpSpPr>
          <p:cNvPr id="222" name="Gruppieren 221"/>
          <p:cNvGrpSpPr/>
          <p:nvPr/>
        </p:nvGrpSpPr>
        <p:grpSpPr>
          <a:xfrm>
            <a:off x="5778722" y="1382083"/>
            <a:ext cx="968991" cy="891618"/>
            <a:chOff x="6906368" y="2156533"/>
            <a:chExt cx="968991" cy="891618"/>
          </a:xfrm>
        </p:grpSpPr>
        <p:sp>
          <p:nvSpPr>
            <p:cNvPr id="69" name="Rechteck 68"/>
            <p:cNvSpPr/>
            <p:nvPr/>
          </p:nvSpPr>
          <p:spPr>
            <a:xfrm>
              <a:off x="6906368" y="2796151"/>
              <a:ext cx="968991" cy="252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Finanzen</a:t>
              </a:r>
            </a:p>
          </p:txBody>
        </p:sp>
        <p:grpSp>
          <p:nvGrpSpPr>
            <p:cNvPr id="175" name="Gruppieren 174"/>
            <p:cNvGrpSpPr/>
            <p:nvPr/>
          </p:nvGrpSpPr>
          <p:grpSpPr>
            <a:xfrm>
              <a:off x="7120096" y="2156533"/>
              <a:ext cx="540000" cy="540000"/>
              <a:chOff x="6991818" y="2145900"/>
              <a:chExt cx="720000" cy="720000"/>
            </a:xfrm>
          </p:grpSpPr>
          <p:sp>
            <p:nvSpPr>
              <p:cNvPr id="178" name="Ellipse 177"/>
              <p:cNvSpPr/>
              <p:nvPr/>
            </p:nvSpPr>
            <p:spPr>
              <a:xfrm>
                <a:off x="6991818" y="2145900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latin typeface="+mj-lt"/>
                </a:endParaRPr>
              </a:p>
            </p:txBody>
          </p:sp>
          <p:grpSp>
            <p:nvGrpSpPr>
              <p:cNvPr id="108" name="Gruppieren 107"/>
              <p:cNvGrpSpPr>
                <a:grpSpLocks noChangeAspect="1"/>
              </p:cNvGrpSpPr>
              <p:nvPr/>
            </p:nvGrpSpPr>
            <p:grpSpPr bwMode="gray">
              <a:xfrm>
                <a:off x="7148203" y="2268880"/>
                <a:ext cx="428251" cy="432000"/>
                <a:chOff x="5540375" y="574676"/>
                <a:chExt cx="725488" cy="731838"/>
              </a:xfrm>
              <a:solidFill>
                <a:schemeClr val="bg1"/>
              </a:solidFill>
            </p:grpSpPr>
            <p:sp>
              <p:nvSpPr>
                <p:cNvPr id="109" name="Freeform 3158"/>
                <p:cNvSpPr>
                  <a:spLocks/>
                </p:cNvSpPr>
                <p:nvPr/>
              </p:nvSpPr>
              <p:spPr bwMode="gray">
                <a:xfrm>
                  <a:off x="5592763" y="574676"/>
                  <a:ext cx="673100" cy="409575"/>
                </a:xfrm>
                <a:custGeom>
                  <a:avLst/>
                  <a:gdLst>
                    <a:gd name="T0" fmla="*/ 177 w 179"/>
                    <a:gd name="T1" fmla="*/ 56 h 109"/>
                    <a:gd name="T2" fmla="*/ 177 w 179"/>
                    <a:gd name="T3" fmla="*/ 55 h 109"/>
                    <a:gd name="T4" fmla="*/ 177 w 179"/>
                    <a:gd name="T5" fmla="*/ 55 h 109"/>
                    <a:gd name="T6" fmla="*/ 177 w 179"/>
                    <a:gd name="T7" fmla="*/ 55 h 109"/>
                    <a:gd name="T8" fmla="*/ 168 w 179"/>
                    <a:gd name="T9" fmla="*/ 45 h 109"/>
                    <a:gd name="T10" fmla="*/ 167 w 179"/>
                    <a:gd name="T11" fmla="*/ 45 h 109"/>
                    <a:gd name="T12" fmla="*/ 166 w 179"/>
                    <a:gd name="T13" fmla="*/ 45 h 109"/>
                    <a:gd name="T14" fmla="*/ 40 w 179"/>
                    <a:gd name="T15" fmla="*/ 3 h 109"/>
                    <a:gd name="T16" fmla="*/ 17 w 179"/>
                    <a:gd name="T17" fmla="*/ 15 h 109"/>
                    <a:gd name="T18" fmla="*/ 0 w 179"/>
                    <a:gd name="T19" fmla="*/ 67 h 109"/>
                    <a:gd name="T20" fmla="*/ 3 w 179"/>
                    <a:gd name="T21" fmla="*/ 66 h 109"/>
                    <a:gd name="T22" fmla="*/ 3 w 179"/>
                    <a:gd name="T23" fmla="*/ 66 h 109"/>
                    <a:gd name="T24" fmla="*/ 4 w 179"/>
                    <a:gd name="T25" fmla="*/ 66 h 109"/>
                    <a:gd name="T26" fmla="*/ 11 w 179"/>
                    <a:gd name="T27" fmla="*/ 66 h 109"/>
                    <a:gd name="T28" fmla="*/ 24 w 179"/>
                    <a:gd name="T29" fmla="*/ 27 h 109"/>
                    <a:gd name="T30" fmla="*/ 52 w 179"/>
                    <a:gd name="T31" fmla="*/ 17 h 109"/>
                    <a:gd name="T32" fmla="*/ 149 w 179"/>
                    <a:gd name="T33" fmla="*/ 50 h 109"/>
                    <a:gd name="T34" fmla="*/ 156 w 179"/>
                    <a:gd name="T35" fmla="*/ 69 h 109"/>
                    <a:gd name="T36" fmla="*/ 156 w 179"/>
                    <a:gd name="T37" fmla="*/ 69 h 109"/>
                    <a:gd name="T38" fmla="*/ 158 w 179"/>
                    <a:gd name="T39" fmla="*/ 70 h 109"/>
                    <a:gd name="T40" fmla="*/ 158 w 179"/>
                    <a:gd name="T41" fmla="*/ 70 h 109"/>
                    <a:gd name="T42" fmla="*/ 166 w 179"/>
                    <a:gd name="T43" fmla="*/ 74 h 109"/>
                    <a:gd name="T44" fmla="*/ 162 w 179"/>
                    <a:gd name="T45" fmla="*/ 84 h 109"/>
                    <a:gd name="T46" fmla="*/ 163 w 179"/>
                    <a:gd name="T47" fmla="*/ 86 h 109"/>
                    <a:gd name="T48" fmla="*/ 163 w 179"/>
                    <a:gd name="T49" fmla="*/ 87 h 109"/>
                    <a:gd name="T50" fmla="*/ 163 w 179"/>
                    <a:gd name="T51" fmla="*/ 87 h 109"/>
                    <a:gd name="T52" fmla="*/ 163 w 179"/>
                    <a:gd name="T53" fmla="*/ 87 h 109"/>
                    <a:gd name="T54" fmla="*/ 164 w 179"/>
                    <a:gd name="T55" fmla="*/ 88 h 109"/>
                    <a:gd name="T56" fmla="*/ 164 w 179"/>
                    <a:gd name="T57" fmla="*/ 88 h 109"/>
                    <a:gd name="T58" fmla="*/ 164 w 179"/>
                    <a:gd name="T59" fmla="*/ 95 h 109"/>
                    <a:gd name="T60" fmla="*/ 164 w 179"/>
                    <a:gd name="T61" fmla="*/ 109 h 109"/>
                    <a:gd name="T62" fmla="*/ 178 w 179"/>
                    <a:gd name="T63" fmla="*/ 69 h 109"/>
                    <a:gd name="T64" fmla="*/ 179 w 179"/>
                    <a:gd name="T65" fmla="*/ 65 h 109"/>
                    <a:gd name="T66" fmla="*/ 179 w 179"/>
                    <a:gd name="T67" fmla="*/ 65 h 109"/>
                    <a:gd name="T68" fmla="*/ 179 w 179"/>
                    <a:gd name="T69" fmla="*/ 64 h 109"/>
                    <a:gd name="T70" fmla="*/ 179 w 179"/>
                    <a:gd name="T71" fmla="*/ 63 h 109"/>
                    <a:gd name="T72" fmla="*/ 177 w 179"/>
                    <a:gd name="T73" fmla="*/ 5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79" h="109">
                      <a:moveTo>
                        <a:pt x="177" y="56"/>
                      </a:moveTo>
                      <a:cubicBezTo>
                        <a:pt x="177" y="55"/>
                        <a:pt x="177" y="55"/>
                        <a:pt x="177" y="55"/>
                      </a:cubicBezTo>
                      <a:cubicBezTo>
                        <a:pt x="177" y="55"/>
                        <a:pt x="177" y="55"/>
                        <a:pt x="177" y="55"/>
                      </a:cubicBezTo>
                      <a:cubicBezTo>
                        <a:pt x="177" y="55"/>
                        <a:pt x="177" y="55"/>
                        <a:pt x="177" y="55"/>
                      </a:cubicBezTo>
                      <a:cubicBezTo>
                        <a:pt x="175" y="51"/>
                        <a:pt x="172" y="47"/>
                        <a:pt x="168" y="45"/>
                      </a:cubicBezTo>
                      <a:cubicBezTo>
                        <a:pt x="167" y="45"/>
                        <a:pt x="167" y="45"/>
                        <a:pt x="167" y="45"/>
                      </a:cubicBezTo>
                      <a:cubicBezTo>
                        <a:pt x="167" y="45"/>
                        <a:pt x="166" y="45"/>
                        <a:pt x="166" y="45"/>
                      </a:cubicBezTo>
                      <a:cubicBezTo>
                        <a:pt x="40" y="3"/>
                        <a:pt x="40" y="3"/>
                        <a:pt x="40" y="3"/>
                      </a:cubicBezTo>
                      <a:cubicBezTo>
                        <a:pt x="30" y="0"/>
                        <a:pt x="21" y="6"/>
                        <a:pt x="17" y="15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1" y="67"/>
                        <a:pt x="2" y="67"/>
                        <a:pt x="3" y="66"/>
                      </a:cubicBezTo>
                      <a:cubicBezTo>
                        <a:pt x="3" y="66"/>
                        <a:pt x="3" y="66"/>
                        <a:pt x="3" y="66"/>
                      </a:cubicBezTo>
                      <a:cubicBezTo>
                        <a:pt x="4" y="66"/>
                        <a:pt x="4" y="66"/>
                        <a:pt x="4" y="66"/>
                      </a:cubicBezTo>
                      <a:cubicBezTo>
                        <a:pt x="11" y="66"/>
                        <a:pt x="11" y="66"/>
                        <a:pt x="11" y="66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34" y="31"/>
                        <a:pt x="47" y="27"/>
                        <a:pt x="52" y="17"/>
                      </a:cubicBezTo>
                      <a:cubicBezTo>
                        <a:pt x="149" y="50"/>
                        <a:pt x="149" y="50"/>
                        <a:pt x="149" y="50"/>
                      </a:cubicBezTo>
                      <a:cubicBezTo>
                        <a:pt x="148" y="57"/>
                        <a:pt x="151" y="64"/>
                        <a:pt x="156" y="69"/>
                      </a:cubicBezTo>
                      <a:cubicBezTo>
                        <a:pt x="156" y="69"/>
                        <a:pt x="156" y="69"/>
                        <a:pt x="156" y="69"/>
                      </a:cubicBezTo>
                      <a:cubicBezTo>
                        <a:pt x="157" y="70"/>
                        <a:pt x="157" y="70"/>
                        <a:pt x="158" y="70"/>
                      </a:cubicBezTo>
                      <a:cubicBezTo>
                        <a:pt x="158" y="70"/>
                        <a:pt x="158" y="70"/>
                        <a:pt x="158" y="70"/>
                      </a:cubicBezTo>
                      <a:cubicBezTo>
                        <a:pt x="160" y="72"/>
                        <a:pt x="163" y="73"/>
                        <a:pt x="166" y="74"/>
                      </a:cubicBezTo>
                      <a:cubicBezTo>
                        <a:pt x="162" y="84"/>
                        <a:pt x="162" y="84"/>
                        <a:pt x="162" y="84"/>
                      </a:cubicBezTo>
                      <a:cubicBezTo>
                        <a:pt x="163" y="84"/>
                        <a:pt x="163" y="85"/>
                        <a:pt x="163" y="86"/>
                      </a:cubicBezTo>
                      <a:cubicBezTo>
                        <a:pt x="163" y="87"/>
                        <a:pt x="163" y="87"/>
                        <a:pt x="163" y="87"/>
                      </a:cubicBezTo>
                      <a:cubicBezTo>
                        <a:pt x="163" y="87"/>
                        <a:pt x="163" y="87"/>
                        <a:pt x="163" y="87"/>
                      </a:cubicBezTo>
                      <a:cubicBezTo>
                        <a:pt x="163" y="87"/>
                        <a:pt x="163" y="87"/>
                        <a:pt x="163" y="87"/>
                      </a:cubicBezTo>
                      <a:cubicBezTo>
                        <a:pt x="164" y="87"/>
                        <a:pt x="164" y="88"/>
                        <a:pt x="164" y="88"/>
                      </a:cubicBezTo>
                      <a:cubicBezTo>
                        <a:pt x="164" y="88"/>
                        <a:pt x="164" y="88"/>
                        <a:pt x="164" y="88"/>
                      </a:cubicBezTo>
                      <a:cubicBezTo>
                        <a:pt x="164" y="95"/>
                        <a:pt x="164" y="95"/>
                        <a:pt x="164" y="95"/>
                      </a:cubicBezTo>
                      <a:cubicBezTo>
                        <a:pt x="164" y="109"/>
                        <a:pt x="164" y="109"/>
                        <a:pt x="164" y="109"/>
                      </a:cubicBezTo>
                      <a:cubicBezTo>
                        <a:pt x="178" y="69"/>
                        <a:pt x="178" y="69"/>
                        <a:pt x="178" y="69"/>
                      </a:cubicBezTo>
                      <a:cubicBezTo>
                        <a:pt x="178" y="68"/>
                        <a:pt x="179" y="66"/>
                        <a:pt x="179" y="65"/>
                      </a:cubicBezTo>
                      <a:cubicBezTo>
                        <a:pt x="179" y="65"/>
                        <a:pt x="179" y="65"/>
                        <a:pt x="179" y="65"/>
                      </a:cubicBezTo>
                      <a:cubicBezTo>
                        <a:pt x="179" y="64"/>
                        <a:pt x="179" y="64"/>
                        <a:pt x="179" y="64"/>
                      </a:cubicBezTo>
                      <a:cubicBezTo>
                        <a:pt x="179" y="63"/>
                        <a:pt x="179" y="63"/>
                        <a:pt x="179" y="63"/>
                      </a:cubicBezTo>
                      <a:cubicBezTo>
                        <a:pt x="179" y="60"/>
                        <a:pt x="178" y="58"/>
                        <a:pt x="177" y="5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10" name="Freeform 3159"/>
                <p:cNvSpPr>
                  <a:spLocks/>
                </p:cNvSpPr>
                <p:nvPr/>
              </p:nvSpPr>
              <p:spPr bwMode="gray">
                <a:xfrm>
                  <a:off x="5795963" y="736601"/>
                  <a:ext cx="233363" cy="85725"/>
                </a:xfrm>
                <a:custGeom>
                  <a:avLst/>
                  <a:gdLst>
                    <a:gd name="T0" fmla="*/ 34 w 62"/>
                    <a:gd name="T1" fmla="*/ 18 h 23"/>
                    <a:gd name="T2" fmla="*/ 34 w 62"/>
                    <a:gd name="T3" fmla="*/ 18 h 23"/>
                    <a:gd name="T4" fmla="*/ 34 w 62"/>
                    <a:gd name="T5" fmla="*/ 17 h 23"/>
                    <a:gd name="T6" fmla="*/ 35 w 62"/>
                    <a:gd name="T7" fmla="*/ 16 h 23"/>
                    <a:gd name="T8" fmla="*/ 38 w 62"/>
                    <a:gd name="T9" fmla="*/ 14 h 23"/>
                    <a:gd name="T10" fmla="*/ 40 w 62"/>
                    <a:gd name="T11" fmla="*/ 18 h 23"/>
                    <a:gd name="T12" fmla="*/ 40 w 62"/>
                    <a:gd name="T13" fmla="*/ 19 h 23"/>
                    <a:gd name="T14" fmla="*/ 40 w 62"/>
                    <a:gd name="T15" fmla="*/ 19 h 23"/>
                    <a:gd name="T16" fmla="*/ 40 w 62"/>
                    <a:gd name="T17" fmla="*/ 20 h 23"/>
                    <a:gd name="T18" fmla="*/ 47 w 62"/>
                    <a:gd name="T19" fmla="*/ 23 h 23"/>
                    <a:gd name="T20" fmla="*/ 62 w 62"/>
                    <a:gd name="T21" fmla="*/ 23 h 23"/>
                    <a:gd name="T22" fmla="*/ 42 w 62"/>
                    <a:gd name="T23" fmla="*/ 5 h 23"/>
                    <a:gd name="T24" fmla="*/ 0 w 62"/>
                    <a:gd name="T25" fmla="*/ 23 h 23"/>
                    <a:gd name="T26" fmla="*/ 21 w 62"/>
                    <a:gd name="T27" fmla="*/ 23 h 23"/>
                    <a:gd name="T28" fmla="*/ 34 w 62"/>
                    <a:gd name="T29" fmla="*/ 18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2" h="23">
                      <a:moveTo>
                        <a:pt x="34" y="18"/>
                      </a:move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4" y="18"/>
                        <a:pt x="34" y="18"/>
                        <a:pt x="34" y="17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5"/>
                        <a:pt x="37" y="14"/>
                        <a:pt x="38" y="14"/>
                      </a:cubicBezTo>
                      <a:cubicBezTo>
                        <a:pt x="40" y="15"/>
                        <a:pt x="41" y="17"/>
                        <a:pt x="40" y="18"/>
                      </a:cubicBezTo>
                      <a:cubicBezTo>
                        <a:pt x="40" y="19"/>
                        <a:pt x="40" y="19"/>
                        <a:pt x="40" y="19"/>
                      </a:cubicBezTo>
                      <a:cubicBezTo>
                        <a:pt x="40" y="19"/>
                        <a:pt x="40" y="19"/>
                        <a:pt x="40" y="19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3" y="21"/>
                        <a:pt x="45" y="22"/>
                        <a:pt x="47" y="23"/>
                      </a:cubicBezTo>
                      <a:cubicBezTo>
                        <a:pt x="62" y="23"/>
                        <a:pt x="62" y="23"/>
                        <a:pt x="62" y="23"/>
                      </a:cubicBezTo>
                      <a:cubicBezTo>
                        <a:pt x="58" y="15"/>
                        <a:pt x="51" y="8"/>
                        <a:pt x="42" y="5"/>
                      </a:cubicBezTo>
                      <a:cubicBezTo>
                        <a:pt x="25" y="0"/>
                        <a:pt x="7" y="8"/>
                        <a:pt x="0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4" y="20"/>
                        <a:pt x="28" y="17"/>
                        <a:pt x="34" y="1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11" name="Freeform 3160"/>
                <p:cNvSpPr>
                  <a:spLocks/>
                </p:cNvSpPr>
                <p:nvPr/>
              </p:nvSpPr>
              <p:spPr bwMode="gray">
                <a:xfrm>
                  <a:off x="5994400" y="1217613"/>
                  <a:ext cx="271463" cy="88900"/>
                </a:xfrm>
                <a:custGeom>
                  <a:avLst/>
                  <a:gdLst>
                    <a:gd name="T0" fmla="*/ 72 w 72"/>
                    <a:gd name="T1" fmla="*/ 18 h 24"/>
                    <a:gd name="T2" fmla="*/ 66 w 72"/>
                    <a:gd name="T3" fmla="*/ 24 h 24"/>
                    <a:gd name="T4" fmla="*/ 6 w 72"/>
                    <a:gd name="T5" fmla="*/ 24 h 24"/>
                    <a:gd name="T6" fmla="*/ 0 w 72"/>
                    <a:gd name="T7" fmla="*/ 18 h 24"/>
                    <a:gd name="T8" fmla="*/ 0 w 72"/>
                    <a:gd name="T9" fmla="*/ 6 h 24"/>
                    <a:gd name="T10" fmla="*/ 6 w 72"/>
                    <a:gd name="T11" fmla="*/ 0 h 24"/>
                    <a:gd name="T12" fmla="*/ 66 w 72"/>
                    <a:gd name="T13" fmla="*/ 0 h 24"/>
                    <a:gd name="T14" fmla="*/ 72 w 72"/>
                    <a:gd name="T15" fmla="*/ 6 h 24"/>
                    <a:gd name="T16" fmla="*/ 72 w 72"/>
                    <a:gd name="T17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" h="24">
                      <a:moveTo>
                        <a:pt x="72" y="18"/>
                      </a:moveTo>
                      <a:cubicBezTo>
                        <a:pt x="72" y="21"/>
                        <a:pt x="69" y="24"/>
                        <a:pt x="6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2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"/>
                        <a:pt x="2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9" y="0"/>
                        <a:pt x="72" y="2"/>
                        <a:pt x="72" y="6"/>
                      </a:cubicBezTo>
                      <a:lnTo>
                        <a:pt x="72" y="1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12" name="Freeform 3161"/>
                <p:cNvSpPr>
                  <a:spLocks/>
                </p:cNvSpPr>
                <p:nvPr/>
              </p:nvSpPr>
              <p:spPr bwMode="gray">
                <a:xfrm>
                  <a:off x="5965825" y="1108076"/>
                  <a:ext cx="269875" cy="90488"/>
                </a:xfrm>
                <a:custGeom>
                  <a:avLst/>
                  <a:gdLst>
                    <a:gd name="T0" fmla="*/ 72 w 72"/>
                    <a:gd name="T1" fmla="*/ 18 h 24"/>
                    <a:gd name="T2" fmla="*/ 66 w 72"/>
                    <a:gd name="T3" fmla="*/ 24 h 24"/>
                    <a:gd name="T4" fmla="*/ 6 w 72"/>
                    <a:gd name="T5" fmla="*/ 24 h 24"/>
                    <a:gd name="T6" fmla="*/ 0 w 72"/>
                    <a:gd name="T7" fmla="*/ 18 h 24"/>
                    <a:gd name="T8" fmla="*/ 0 w 72"/>
                    <a:gd name="T9" fmla="*/ 6 h 24"/>
                    <a:gd name="T10" fmla="*/ 6 w 72"/>
                    <a:gd name="T11" fmla="*/ 0 h 24"/>
                    <a:gd name="T12" fmla="*/ 66 w 72"/>
                    <a:gd name="T13" fmla="*/ 0 h 24"/>
                    <a:gd name="T14" fmla="*/ 72 w 72"/>
                    <a:gd name="T15" fmla="*/ 6 h 24"/>
                    <a:gd name="T16" fmla="*/ 72 w 72"/>
                    <a:gd name="T17" fmla="*/ 1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" h="24">
                      <a:moveTo>
                        <a:pt x="72" y="18"/>
                      </a:moveTo>
                      <a:cubicBezTo>
                        <a:pt x="72" y="21"/>
                        <a:pt x="70" y="24"/>
                        <a:pt x="6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70" y="0"/>
                        <a:pt x="72" y="3"/>
                        <a:pt x="72" y="6"/>
                      </a:cubicBezTo>
                      <a:lnTo>
                        <a:pt x="72" y="1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13" name="Freeform 3162"/>
                <p:cNvSpPr>
                  <a:spLocks/>
                </p:cNvSpPr>
                <p:nvPr/>
              </p:nvSpPr>
              <p:spPr bwMode="gray">
                <a:xfrm>
                  <a:off x="5994400" y="998538"/>
                  <a:ext cx="271463" cy="95250"/>
                </a:xfrm>
                <a:custGeom>
                  <a:avLst/>
                  <a:gdLst>
                    <a:gd name="T0" fmla="*/ 72 w 72"/>
                    <a:gd name="T1" fmla="*/ 19 h 25"/>
                    <a:gd name="T2" fmla="*/ 66 w 72"/>
                    <a:gd name="T3" fmla="*/ 25 h 25"/>
                    <a:gd name="T4" fmla="*/ 6 w 72"/>
                    <a:gd name="T5" fmla="*/ 25 h 25"/>
                    <a:gd name="T6" fmla="*/ 0 w 72"/>
                    <a:gd name="T7" fmla="*/ 19 h 25"/>
                    <a:gd name="T8" fmla="*/ 0 w 72"/>
                    <a:gd name="T9" fmla="*/ 6 h 25"/>
                    <a:gd name="T10" fmla="*/ 6 w 72"/>
                    <a:gd name="T11" fmla="*/ 0 h 25"/>
                    <a:gd name="T12" fmla="*/ 66 w 72"/>
                    <a:gd name="T13" fmla="*/ 0 h 25"/>
                    <a:gd name="T14" fmla="*/ 72 w 72"/>
                    <a:gd name="T15" fmla="*/ 6 h 25"/>
                    <a:gd name="T16" fmla="*/ 72 w 72"/>
                    <a:gd name="T17" fmla="*/ 19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" h="25">
                      <a:moveTo>
                        <a:pt x="72" y="19"/>
                      </a:moveTo>
                      <a:cubicBezTo>
                        <a:pt x="72" y="22"/>
                        <a:pt x="69" y="25"/>
                        <a:pt x="6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2" y="25"/>
                        <a:pt x="0" y="22"/>
                        <a:pt x="0" y="19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2" y="0"/>
                        <a:pt x="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9" y="0"/>
                        <a:pt x="72" y="3"/>
                        <a:pt x="72" y="6"/>
                      </a:cubicBezTo>
                      <a:lnTo>
                        <a:pt x="72" y="19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14" name="Freeform 3163"/>
                <p:cNvSpPr>
                  <a:spLocks/>
                </p:cNvSpPr>
                <p:nvPr/>
              </p:nvSpPr>
              <p:spPr bwMode="gray">
                <a:xfrm>
                  <a:off x="5540375" y="857251"/>
                  <a:ext cx="635000" cy="449263"/>
                </a:xfrm>
                <a:custGeom>
                  <a:avLst/>
                  <a:gdLst>
                    <a:gd name="T0" fmla="*/ 115 w 169"/>
                    <a:gd name="T1" fmla="*/ 110 h 120"/>
                    <a:gd name="T2" fmla="*/ 33 w 169"/>
                    <a:gd name="T3" fmla="*/ 110 h 120"/>
                    <a:gd name="T4" fmla="*/ 10 w 169"/>
                    <a:gd name="T5" fmla="*/ 92 h 120"/>
                    <a:gd name="T6" fmla="*/ 10 w 169"/>
                    <a:gd name="T7" fmla="*/ 29 h 120"/>
                    <a:gd name="T8" fmla="*/ 33 w 169"/>
                    <a:gd name="T9" fmla="*/ 10 h 120"/>
                    <a:gd name="T10" fmla="*/ 136 w 169"/>
                    <a:gd name="T11" fmla="*/ 11 h 120"/>
                    <a:gd name="T12" fmla="*/ 149 w 169"/>
                    <a:gd name="T13" fmla="*/ 27 h 120"/>
                    <a:gd name="T14" fmla="*/ 149 w 169"/>
                    <a:gd name="T15" fmla="*/ 27 h 120"/>
                    <a:gd name="T16" fmla="*/ 151 w 169"/>
                    <a:gd name="T17" fmla="*/ 27 h 120"/>
                    <a:gd name="T18" fmla="*/ 151 w 169"/>
                    <a:gd name="T19" fmla="*/ 27 h 120"/>
                    <a:gd name="T20" fmla="*/ 159 w 169"/>
                    <a:gd name="T21" fmla="*/ 29 h 120"/>
                    <a:gd name="T22" fmla="*/ 159 w 169"/>
                    <a:gd name="T23" fmla="*/ 32 h 120"/>
                    <a:gd name="T24" fmla="*/ 169 w 169"/>
                    <a:gd name="T25" fmla="*/ 32 h 120"/>
                    <a:gd name="T26" fmla="*/ 169 w 169"/>
                    <a:gd name="T27" fmla="*/ 20 h 120"/>
                    <a:gd name="T28" fmla="*/ 169 w 169"/>
                    <a:gd name="T29" fmla="*/ 15 h 120"/>
                    <a:gd name="T30" fmla="*/ 169 w 169"/>
                    <a:gd name="T31" fmla="*/ 15 h 120"/>
                    <a:gd name="T32" fmla="*/ 169 w 169"/>
                    <a:gd name="T33" fmla="*/ 14 h 120"/>
                    <a:gd name="T34" fmla="*/ 169 w 169"/>
                    <a:gd name="T35" fmla="*/ 14 h 120"/>
                    <a:gd name="T36" fmla="*/ 165 w 169"/>
                    <a:gd name="T37" fmla="*/ 7 h 120"/>
                    <a:gd name="T38" fmla="*/ 165 w 169"/>
                    <a:gd name="T39" fmla="*/ 7 h 120"/>
                    <a:gd name="T40" fmla="*/ 164 w 169"/>
                    <a:gd name="T41" fmla="*/ 7 h 120"/>
                    <a:gd name="T42" fmla="*/ 164 w 169"/>
                    <a:gd name="T43" fmla="*/ 7 h 120"/>
                    <a:gd name="T44" fmla="*/ 152 w 169"/>
                    <a:gd name="T45" fmla="*/ 0 h 120"/>
                    <a:gd name="T46" fmla="*/ 152 w 169"/>
                    <a:gd name="T47" fmla="*/ 1 h 120"/>
                    <a:gd name="T48" fmla="*/ 150 w 169"/>
                    <a:gd name="T49" fmla="*/ 1 h 120"/>
                    <a:gd name="T50" fmla="*/ 18 w 169"/>
                    <a:gd name="T51" fmla="*/ 0 h 120"/>
                    <a:gd name="T52" fmla="*/ 0 w 169"/>
                    <a:gd name="T53" fmla="*/ 20 h 120"/>
                    <a:gd name="T54" fmla="*/ 0 w 169"/>
                    <a:gd name="T55" fmla="*/ 101 h 120"/>
                    <a:gd name="T56" fmla="*/ 18 w 169"/>
                    <a:gd name="T57" fmla="*/ 120 h 120"/>
                    <a:gd name="T58" fmla="*/ 116 w 169"/>
                    <a:gd name="T59" fmla="*/ 120 h 120"/>
                    <a:gd name="T60" fmla="*/ 115 w 169"/>
                    <a:gd name="T61" fmla="*/ 114 h 120"/>
                    <a:gd name="T62" fmla="*/ 115 w 169"/>
                    <a:gd name="T63" fmla="*/ 11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69" h="120">
                      <a:moveTo>
                        <a:pt x="115" y="110"/>
                      </a:moveTo>
                      <a:cubicBezTo>
                        <a:pt x="33" y="110"/>
                        <a:pt x="33" y="110"/>
                        <a:pt x="33" y="110"/>
                      </a:cubicBezTo>
                      <a:cubicBezTo>
                        <a:pt x="32" y="99"/>
                        <a:pt x="21" y="91"/>
                        <a:pt x="10" y="92"/>
                      </a:cubicBezTo>
                      <a:cubicBezTo>
                        <a:pt x="10" y="29"/>
                        <a:pt x="10" y="29"/>
                        <a:pt x="10" y="29"/>
                      </a:cubicBezTo>
                      <a:cubicBezTo>
                        <a:pt x="21" y="29"/>
                        <a:pt x="32" y="21"/>
                        <a:pt x="33" y="10"/>
                      </a:cubicBezTo>
                      <a:cubicBezTo>
                        <a:pt x="136" y="11"/>
                        <a:pt x="136" y="11"/>
                        <a:pt x="136" y="11"/>
                      </a:cubicBezTo>
                      <a:cubicBezTo>
                        <a:pt x="138" y="18"/>
                        <a:pt x="142" y="24"/>
                        <a:pt x="149" y="27"/>
                      </a:cubicBezTo>
                      <a:cubicBezTo>
                        <a:pt x="149" y="27"/>
                        <a:pt x="149" y="27"/>
                        <a:pt x="149" y="27"/>
                      </a:cubicBezTo>
                      <a:cubicBezTo>
                        <a:pt x="150" y="27"/>
                        <a:pt x="150" y="27"/>
                        <a:pt x="151" y="27"/>
                      </a:cubicBezTo>
                      <a:cubicBezTo>
                        <a:pt x="151" y="27"/>
                        <a:pt x="151" y="27"/>
                        <a:pt x="151" y="27"/>
                      </a:cubicBezTo>
                      <a:cubicBezTo>
                        <a:pt x="153" y="28"/>
                        <a:pt x="156" y="29"/>
                        <a:pt x="159" y="29"/>
                      </a:cubicBezTo>
                      <a:cubicBezTo>
                        <a:pt x="159" y="32"/>
                        <a:pt x="159" y="32"/>
                        <a:pt x="159" y="32"/>
                      </a:cubicBezTo>
                      <a:cubicBezTo>
                        <a:pt x="169" y="32"/>
                        <a:pt x="169" y="32"/>
                        <a:pt x="169" y="32"/>
                      </a:cubicBezTo>
                      <a:cubicBezTo>
                        <a:pt x="169" y="20"/>
                        <a:pt x="169" y="20"/>
                        <a:pt x="169" y="20"/>
                      </a:cubicBezTo>
                      <a:cubicBezTo>
                        <a:pt x="169" y="18"/>
                        <a:pt x="169" y="17"/>
                        <a:pt x="169" y="15"/>
                      </a:cubicBezTo>
                      <a:cubicBezTo>
                        <a:pt x="169" y="15"/>
                        <a:pt x="169" y="15"/>
                        <a:pt x="169" y="15"/>
                      </a:cubicBezTo>
                      <a:cubicBezTo>
                        <a:pt x="169" y="15"/>
                        <a:pt x="169" y="15"/>
                        <a:pt x="169" y="14"/>
                      </a:cubicBezTo>
                      <a:cubicBezTo>
                        <a:pt x="169" y="14"/>
                        <a:pt x="169" y="14"/>
                        <a:pt x="169" y="14"/>
                      </a:cubicBezTo>
                      <a:cubicBezTo>
                        <a:pt x="168" y="11"/>
                        <a:pt x="166" y="9"/>
                        <a:pt x="165" y="7"/>
                      </a:cubicBezTo>
                      <a:cubicBezTo>
                        <a:pt x="165" y="7"/>
                        <a:pt x="165" y="7"/>
                        <a:pt x="165" y="7"/>
                      </a:cubicBezTo>
                      <a:cubicBezTo>
                        <a:pt x="165" y="7"/>
                        <a:pt x="164" y="7"/>
                        <a:pt x="164" y="7"/>
                      </a:cubicBez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161" y="3"/>
                        <a:pt x="157" y="1"/>
                        <a:pt x="152" y="0"/>
                      </a:cubicBezTo>
                      <a:cubicBezTo>
                        <a:pt x="152" y="1"/>
                        <a:pt x="152" y="1"/>
                        <a:pt x="152" y="1"/>
                      </a:cubicBezTo>
                      <a:cubicBezTo>
                        <a:pt x="151" y="1"/>
                        <a:pt x="151" y="1"/>
                        <a:pt x="150" y="1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8" y="1"/>
                        <a:pt x="0" y="10"/>
                        <a:pt x="0" y="20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11"/>
                        <a:pt x="8" y="119"/>
                        <a:pt x="18" y="120"/>
                      </a:cubicBezTo>
                      <a:cubicBezTo>
                        <a:pt x="116" y="120"/>
                        <a:pt x="116" y="120"/>
                        <a:pt x="116" y="120"/>
                      </a:cubicBezTo>
                      <a:cubicBezTo>
                        <a:pt x="115" y="118"/>
                        <a:pt x="115" y="116"/>
                        <a:pt x="115" y="114"/>
                      </a:cubicBezTo>
                      <a:lnTo>
                        <a:pt x="115" y="11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15" name="Freeform 3164"/>
                <p:cNvSpPr>
                  <a:spLocks noEditPoints="1"/>
                </p:cNvSpPr>
                <p:nvPr/>
              </p:nvSpPr>
              <p:spPr bwMode="gray">
                <a:xfrm>
                  <a:off x="5732463" y="954088"/>
                  <a:ext cx="244475" cy="255588"/>
                </a:xfrm>
                <a:custGeom>
                  <a:avLst/>
                  <a:gdLst>
                    <a:gd name="T0" fmla="*/ 56 w 65"/>
                    <a:gd name="T1" fmla="*/ 47 h 68"/>
                    <a:gd name="T2" fmla="*/ 65 w 65"/>
                    <a:gd name="T3" fmla="*/ 36 h 68"/>
                    <a:gd name="T4" fmla="*/ 64 w 65"/>
                    <a:gd name="T5" fmla="*/ 31 h 68"/>
                    <a:gd name="T6" fmla="*/ 64 w 65"/>
                    <a:gd name="T7" fmla="*/ 18 h 68"/>
                    <a:gd name="T8" fmla="*/ 64 w 65"/>
                    <a:gd name="T9" fmla="*/ 18 h 68"/>
                    <a:gd name="T10" fmla="*/ 34 w 65"/>
                    <a:gd name="T11" fmla="*/ 0 h 68"/>
                    <a:gd name="T12" fmla="*/ 0 w 65"/>
                    <a:gd name="T13" fmla="*/ 34 h 68"/>
                    <a:gd name="T14" fmla="*/ 34 w 65"/>
                    <a:gd name="T15" fmla="*/ 68 h 68"/>
                    <a:gd name="T16" fmla="*/ 56 w 65"/>
                    <a:gd name="T17" fmla="*/ 59 h 68"/>
                    <a:gd name="T18" fmla="*/ 56 w 65"/>
                    <a:gd name="T19" fmla="*/ 59 h 68"/>
                    <a:gd name="T20" fmla="*/ 56 w 65"/>
                    <a:gd name="T21" fmla="*/ 47 h 68"/>
                    <a:gd name="T22" fmla="*/ 37 w 65"/>
                    <a:gd name="T23" fmla="*/ 53 h 68"/>
                    <a:gd name="T24" fmla="*/ 37 w 65"/>
                    <a:gd name="T25" fmla="*/ 55 h 68"/>
                    <a:gd name="T26" fmla="*/ 37 w 65"/>
                    <a:gd name="T27" fmla="*/ 55 h 68"/>
                    <a:gd name="T28" fmla="*/ 37 w 65"/>
                    <a:gd name="T29" fmla="*/ 55 h 68"/>
                    <a:gd name="T30" fmla="*/ 34 w 65"/>
                    <a:gd name="T31" fmla="*/ 58 h 68"/>
                    <a:gd name="T32" fmla="*/ 31 w 65"/>
                    <a:gd name="T33" fmla="*/ 55 h 68"/>
                    <a:gd name="T34" fmla="*/ 31 w 65"/>
                    <a:gd name="T35" fmla="*/ 55 h 68"/>
                    <a:gd name="T36" fmla="*/ 31 w 65"/>
                    <a:gd name="T37" fmla="*/ 55 h 68"/>
                    <a:gd name="T38" fmla="*/ 31 w 65"/>
                    <a:gd name="T39" fmla="*/ 54 h 68"/>
                    <a:gd name="T40" fmla="*/ 20 w 65"/>
                    <a:gd name="T41" fmla="*/ 51 h 68"/>
                    <a:gd name="T42" fmla="*/ 22 w 65"/>
                    <a:gd name="T43" fmla="*/ 44 h 68"/>
                    <a:gd name="T44" fmla="*/ 32 w 65"/>
                    <a:gd name="T45" fmla="*/ 47 h 68"/>
                    <a:gd name="T46" fmla="*/ 38 w 65"/>
                    <a:gd name="T47" fmla="*/ 43 h 68"/>
                    <a:gd name="T48" fmla="*/ 31 w 65"/>
                    <a:gd name="T49" fmla="*/ 37 h 68"/>
                    <a:gd name="T50" fmla="*/ 20 w 65"/>
                    <a:gd name="T51" fmla="*/ 26 h 68"/>
                    <a:gd name="T52" fmla="*/ 31 w 65"/>
                    <a:gd name="T53" fmla="*/ 15 h 68"/>
                    <a:gd name="T54" fmla="*/ 31 w 65"/>
                    <a:gd name="T55" fmla="*/ 14 h 68"/>
                    <a:gd name="T56" fmla="*/ 31 w 65"/>
                    <a:gd name="T57" fmla="*/ 14 h 68"/>
                    <a:gd name="T58" fmla="*/ 31 w 65"/>
                    <a:gd name="T59" fmla="*/ 13 h 68"/>
                    <a:gd name="T60" fmla="*/ 34 w 65"/>
                    <a:gd name="T61" fmla="*/ 10 h 68"/>
                    <a:gd name="T62" fmla="*/ 37 w 65"/>
                    <a:gd name="T63" fmla="*/ 13 h 68"/>
                    <a:gd name="T64" fmla="*/ 37 w 65"/>
                    <a:gd name="T65" fmla="*/ 13 h 68"/>
                    <a:gd name="T66" fmla="*/ 37 w 65"/>
                    <a:gd name="T67" fmla="*/ 13 h 68"/>
                    <a:gd name="T68" fmla="*/ 37 w 65"/>
                    <a:gd name="T69" fmla="*/ 15 h 68"/>
                    <a:gd name="T70" fmla="*/ 46 w 65"/>
                    <a:gd name="T71" fmla="*/ 17 h 68"/>
                    <a:gd name="T72" fmla="*/ 44 w 65"/>
                    <a:gd name="T73" fmla="*/ 24 h 68"/>
                    <a:gd name="T74" fmla="*/ 35 w 65"/>
                    <a:gd name="T75" fmla="*/ 21 h 68"/>
                    <a:gd name="T76" fmla="*/ 30 w 65"/>
                    <a:gd name="T77" fmla="*/ 25 h 68"/>
                    <a:gd name="T78" fmla="*/ 37 w 65"/>
                    <a:gd name="T79" fmla="*/ 30 h 68"/>
                    <a:gd name="T80" fmla="*/ 48 w 65"/>
                    <a:gd name="T81" fmla="*/ 42 h 68"/>
                    <a:gd name="T82" fmla="*/ 37 w 65"/>
                    <a:gd name="T83" fmla="*/ 53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5" h="68">
                      <a:moveTo>
                        <a:pt x="56" y="47"/>
                      </a:moveTo>
                      <a:cubicBezTo>
                        <a:pt x="56" y="42"/>
                        <a:pt x="60" y="37"/>
                        <a:pt x="65" y="36"/>
                      </a:cubicBezTo>
                      <a:cubicBezTo>
                        <a:pt x="64" y="34"/>
                        <a:pt x="64" y="32"/>
                        <a:pt x="64" y="31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58" y="8"/>
                        <a:pt x="47" y="0"/>
                        <a:pt x="34" y="0"/>
                      </a:cubicBez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53"/>
                        <a:pt x="15" y="68"/>
                        <a:pt x="34" y="68"/>
                      </a:cubicBezTo>
                      <a:cubicBezTo>
                        <a:pt x="42" y="68"/>
                        <a:pt x="50" y="65"/>
                        <a:pt x="56" y="59"/>
                      </a:cubicBezTo>
                      <a:cubicBezTo>
                        <a:pt x="56" y="59"/>
                        <a:pt x="56" y="59"/>
                        <a:pt x="56" y="59"/>
                      </a:cubicBezTo>
                      <a:lnTo>
                        <a:pt x="56" y="47"/>
                      </a:lnTo>
                      <a:close/>
                      <a:moveTo>
                        <a:pt x="37" y="53"/>
                      </a:move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37" y="55"/>
                        <a:pt x="37" y="55"/>
                        <a:pt x="37" y="55"/>
                      </a:cubicBezTo>
                      <a:cubicBezTo>
                        <a:pt x="37" y="57"/>
                        <a:pt x="35" y="58"/>
                        <a:pt x="34" y="58"/>
                      </a:cubicBezTo>
                      <a:cubicBezTo>
                        <a:pt x="32" y="58"/>
                        <a:pt x="31" y="57"/>
                        <a:pt x="31" y="55"/>
                      </a:cubicBezTo>
                      <a:cubicBezTo>
                        <a:pt x="31" y="55"/>
                        <a:pt x="31" y="55"/>
                        <a:pt x="31" y="55"/>
                      </a:cubicBezTo>
                      <a:cubicBezTo>
                        <a:pt x="31" y="55"/>
                        <a:pt x="31" y="55"/>
                        <a:pt x="31" y="55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26" y="54"/>
                        <a:pt x="22" y="52"/>
                        <a:pt x="20" y="51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4" y="45"/>
                        <a:pt x="28" y="47"/>
                        <a:pt x="32" y="47"/>
                      </a:cubicBezTo>
                      <a:cubicBezTo>
                        <a:pt x="36" y="47"/>
                        <a:pt x="38" y="45"/>
                        <a:pt x="38" y="43"/>
                      </a:cubicBezTo>
                      <a:cubicBezTo>
                        <a:pt x="38" y="40"/>
                        <a:pt x="36" y="39"/>
                        <a:pt x="31" y="37"/>
                      </a:cubicBezTo>
                      <a:cubicBezTo>
                        <a:pt x="25" y="35"/>
                        <a:pt x="20" y="32"/>
                        <a:pt x="20" y="26"/>
                      </a:cubicBezTo>
                      <a:cubicBezTo>
                        <a:pt x="20" y="21"/>
                        <a:pt x="24" y="16"/>
                        <a:pt x="31" y="15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1"/>
                        <a:pt x="32" y="10"/>
                        <a:pt x="34" y="10"/>
                      </a:cubicBezTo>
                      <a:cubicBezTo>
                        <a:pt x="35" y="10"/>
                        <a:pt x="37" y="11"/>
                        <a:pt x="37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41" y="15"/>
                        <a:pt x="44" y="16"/>
                        <a:pt x="46" y="17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3" y="23"/>
                        <a:pt x="40" y="21"/>
                        <a:pt x="35" y="21"/>
                      </a:cubicBezTo>
                      <a:cubicBezTo>
                        <a:pt x="31" y="21"/>
                        <a:pt x="30" y="23"/>
                        <a:pt x="30" y="25"/>
                      </a:cubicBezTo>
                      <a:cubicBezTo>
                        <a:pt x="30" y="27"/>
                        <a:pt x="32" y="28"/>
                        <a:pt x="37" y="30"/>
                      </a:cubicBezTo>
                      <a:cubicBezTo>
                        <a:pt x="45" y="33"/>
                        <a:pt x="48" y="36"/>
                        <a:pt x="48" y="42"/>
                      </a:cubicBezTo>
                      <a:cubicBezTo>
                        <a:pt x="48" y="47"/>
                        <a:pt x="44" y="52"/>
                        <a:pt x="37" y="5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</p:grpSp>
        </p:grpSp>
      </p:grpSp>
      <p:grpSp>
        <p:nvGrpSpPr>
          <p:cNvPr id="218" name="Gruppieren 217"/>
          <p:cNvGrpSpPr/>
          <p:nvPr/>
        </p:nvGrpSpPr>
        <p:grpSpPr>
          <a:xfrm>
            <a:off x="4121158" y="1382083"/>
            <a:ext cx="900000" cy="881455"/>
            <a:chOff x="4340243" y="1314911"/>
            <a:chExt cx="900000" cy="881455"/>
          </a:xfrm>
        </p:grpSpPr>
        <p:sp>
          <p:nvSpPr>
            <p:cNvPr id="66" name="Rechteck 65"/>
            <p:cNvSpPr/>
            <p:nvPr/>
          </p:nvSpPr>
          <p:spPr>
            <a:xfrm>
              <a:off x="4340243" y="1944366"/>
              <a:ext cx="900000" cy="252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Content</a:t>
              </a:r>
            </a:p>
          </p:txBody>
        </p:sp>
        <p:grpSp>
          <p:nvGrpSpPr>
            <p:cNvPr id="168" name="Gruppieren 167"/>
            <p:cNvGrpSpPr/>
            <p:nvPr/>
          </p:nvGrpSpPr>
          <p:grpSpPr>
            <a:xfrm>
              <a:off x="4512876" y="1314911"/>
              <a:ext cx="540000" cy="540000"/>
              <a:chOff x="4424892" y="1293645"/>
              <a:chExt cx="720000" cy="720000"/>
            </a:xfrm>
          </p:grpSpPr>
          <p:sp>
            <p:nvSpPr>
              <p:cNvPr id="170" name="Ellipse 169"/>
              <p:cNvSpPr/>
              <p:nvPr/>
            </p:nvSpPr>
            <p:spPr>
              <a:xfrm>
                <a:off x="4424892" y="1293645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latin typeface="+mj-lt"/>
                </a:endParaRPr>
              </a:p>
            </p:txBody>
          </p:sp>
          <p:sp>
            <p:nvSpPr>
              <p:cNvPr id="154" name="Freeform 1126"/>
              <p:cNvSpPr>
                <a:spLocks noChangeAspect="1" noEditPoints="1"/>
              </p:cNvSpPr>
              <p:nvPr/>
            </p:nvSpPr>
            <p:spPr bwMode="auto">
              <a:xfrm>
                <a:off x="4612767" y="1466155"/>
                <a:ext cx="344251" cy="396000"/>
              </a:xfrm>
              <a:custGeom>
                <a:avLst/>
                <a:gdLst>
                  <a:gd name="T0" fmla="*/ 0 w 215"/>
                  <a:gd name="T1" fmla="*/ 246 h 246"/>
                  <a:gd name="T2" fmla="*/ 0 w 215"/>
                  <a:gd name="T3" fmla="*/ 0 h 246"/>
                  <a:gd name="T4" fmla="*/ 215 w 215"/>
                  <a:gd name="T5" fmla="*/ 0 h 246"/>
                  <a:gd name="T6" fmla="*/ 215 w 215"/>
                  <a:gd name="T7" fmla="*/ 3 h 246"/>
                  <a:gd name="T8" fmla="*/ 215 w 215"/>
                  <a:gd name="T9" fmla="*/ 152 h 246"/>
                  <a:gd name="T10" fmla="*/ 207 w 215"/>
                  <a:gd name="T11" fmla="*/ 184 h 246"/>
                  <a:gd name="T12" fmla="*/ 151 w 215"/>
                  <a:gd name="T13" fmla="*/ 239 h 246"/>
                  <a:gd name="T14" fmla="*/ 121 w 215"/>
                  <a:gd name="T15" fmla="*/ 246 h 246"/>
                  <a:gd name="T16" fmla="*/ 4 w 215"/>
                  <a:gd name="T17" fmla="*/ 246 h 246"/>
                  <a:gd name="T18" fmla="*/ 0 w 215"/>
                  <a:gd name="T19" fmla="*/ 246 h 246"/>
                  <a:gd name="T20" fmla="*/ 24 w 215"/>
                  <a:gd name="T21" fmla="*/ 24 h 246"/>
                  <a:gd name="T22" fmla="*/ 24 w 215"/>
                  <a:gd name="T23" fmla="*/ 222 h 246"/>
                  <a:gd name="T24" fmla="*/ 41 w 215"/>
                  <a:gd name="T25" fmla="*/ 222 h 246"/>
                  <a:gd name="T26" fmla="*/ 124 w 215"/>
                  <a:gd name="T27" fmla="*/ 222 h 246"/>
                  <a:gd name="T28" fmla="*/ 146 w 215"/>
                  <a:gd name="T29" fmla="*/ 205 h 246"/>
                  <a:gd name="T30" fmla="*/ 146 w 215"/>
                  <a:gd name="T31" fmla="*/ 191 h 246"/>
                  <a:gd name="T32" fmla="*/ 144 w 215"/>
                  <a:gd name="T33" fmla="*/ 177 h 246"/>
                  <a:gd name="T34" fmla="*/ 147 w 215"/>
                  <a:gd name="T35" fmla="*/ 177 h 246"/>
                  <a:gd name="T36" fmla="*/ 170 w 215"/>
                  <a:gd name="T37" fmla="*/ 179 h 246"/>
                  <a:gd name="T38" fmla="*/ 190 w 215"/>
                  <a:gd name="T39" fmla="*/ 162 h 246"/>
                  <a:gd name="T40" fmla="*/ 191 w 215"/>
                  <a:gd name="T41" fmla="*/ 153 h 246"/>
                  <a:gd name="T42" fmla="*/ 191 w 215"/>
                  <a:gd name="T43" fmla="*/ 27 h 246"/>
                  <a:gd name="T44" fmla="*/ 191 w 215"/>
                  <a:gd name="T45" fmla="*/ 24 h 246"/>
                  <a:gd name="T46" fmla="*/ 24 w 215"/>
                  <a:gd name="T47" fmla="*/ 2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15" h="246">
                    <a:moveTo>
                      <a:pt x="0" y="246"/>
                    </a:moveTo>
                    <a:cubicBezTo>
                      <a:pt x="0" y="164"/>
                      <a:pt x="0" y="82"/>
                      <a:pt x="0" y="0"/>
                    </a:cubicBezTo>
                    <a:cubicBezTo>
                      <a:pt x="71" y="0"/>
                      <a:pt x="143" y="0"/>
                      <a:pt x="215" y="0"/>
                    </a:cubicBezTo>
                    <a:cubicBezTo>
                      <a:pt x="215" y="1"/>
                      <a:pt x="215" y="2"/>
                      <a:pt x="215" y="3"/>
                    </a:cubicBezTo>
                    <a:cubicBezTo>
                      <a:pt x="215" y="53"/>
                      <a:pt x="214" y="102"/>
                      <a:pt x="215" y="152"/>
                    </a:cubicBezTo>
                    <a:cubicBezTo>
                      <a:pt x="215" y="163"/>
                      <a:pt x="212" y="174"/>
                      <a:pt x="207" y="184"/>
                    </a:cubicBezTo>
                    <a:cubicBezTo>
                      <a:pt x="194" y="208"/>
                      <a:pt x="175" y="227"/>
                      <a:pt x="151" y="239"/>
                    </a:cubicBezTo>
                    <a:cubicBezTo>
                      <a:pt x="141" y="244"/>
                      <a:pt x="131" y="246"/>
                      <a:pt x="121" y="246"/>
                    </a:cubicBezTo>
                    <a:cubicBezTo>
                      <a:pt x="82" y="246"/>
                      <a:pt x="43" y="246"/>
                      <a:pt x="4" y="246"/>
                    </a:cubicBezTo>
                    <a:cubicBezTo>
                      <a:pt x="2" y="246"/>
                      <a:pt x="1" y="246"/>
                      <a:pt x="0" y="246"/>
                    </a:cubicBezTo>
                    <a:close/>
                    <a:moveTo>
                      <a:pt x="24" y="24"/>
                    </a:moveTo>
                    <a:cubicBezTo>
                      <a:pt x="24" y="90"/>
                      <a:pt x="24" y="156"/>
                      <a:pt x="24" y="222"/>
                    </a:cubicBezTo>
                    <a:cubicBezTo>
                      <a:pt x="29" y="222"/>
                      <a:pt x="35" y="222"/>
                      <a:pt x="41" y="222"/>
                    </a:cubicBezTo>
                    <a:cubicBezTo>
                      <a:pt x="68" y="222"/>
                      <a:pt x="96" y="222"/>
                      <a:pt x="124" y="222"/>
                    </a:cubicBezTo>
                    <a:cubicBezTo>
                      <a:pt x="136" y="222"/>
                      <a:pt x="143" y="216"/>
                      <a:pt x="146" y="205"/>
                    </a:cubicBezTo>
                    <a:cubicBezTo>
                      <a:pt x="147" y="200"/>
                      <a:pt x="147" y="195"/>
                      <a:pt x="146" y="191"/>
                    </a:cubicBezTo>
                    <a:cubicBezTo>
                      <a:pt x="146" y="186"/>
                      <a:pt x="145" y="182"/>
                      <a:pt x="144" y="177"/>
                    </a:cubicBezTo>
                    <a:cubicBezTo>
                      <a:pt x="145" y="177"/>
                      <a:pt x="146" y="177"/>
                      <a:pt x="147" y="177"/>
                    </a:cubicBezTo>
                    <a:cubicBezTo>
                      <a:pt x="155" y="179"/>
                      <a:pt x="162" y="180"/>
                      <a:pt x="170" y="179"/>
                    </a:cubicBezTo>
                    <a:cubicBezTo>
                      <a:pt x="180" y="178"/>
                      <a:pt x="188" y="172"/>
                      <a:pt x="190" y="162"/>
                    </a:cubicBezTo>
                    <a:cubicBezTo>
                      <a:pt x="190" y="159"/>
                      <a:pt x="191" y="156"/>
                      <a:pt x="191" y="153"/>
                    </a:cubicBezTo>
                    <a:cubicBezTo>
                      <a:pt x="191" y="111"/>
                      <a:pt x="191" y="69"/>
                      <a:pt x="191" y="27"/>
                    </a:cubicBezTo>
                    <a:cubicBezTo>
                      <a:pt x="191" y="26"/>
                      <a:pt x="191" y="25"/>
                      <a:pt x="191" y="24"/>
                    </a:cubicBezTo>
                    <a:cubicBezTo>
                      <a:pt x="135" y="24"/>
                      <a:pt x="79" y="24"/>
                      <a:pt x="24" y="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 dirty="0">
                  <a:latin typeface="+mj-lt"/>
                </a:endParaRPr>
              </a:p>
            </p:txBody>
          </p:sp>
        </p:grpSp>
      </p:grpSp>
      <p:sp>
        <p:nvSpPr>
          <p:cNvPr id="60" name="Rechteck 59"/>
          <p:cNvSpPr/>
          <p:nvPr/>
        </p:nvSpPr>
        <p:spPr>
          <a:xfrm>
            <a:off x="1547198" y="2114849"/>
            <a:ext cx="972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Laptops</a:t>
            </a:r>
            <a:endParaRPr lang="de-DE" sz="3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Ellipse 164"/>
          <p:cNvSpPr/>
          <p:nvPr/>
        </p:nvSpPr>
        <p:spPr>
          <a:xfrm>
            <a:off x="1763198" y="1484849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grpSp>
        <p:nvGrpSpPr>
          <p:cNvPr id="33" name="Gruppieren 32"/>
          <p:cNvGrpSpPr>
            <a:grpSpLocks noChangeAspect="1"/>
          </p:cNvGrpSpPr>
          <p:nvPr/>
        </p:nvGrpSpPr>
        <p:grpSpPr>
          <a:xfrm>
            <a:off x="1849228" y="1633349"/>
            <a:ext cx="367940" cy="243000"/>
            <a:chOff x="5836655" y="-796250"/>
            <a:chExt cx="716072" cy="472918"/>
          </a:xfrm>
          <a:solidFill>
            <a:schemeClr val="tx1"/>
          </a:solidFill>
        </p:grpSpPr>
        <p:sp>
          <p:nvSpPr>
            <p:cNvPr id="34" name="Freeform 1421"/>
            <p:cNvSpPr>
              <a:spLocks noEditPoints="1"/>
            </p:cNvSpPr>
            <p:nvPr/>
          </p:nvSpPr>
          <p:spPr bwMode="auto">
            <a:xfrm>
              <a:off x="5901348" y="-796250"/>
              <a:ext cx="588918" cy="390381"/>
            </a:xfrm>
            <a:custGeom>
              <a:avLst/>
              <a:gdLst>
                <a:gd name="T0" fmla="*/ 371 w 371"/>
                <a:gd name="T1" fmla="*/ 246 h 246"/>
                <a:gd name="T2" fmla="*/ 0 w 371"/>
                <a:gd name="T3" fmla="*/ 246 h 246"/>
                <a:gd name="T4" fmla="*/ 0 w 371"/>
                <a:gd name="T5" fmla="*/ 240 h 246"/>
                <a:gd name="T6" fmla="*/ 0 w 371"/>
                <a:gd name="T7" fmla="*/ 26 h 246"/>
                <a:gd name="T8" fmla="*/ 26 w 371"/>
                <a:gd name="T9" fmla="*/ 0 h 246"/>
                <a:gd name="T10" fmla="*/ 346 w 371"/>
                <a:gd name="T11" fmla="*/ 0 h 246"/>
                <a:gd name="T12" fmla="*/ 371 w 371"/>
                <a:gd name="T13" fmla="*/ 25 h 246"/>
                <a:gd name="T14" fmla="*/ 371 w 371"/>
                <a:gd name="T15" fmla="*/ 240 h 246"/>
                <a:gd name="T16" fmla="*/ 371 w 371"/>
                <a:gd name="T17" fmla="*/ 246 h 246"/>
                <a:gd name="T18" fmla="*/ 30 w 371"/>
                <a:gd name="T19" fmla="*/ 216 h 246"/>
                <a:gd name="T20" fmla="*/ 342 w 371"/>
                <a:gd name="T21" fmla="*/ 216 h 246"/>
                <a:gd name="T22" fmla="*/ 342 w 371"/>
                <a:gd name="T23" fmla="*/ 30 h 246"/>
                <a:gd name="T24" fmla="*/ 30 w 371"/>
                <a:gd name="T25" fmla="*/ 30 h 246"/>
                <a:gd name="T26" fmla="*/ 30 w 371"/>
                <a:gd name="T27" fmla="*/ 21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1" h="246">
                  <a:moveTo>
                    <a:pt x="371" y="246"/>
                  </a:moveTo>
                  <a:cubicBezTo>
                    <a:pt x="248" y="246"/>
                    <a:pt x="124" y="246"/>
                    <a:pt x="0" y="246"/>
                  </a:cubicBezTo>
                  <a:cubicBezTo>
                    <a:pt x="0" y="244"/>
                    <a:pt x="0" y="242"/>
                    <a:pt x="0" y="240"/>
                  </a:cubicBezTo>
                  <a:cubicBezTo>
                    <a:pt x="0" y="168"/>
                    <a:pt x="0" y="97"/>
                    <a:pt x="0" y="26"/>
                  </a:cubicBezTo>
                  <a:cubicBezTo>
                    <a:pt x="0" y="8"/>
                    <a:pt x="8" y="0"/>
                    <a:pt x="26" y="0"/>
                  </a:cubicBezTo>
                  <a:cubicBezTo>
                    <a:pt x="132" y="0"/>
                    <a:pt x="239" y="0"/>
                    <a:pt x="346" y="0"/>
                  </a:cubicBezTo>
                  <a:cubicBezTo>
                    <a:pt x="363" y="0"/>
                    <a:pt x="371" y="8"/>
                    <a:pt x="371" y="25"/>
                  </a:cubicBezTo>
                  <a:cubicBezTo>
                    <a:pt x="371" y="97"/>
                    <a:pt x="371" y="168"/>
                    <a:pt x="371" y="240"/>
                  </a:cubicBezTo>
                  <a:cubicBezTo>
                    <a:pt x="371" y="241"/>
                    <a:pt x="371" y="243"/>
                    <a:pt x="371" y="246"/>
                  </a:cubicBezTo>
                  <a:close/>
                  <a:moveTo>
                    <a:pt x="30" y="216"/>
                  </a:moveTo>
                  <a:cubicBezTo>
                    <a:pt x="134" y="216"/>
                    <a:pt x="238" y="216"/>
                    <a:pt x="342" y="216"/>
                  </a:cubicBezTo>
                  <a:cubicBezTo>
                    <a:pt x="342" y="154"/>
                    <a:pt x="342" y="92"/>
                    <a:pt x="342" y="30"/>
                  </a:cubicBezTo>
                  <a:cubicBezTo>
                    <a:pt x="237" y="30"/>
                    <a:pt x="134" y="30"/>
                    <a:pt x="30" y="30"/>
                  </a:cubicBezTo>
                  <a:cubicBezTo>
                    <a:pt x="30" y="92"/>
                    <a:pt x="30" y="154"/>
                    <a:pt x="30" y="2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35" name="Freeform 1422"/>
            <p:cNvSpPr>
              <a:spLocks/>
            </p:cNvSpPr>
            <p:nvPr/>
          </p:nvSpPr>
          <p:spPr bwMode="auto">
            <a:xfrm>
              <a:off x="5836655" y="-379100"/>
              <a:ext cx="716072" cy="55768"/>
            </a:xfrm>
            <a:custGeom>
              <a:avLst/>
              <a:gdLst>
                <a:gd name="T0" fmla="*/ 2 w 450"/>
                <a:gd name="T1" fmla="*/ 0 h 36"/>
                <a:gd name="T2" fmla="*/ 7 w 450"/>
                <a:gd name="T3" fmla="*/ 0 h 36"/>
                <a:gd name="T4" fmla="*/ 178 w 450"/>
                <a:gd name="T5" fmla="*/ 0 h 36"/>
                <a:gd name="T6" fmla="*/ 185 w 450"/>
                <a:gd name="T7" fmla="*/ 4 h 36"/>
                <a:gd name="T8" fmla="*/ 199 w 450"/>
                <a:gd name="T9" fmla="*/ 11 h 36"/>
                <a:gd name="T10" fmla="*/ 252 w 450"/>
                <a:gd name="T11" fmla="*/ 11 h 36"/>
                <a:gd name="T12" fmla="*/ 268 w 450"/>
                <a:gd name="T13" fmla="*/ 2 h 36"/>
                <a:gd name="T14" fmla="*/ 273 w 450"/>
                <a:gd name="T15" fmla="*/ 0 h 36"/>
                <a:gd name="T16" fmla="*/ 370 w 450"/>
                <a:gd name="T17" fmla="*/ 0 h 36"/>
                <a:gd name="T18" fmla="*/ 443 w 450"/>
                <a:gd name="T19" fmla="*/ 0 h 36"/>
                <a:gd name="T20" fmla="*/ 449 w 450"/>
                <a:gd name="T21" fmla="*/ 0 h 36"/>
                <a:gd name="T22" fmla="*/ 449 w 450"/>
                <a:gd name="T23" fmla="*/ 18 h 36"/>
                <a:gd name="T24" fmla="*/ 430 w 450"/>
                <a:gd name="T25" fmla="*/ 36 h 36"/>
                <a:gd name="T26" fmla="*/ 423 w 450"/>
                <a:gd name="T27" fmla="*/ 36 h 36"/>
                <a:gd name="T28" fmla="*/ 29 w 450"/>
                <a:gd name="T29" fmla="*/ 36 h 36"/>
                <a:gd name="T30" fmla="*/ 2 w 450"/>
                <a:gd name="T31" fmla="*/ 9 h 36"/>
                <a:gd name="T32" fmla="*/ 2 w 450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0" h="36">
                  <a:moveTo>
                    <a:pt x="2" y="0"/>
                  </a:moveTo>
                  <a:cubicBezTo>
                    <a:pt x="4" y="0"/>
                    <a:pt x="6" y="0"/>
                    <a:pt x="7" y="0"/>
                  </a:cubicBezTo>
                  <a:cubicBezTo>
                    <a:pt x="64" y="0"/>
                    <a:pt x="121" y="0"/>
                    <a:pt x="178" y="0"/>
                  </a:cubicBezTo>
                  <a:cubicBezTo>
                    <a:pt x="181" y="0"/>
                    <a:pt x="183" y="1"/>
                    <a:pt x="185" y="4"/>
                  </a:cubicBezTo>
                  <a:cubicBezTo>
                    <a:pt x="188" y="9"/>
                    <a:pt x="193" y="11"/>
                    <a:pt x="199" y="11"/>
                  </a:cubicBezTo>
                  <a:cubicBezTo>
                    <a:pt x="217" y="11"/>
                    <a:pt x="235" y="11"/>
                    <a:pt x="252" y="11"/>
                  </a:cubicBezTo>
                  <a:cubicBezTo>
                    <a:pt x="259" y="11"/>
                    <a:pt x="264" y="9"/>
                    <a:pt x="268" y="2"/>
                  </a:cubicBezTo>
                  <a:cubicBezTo>
                    <a:pt x="268" y="1"/>
                    <a:pt x="271" y="0"/>
                    <a:pt x="273" y="0"/>
                  </a:cubicBezTo>
                  <a:cubicBezTo>
                    <a:pt x="305" y="0"/>
                    <a:pt x="338" y="0"/>
                    <a:pt x="370" y="0"/>
                  </a:cubicBezTo>
                  <a:cubicBezTo>
                    <a:pt x="395" y="0"/>
                    <a:pt x="419" y="0"/>
                    <a:pt x="443" y="0"/>
                  </a:cubicBezTo>
                  <a:cubicBezTo>
                    <a:pt x="445" y="0"/>
                    <a:pt x="447" y="0"/>
                    <a:pt x="449" y="0"/>
                  </a:cubicBezTo>
                  <a:cubicBezTo>
                    <a:pt x="449" y="7"/>
                    <a:pt x="450" y="13"/>
                    <a:pt x="449" y="18"/>
                  </a:cubicBezTo>
                  <a:cubicBezTo>
                    <a:pt x="448" y="28"/>
                    <a:pt x="439" y="35"/>
                    <a:pt x="430" y="36"/>
                  </a:cubicBezTo>
                  <a:cubicBezTo>
                    <a:pt x="428" y="36"/>
                    <a:pt x="425" y="36"/>
                    <a:pt x="423" y="36"/>
                  </a:cubicBezTo>
                  <a:cubicBezTo>
                    <a:pt x="292" y="36"/>
                    <a:pt x="160" y="36"/>
                    <a:pt x="29" y="36"/>
                  </a:cubicBezTo>
                  <a:cubicBezTo>
                    <a:pt x="12" y="36"/>
                    <a:pt x="0" y="27"/>
                    <a:pt x="2" y="9"/>
                  </a:cubicBezTo>
                  <a:cubicBezTo>
                    <a:pt x="2" y="6"/>
                    <a:pt x="2" y="4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+mj-lt"/>
              </a:endParaRPr>
            </a:p>
          </p:txBody>
        </p:sp>
      </p:grpSp>
      <p:sp>
        <p:nvSpPr>
          <p:cNvPr id="30" name="Rechteck 29"/>
          <p:cNvSpPr/>
          <p:nvPr/>
        </p:nvSpPr>
        <p:spPr>
          <a:xfrm>
            <a:off x="4127550" y="2999983"/>
            <a:ext cx="2789649" cy="4344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28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PLATTFORM</a:t>
            </a:r>
            <a:endParaRPr lang="de-DE" sz="48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23" name="Gruppieren 222"/>
          <p:cNvGrpSpPr/>
          <p:nvPr/>
        </p:nvGrpSpPr>
        <p:grpSpPr>
          <a:xfrm>
            <a:off x="2436178" y="3460176"/>
            <a:ext cx="1065775" cy="1142059"/>
            <a:chOff x="1922757" y="3460176"/>
            <a:chExt cx="1065775" cy="1142059"/>
          </a:xfrm>
        </p:grpSpPr>
        <p:grpSp>
          <p:nvGrpSpPr>
            <p:cNvPr id="179" name="Gruppieren 178"/>
            <p:cNvGrpSpPr/>
            <p:nvPr/>
          </p:nvGrpSpPr>
          <p:grpSpPr>
            <a:xfrm>
              <a:off x="2077391" y="3460176"/>
              <a:ext cx="540000" cy="540000"/>
              <a:chOff x="2191388" y="3511956"/>
              <a:chExt cx="720000" cy="720000"/>
            </a:xfrm>
          </p:grpSpPr>
          <p:sp>
            <p:nvSpPr>
              <p:cNvPr id="180" name="Ellipse 179"/>
              <p:cNvSpPr/>
              <p:nvPr/>
            </p:nvSpPr>
            <p:spPr>
              <a:xfrm>
                <a:off x="2191388" y="3511956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latin typeface="+mj-lt"/>
                </a:endParaRPr>
              </a:p>
            </p:txBody>
          </p:sp>
          <p:grpSp>
            <p:nvGrpSpPr>
              <p:cNvPr id="57" name="Gruppieren 56"/>
              <p:cNvGrpSpPr>
                <a:grpSpLocks noChangeAspect="1"/>
              </p:cNvGrpSpPr>
              <p:nvPr/>
            </p:nvGrpSpPr>
            <p:grpSpPr>
              <a:xfrm>
                <a:off x="2350091" y="3709956"/>
                <a:ext cx="402595" cy="324000"/>
                <a:chOff x="8551013" y="4124513"/>
                <a:chExt cx="559919" cy="450611"/>
              </a:xfrm>
              <a:solidFill>
                <a:schemeClr val="bg1"/>
              </a:solidFill>
            </p:grpSpPr>
            <p:sp>
              <p:nvSpPr>
                <p:cNvPr id="58" name="Freeform 1493"/>
                <p:cNvSpPr>
                  <a:spLocks/>
                </p:cNvSpPr>
                <p:nvPr/>
              </p:nvSpPr>
              <p:spPr bwMode="auto">
                <a:xfrm>
                  <a:off x="8551013" y="4273973"/>
                  <a:ext cx="559919" cy="301151"/>
                </a:xfrm>
                <a:custGeom>
                  <a:avLst/>
                  <a:gdLst>
                    <a:gd name="T0" fmla="*/ 21 w 352"/>
                    <a:gd name="T1" fmla="*/ 189 h 189"/>
                    <a:gd name="T2" fmla="*/ 0 w 352"/>
                    <a:gd name="T3" fmla="*/ 0 h 189"/>
                    <a:gd name="T4" fmla="*/ 352 w 352"/>
                    <a:gd name="T5" fmla="*/ 0 h 189"/>
                    <a:gd name="T6" fmla="*/ 327 w 352"/>
                    <a:gd name="T7" fmla="*/ 189 h 189"/>
                    <a:gd name="T8" fmla="*/ 21 w 352"/>
                    <a:gd name="T9" fmla="*/ 189 h 1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52" h="189">
                      <a:moveTo>
                        <a:pt x="21" y="189"/>
                      </a:moveTo>
                      <a:cubicBezTo>
                        <a:pt x="14" y="126"/>
                        <a:pt x="7" y="63"/>
                        <a:pt x="0" y="0"/>
                      </a:cubicBezTo>
                      <a:cubicBezTo>
                        <a:pt x="118" y="0"/>
                        <a:pt x="235" y="0"/>
                        <a:pt x="352" y="0"/>
                      </a:cubicBezTo>
                      <a:cubicBezTo>
                        <a:pt x="344" y="63"/>
                        <a:pt x="335" y="126"/>
                        <a:pt x="327" y="189"/>
                      </a:cubicBezTo>
                      <a:cubicBezTo>
                        <a:pt x="225" y="189"/>
                        <a:pt x="123" y="189"/>
                        <a:pt x="21" y="189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59" name="Freeform 1494"/>
                <p:cNvSpPr>
                  <a:spLocks/>
                </p:cNvSpPr>
                <p:nvPr/>
              </p:nvSpPr>
              <p:spPr bwMode="auto">
                <a:xfrm>
                  <a:off x="8568859" y="4124513"/>
                  <a:ext cx="515304" cy="102615"/>
                </a:xfrm>
                <a:custGeom>
                  <a:avLst/>
                  <a:gdLst>
                    <a:gd name="T0" fmla="*/ 10 w 323"/>
                    <a:gd name="T1" fmla="*/ 64 h 64"/>
                    <a:gd name="T2" fmla="*/ 0 w 323"/>
                    <a:gd name="T3" fmla="*/ 0 h 64"/>
                    <a:gd name="T4" fmla="*/ 4 w 323"/>
                    <a:gd name="T5" fmla="*/ 0 h 64"/>
                    <a:gd name="T6" fmla="*/ 83 w 323"/>
                    <a:gd name="T7" fmla="*/ 0 h 64"/>
                    <a:gd name="T8" fmla="*/ 89 w 323"/>
                    <a:gd name="T9" fmla="*/ 3 h 64"/>
                    <a:gd name="T10" fmla="*/ 104 w 323"/>
                    <a:gd name="T11" fmla="*/ 17 h 64"/>
                    <a:gd name="T12" fmla="*/ 129 w 323"/>
                    <a:gd name="T13" fmla="*/ 28 h 64"/>
                    <a:gd name="T14" fmla="*/ 317 w 323"/>
                    <a:gd name="T15" fmla="*/ 28 h 64"/>
                    <a:gd name="T16" fmla="*/ 323 w 323"/>
                    <a:gd name="T17" fmla="*/ 28 h 64"/>
                    <a:gd name="T18" fmla="*/ 317 w 323"/>
                    <a:gd name="T19" fmla="*/ 64 h 64"/>
                    <a:gd name="T20" fmla="*/ 10 w 323"/>
                    <a:gd name="T21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23" h="64">
                      <a:moveTo>
                        <a:pt x="10" y="64"/>
                      </a:moveTo>
                      <a:cubicBezTo>
                        <a:pt x="6" y="42"/>
                        <a:pt x="3" y="21"/>
                        <a:pt x="0" y="0"/>
                      </a:cubicBez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30" y="0"/>
                        <a:pt x="56" y="0"/>
                        <a:pt x="83" y="0"/>
                      </a:cubicBezTo>
                      <a:cubicBezTo>
                        <a:pt x="85" y="0"/>
                        <a:pt x="87" y="1"/>
                        <a:pt x="89" y="3"/>
                      </a:cubicBezTo>
                      <a:cubicBezTo>
                        <a:pt x="94" y="7"/>
                        <a:pt x="99" y="12"/>
                        <a:pt x="104" y="17"/>
                      </a:cubicBezTo>
                      <a:cubicBezTo>
                        <a:pt x="111" y="24"/>
                        <a:pt x="119" y="28"/>
                        <a:pt x="129" y="28"/>
                      </a:cubicBezTo>
                      <a:cubicBezTo>
                        <a:pt x="192" y="27"/>
                        <a:pt x="254" y="28"/>
                        <a:pt x="317" y="28"/>
                      </a:cubicBezTo>
                      <a:cubicBezTo>
                        <a:pt x="319" y="28"/>
                        <a:pt x="321" y="28"/>
                        <a:pt x="323" y="28"/>
                      </a:cubicBezTo>
                      <a:cubicBezTo>
                        <a:pt x="321" y="40"/>
                        <a:pt x="319" y="52"/>
                        <a:pt x="317" y="64"/>
                      </a:cubicBezTo>
                      <a:cubicBezTo>
                        <a:pt x="214" y="64"/>
                        <a:pt x="112" y="64"/>
                        <a:pt x="10" y="6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</p:grpSp>
        </p:grpSp>
        <p:sp>
          <p:nvSpPr>
            <p:cNvPr id="75" name="Rechteck 74"/>
            <p:cNvSpPr/>
            <p:nvPr/>
          </p:nvSpPr>
          <p:spPr>
            <a:xfrm>
              <a:off x="1922757" y="4097055"/>
              <a:ext cx="1065775" cy="50518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Daten-speicher</a:t>
              </a:r>
            </a:p>
          </p:txBody>
        </p:sp>
      </p:grpSp>
      <p:grpSp>
        <p:nvGrpSpPr>
          <p:cNvPr id="208" name="Gruppieren 207"/>
          <p:cNvGrpSpPr/>
          <p:nvPr/>
        </p:nvGrpSpPr>
        <p:grpSpPr>
          <a:xfrm>
            <a:off x="3680719" y="3460176"/>
            <a:ext cx="961925" cy="888879"/>
            <a:chOff x="3661690" y="3543855"/>
            <a:chExt cx="961925" cy="888879"/>
          </a:xfrm>
        </p:grpSpPr>
        <p:sp>
          <p:nvSpPr>
            <p:cNvPr id="76" name="Rechteck 75"/>
            <p:cNvSpPr/>
            <p:nvPr/>
          </p:nvSpPr>
          <p:spPr>
            <a:xfrm>
              <a:off x="3661690" y="4180734"/>
              <a:ext cx="961925" cy="252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Identität</a:t>
              </a:r>
            </a:p>
          </p:txBody>
        </p:sp>
        <p:grpSp>
          <p:nvGrpSpPr>
            <p:cNvPr id="181" name="Gruppieren 180"/>
            <p:cNvGrpSpPr/>
            <p:nvPr/>
          </p:nvGrpSpPr>
          <p:grpSpPr>
            <a:xfrm>
              <a:off x="3866564" y="3543855"/>
              <a:ext cx="540000" cy="540000"/>
              <a:chOff x="3798770" y="3511956"/>
              <a:chExt cx="720000" cy="720000"/>
            </a:xfrm>
          </p:grpSpPr>
          <p:sp>
            <p:nvSpPr>
              <p:cNvPr id="183" name="Ellipse 182"/>
              <p:cNvSpPr/>
              <p:nvPr/>
            </p:nvSpPr>
            <p:spPr>
              <a:xfrm>
                <a:off x="3798770" y="3511956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latin typeface="+mj-lt"/>
                </a:endParaRPr>
              </a:p>
            </p:txBody>
          </p:sp>
          <p:grpSp>
            <p:nvGrpSpPr>
              <p:cNvPr id="80" name="Gruppieren 79"/>
              <p:cNvGrpSpPr/>
              <p:nvPr/>
            </p:nvGrpSpPr>
            <p:grpSpPr>
              <a:xfrm>
                <a:off x="3950452" y="3643542"/>
                <a:ext cx="416636" cy="416636"/>
                <a:chOff x="1925681" y="994769"/>
                <a:chExt cx="439459" cy="439459"/>
              </a:xfrm>
              <a:solidFill>
                <a:schemeClr val="bg1"/>
              </a:solidFill>
            </p:grpSpPr>
            <p:sp>
              <p:nvSpPr>
                <p:cNvPr id="81" name="Freeform 908"/>
                <p:cNvSpPr>
                  <a:spLocks/>
                </p:cNvSpPr>
                <p:nvPr/>
              </p:nvSpPr>
              <p:spPr bwMode="auto">
                <a:xfrm>
                  <a:off x="1925681" y="1099615"/>
                  <a:ext cx="439459" cy="334613"/>
                </a:xfrm>
                <a:custGeom>
                  <a:avLst/>
                  <a:gdLst>
                    <a:gd name="T0" fmla="*/ 0 w 277"/>
                    <a:gd name="T1" fmla="*/ 0 h 210"/>
                    <a:gd name="T2" fmla="*/ 92 w 277"/>
                    <a:gd name="T3" fmla="*/ 0 h 210"/>
                    <a:gd name="T4" fmla="*/ 92 w 277"/>
                    <a:gd name="T5" fmla="*/ 26 h 210"/>
                    <a:gd name="T6" fmla="*/ 27 w 277"/>
                    <a:gd name="T7" fmla="*/ 26 h 210"/>
                    <a:gd name="T8" fmla="*/ 27 w 277"/>
                    <a:gd name="T9" fmla="*/ 183 h 210"/>
                    <a:gd name="T10" fmla="*/ 250 w 277"/>
                    <a:gd name="T11" fmla="*/ 183 h 210"/>
                    <a:gd name="T12" fmla="*/ 250 w 277"/>
                    <a:gd name="T13" fmla="*/ 27 h 210"/>
                    <a:gd name="T14" fmla="*/ 186 w 277"/>
                    <a:gd name="T15" fmla="*/ 27 h 210"/>
                    <a:gd name="T16" fmla="*/ 186 w 277"/>
                    <a:gd name="T17" fmla="*/ 0 h 210"/>
                    <a:gd name="T18" fmla="*/ 277 w 277"/>
                    <a:gd name="T19" fmla="*/ 0 h 210"/>
                    <a:gd name="T20" fmla="*/ 277 w 277"/>
                    <a:gd name="T21" fmla="*/ 210 h 210"/>
                    <a:gd name="T22" fmla="*/ 0 w 277"/>
                    <a:gd name="T23" fmla="*/ 210 h 210"/>
                    <a:gd name="T24" fmla="*/ 0 w 277"/>
                    <a:gd name="T25" fmla="*/ 0 h 2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77" h="210">
                      <a:moveTo>
                        <a:pt x="0" y="0"/>
                      </a:moveTo>
                      <a:cubicBezTo>
                        <a:pt x="31" y="0"/>
                        <a:pt x="61" y="0"/>
                        <a:pt x="92" y="0"/>
                      </a:cubicBezTo>
                      <a:cubicBezTo>
                        <a:pt x="92" y="9"/>
                        <a:pt x="92" y="17"/>
                        <a:pt x="92" y="26"/>
                      </a:cubicBezTo>
                      <a:cubicBezTo>
                        <a:pt x="70" y="26"/>
                        <a:pt x="49" y="26"/>
                        <a:pt x="27" y="26"/>
                      </a:cubicBezTo>
                      <a:cubicBezTo>
                        <a:pt x="27" y="79"/>
                        <a:pt x="27" y="131"/>
                        <a:pt x="27" y="183"/>
                      </a:cubicBezTo>
                      <a:cubicBezTo>
                        <a:pt x="101" y="183"/>
                        <a:pt x="176" y="183"/>
                        <a:pt x="250" y="183"/>
                      </a:cubicBezTo>
                      <a:cubicBezTo>
                        <a:pt x="250" y="131"/>
                        <a:pt x="250" y="79"/>
                        <a:pt x="250" y="27"/>
                      </a:cubicBezTo>
                      <a:cubicBezTo>
                        <a:pt x="229" y="27"/>
                        <a:pt x="208" y="27"/>
                        <a:pt x="186" y="27"/>
                      </a:cubicBezTo>
                      <a:cubicBezTo>
                        <a:pt x="186" y="18"/>
                        <a:pt x="186" y="9"/>
                        <a:pt x="186" y="0"/>
                      </a:cubicBezTo>
                      <a:cubicBezTo>
                        <a:pt x="216" y="0"/>
                        <a:pt x="247" y="0"/>
                        <a:pt x="277" y="0"/>
                      </a:cubicBezTo>
                      <a:cubicBezTo>
                        <a:pt x="277" y="70"/>
                        <a:pt x="277" y="140"/>
                        <a:pt x="277" y="210"/>
                      </a:cubicBezTo>
                      <a:cubicBezTo>
                        <a:pt x="185" y="210"/>
                        <a:pt x="93" y="210"/>
                        <a:pt x="0" y="210"/>
                      </a:cubicBezTo>
                      <a:cubicBezTo>
                        <a:pt x="0" y="140"/>
                        <a:pt x="0" y="70"/>
                        <a:pt x="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82" name="Freeform 909"/>
                <p:cNvSpPr>
                  <a:spLocks/>
                </p:cNvSpPr>
                <p:nvPr/>
              </p:nvSpPr>
              <p:spPr bwMode="auto">
                <a:xfrm>
                  <a:off x="2010449" y="1195537"/>
                  <a:ext cx="158384" cy="158384"/>
                </a:xfrm>
                <a:custGeom>
                  <a:avLst/>
                  <a:gdLst>
                    <a:gd name="T0" fmla="*/ 99 w 99"/>
                    <a:gd name="T1" fmla="*/ 100 h 100"/>
                    <a:gd name="T2" fmla="*/ 0 w 99"/>
                    <a:gd name="T3" fmla="*/ 100 h 100"/>
                    <a:gd name="T4" fmla="*/ 2 w 99"/>
                    <a:gd name="T5" fmla="*/ 84 h 100"/>
                    <a:gd name="T6" fmla="*/ 11 w 99"/>
                    <a:gd name="T7" fmla="*/ 76 h 100"/>
                    <a:gd name="T8" fmla="*/ 25 w 99"/>
                    <a:gd name="T9" fmla="*/ 73 h 100"/>
                    <a:gd name="T10" fmla="*/ 33 w 99"/>
                    <a:gd name="T11" fmla="*/ 54 h 100"/>
                    <a:gd name="T12" fmla="*/ 25 w 99"/>
                    <a:gd name="T13" fmla="*/ 22 h 100"/>
                    <a:gd name="T14" fmla="*/ 46 w 99"/>
                    <a:gd name="T15" fmla="*/ 2 h 100"/>
                    <a:gd name="T16" fmla="*/ 72 w 99"/>
                    <a:gd name="T17" fmla="*/ 15 h 100"/>
                    <a:gd name="T18" fmla="*/ 72 w 99"/>
                    <a:gd name="T19" fmla="*/ 40 h 100"/>
                    <a:gd name="T20" fmla="*/ 65 w 99"/>
                    <a:gd name="T21" fmla="*/ 58 h 100"/>
                    <a:gd name="T22" fmla="*/ 69 w 99"/>
                    <a:gd name="T23" fmla="*/ 70 h 100"/>
                    <a:gd name="T24" fmla="*/ 85 w 99"/>
                    <a:gd name="T25" fmla="*/ 75 h 100"/>
                    <a:gd name="T26" fmla="*/ 99 w 99"/>
                    <a:gd name="T27" fmla="*/ 93 h 100"/>
                    <a:gd name="T28" fmla="*/ 99 w 99"/>
                    <a:gd name="T29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99" h="100">
                      <a:moveTo>
                        <a:pt x="99" y="100"/>
                      </a:moveTo>
                      <a:cubicBezTo>
                        <a:pt x="66" y="100"/>
                        <a:pt x="33" y="100"/>
                        <a:pt x="0" y="100"/>
                      </a:cubicBezTo>
                      <a:cubicBezTo>
                        <a:pt x="0" y="94"/>
                        <a:pt x="1" y="89"/>
                        <a:pt x="2" y="84"/>
                      </a:cubicBezTo>
                      <a:cubicBezTo>
                        <a:pt x="3" y="79"/>
                        <a:pt x="6" y="77"/>
                        <a:pt x="11" y="76"/>
                      </a:cubicBezTo>
                      <a:cubicBezTo>
                        <a:pt x="15" y="75"/>
                        <a:pt x="20" y="74"/>
                        <a:pt x="25" y="73"/>
                      </a:cubicBezTo>
                      <a:cubicBezTo>
                        <a:pt x="36" y="69"/>
                        <a:pt x="39" y="65"/>
                        <a:pt x="33" y="54"/>
                      </a:cubicBezTo>
                      <a:cubicBezTo>
                        <a:pt x="27" y="44"/>
                        <a:pt x="24" y="34"/>
                        <a:pt x="25" y="22"/>
                      </a:cubicBezTo>
                      <a:cubicBezTo>
                        <a:pt x="27" y="11"/>
                        <a:pt x="34" y="3"/>
                        <a:pt x="46" y="2"/>
                      </a:cubicBezTo>
                      <a:cubicBezTo>
                        <a:pt x="57" y="0"/>
                        <a:pt x="68" y="5"/>
                        <a:pt x="72" y="15"/>
                      </a:cubicBezTo>
                      <a:cubicBezTo>
                        <a:pt x="75" y="23"/>
                        <a:pt x="75" y="32"/>
                        <a:pt x="72" y="40"/>
                      </a:cubicBezTo>
                      <a:cubicBezTo>
                        <a:pt x="70" y="46"/>
                        <a:pt x="67" y="52"/>
                        <a:pt x="65" y="58"/>
                      </a:cubicBezTo>
                      <a:cubicBezTo>
                        <a:pt x="62" y="64"/>
                        <a:pt x="63" y="68"/>
                        <a:pt x="69" y="70"/>
                      </a:cubicBezTo>
                      <a:cubicBezTo>
                        <a:pt x="74" y="72"/>
                        <a:pt x="80" y="74"/>
                        <a:pt x="85" y="75"/>
                      </a:cubicBezTo>
                      <a:cubicBezTo>
                        <a:pt x="96" y="78"/>
                        <a:pt x="99" y="82"/>
                        <a:pt x="99" y="93"/>
                      </a:cubicBezTo>
                      <a:cubicBezTo>
                        <a:pt x="99" y="95"/>
                        <a:pt x="99" y="97"/>
                        <a:pt x="99" y="10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83" name="Freeform 910"/>
                <p:cNvSpPr>
                  <a:spLocks noEditPoints="1"/>
                </p:cNvSpPr>
                <p:nvPr/>
              </p:nvSpPr>
              <p:spPr bwMode="auto">
                <a:xfrm>
                  <a:off x="2101909" y="994769"/>
                  <a:ext cx="84769" cy="147230"/>
                </a:xfrm>
                <a:custGeom>
                  <a:avLst/>
                  <a:gdLst>
                    <a:gd name="T0" fmla="*/ 0 w 53"/>
                    <a:gd name="T1" fmla="*/ 0 h 93"/>
                    <a:gd name="T2" fmla="*/ 53 w 53"/>
                    <a:gd name="T3" fmla="*/ 0 h 93"/>
                    <a:gd name="T4" fmla="*/ 53 w 53"/>
                    <a:gd name="T5" fmla="*/ 93 h 93"/>
                    <a:gd name="T6" fmla="*/ 0 w 53"/>
                    <a:gd name="T7" fmla="*/ 93 h 93"/>
                    <a:gd name="T8" fmla="*/ 0 w 53"/>
                    <a:gd name="T9" fmla="*/ 0 h 93"/>
                    <a:gd name="T10" fmla="*/ 37 w 53"/>
                    <a:gd name="T11" fmla="*/ 47 h 93"/>
                    <a:gd name="T12" fmla="*/ 27 w 53"/>
                    <a:gd name="T13" fmla="*/ 36 h 93"/>
                    <a:gd name="T14" fmla="*/ 17 w 53"/>
                    <a:gd name="T15" fmla="*/ 47 h 93"/>
                    <a:gd name="T16" fmla="*/ 27 w 53"/>
                    <a:gd name="T17" fmla="*/ 57 h 93"/>
                    <a:gd name="T18" fmla="*/ 37 w 53"/>
                    <a:gd name="T19" fmla="*/ 47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3" h="93">
                      <a:moveTo>
                        <a:pt x="0" y="0"/>
                      </a:moveTo>
                      <a:cubicBezTo>
                        <a:pt x="18" y="0"/>
                        <a:pt x="36" y="0"/>
                        <a:pt x="53" y="0"/>
                      </a:cubicBezTo>
                      <a:cubicBezTo>
                        <a:pt x="53" y="31"/>
                        <a:pt x="53" y="62"/>
                        <a:pt x="53" y="93"/>
                      </a:cubicBezTo>
                      <a:cubicBezTo>
                        <a:pt x="36" y="93"/>
                        <a:pt x="18" y="93"/>
                        <a:pt x="0" y="93"/>
                      </a:cubicBezTo>
                      <a:cubicBezTo>
                        <a:pt x="0" y="62"/>
                        <a:pt x="0" y="31"/>
                        <a:pt x="0" y="0"/>
                      </a:cubicBezTo>
                      <a:close/>
                      <a:moveTo>
                        <a:pt x="37" y="47"/>
                      </a:moveTo>
                      <a:cubicBezTo>
                        <a:pt x="37" y="41"/>
                        <a:pt x="32" y="36"/>
                        <a:pt x="27" y="36"/>
                      </a:cubicBezTo>
                      <a:cubicBezTo>
                        <a:pt x="21" y="36"/>
                        <a:pt x="16" y="41"/>
                        <a:pt x="17" y="47"/>
                      </a:cubicBezTo>
                      <a:cubicBezTo>
                        <a:pt x="17" y="53"/>
                        <a:pt x="21" y="57"/>
                        <a:pt x="27" y="57"/>
                      </a:cubicBezTo>
                      <a:cubicBezTo>
                        <a:pt x="33" y="57"/>
                        <a:pt x="37" y="52"/>
                        <a:pt x="37" y="4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84" name="Freeform 911"/>
                <p:cNvSpPr>
                  <a:spLocks/>
                </p:cNvSpPr>
                <p:nvPr/>
              </p:nvSpPr>
              <p:spPr bwMode="auto">
                <a:xfrm>
                  <a:off x="2175525" y="1260229"/>
                  <a:ext cx="104846" cy="31231"/>
                </a:xfrm>
                <a:custGeom>
                  <a:avLst/>
                  <a:gdLst>
                    <a:gd name="T0" fmla="*/ 0 w 66"/>
                    <a:gd name="T1" fmla="*/ 20 h 20"/>
                    <a:gd name="T2" fmla="*/ 0 w 66"/>
                    <a:gd name="T3" fmla="*/ 0 h 20"/>
                    <a:gd name="T4" fmla="*/ 66 w 66"/>
                    <a:gd name="T5" fmla="*/ 0 h 20"/>
                    <a:gd name="T6" fmla="*/ 66 w 66"/>
                    <a:gd name="T7" fmla="*/ 20 h 20"/>
                    <a:gd name="T8" fmla="*/ 0 w 66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20">
                      <a:moveTo>
                        <a:pt x="0" y="20"/>
                      </a:moveTo>
                      <a:cubicBezTo>
                        <a:pt x="0" y="13"/>
                        <a:pt x="0" y="7"/>
                        <a:pt x="0" y="0"/>
                      </a:cubicBezTo>
                      <a:cubicBezTo>
                        <a:pt x="22" y="0"/>
                        <a:pt x="44" y="0"/>
                        <a:pt x="66" y="0"/>
                      </a:cubicBezTo>
                      <a:cubicBezTo>
                        <a:pt x="66" y="7"/>
                        <a:pt x="66" y="13"/>
                        <a:pt x="66" y="20"/>
                      </a:cubicBezTo>
                      <a:cubicBezTo>
                        <a:pt x="44" y="20"/>
                        <a:pt x="22" y="20"/>
                        <a:pt x="0" y="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85" name="Freeform 912"/>
                <p:cNvSpPr>
                  <a:spLocks/>
                </p:cNvSpPr>
                <p:nvPr/>
              </p:nvSpPr>
              <p:spPr bwMode="auto">
                <a:xfrm>
                  <a:off x="2175525" y="1199998"/>
                  <a:ext cx="104846" cy="31231"/>
                </a:xfrm>
                <a:custGeom>
                  <a:avLst/>
                  <a:gdLst>
                    <a:gd name="T0" fmla="*/ 0 w 66"/>
                    <a:gd name="T1" fmla="*/ 20 h 20"/>
                    <a:gd name="T2" fmla="*/ 0 w 66"/>
                    <a:gd name="T3" fmla="*/ 0 h 20"/>
                    <a:gd name="T4" fmla="*/ 66 w 66"/>
                    <a:gd name="T5" fmla="*/ 0 h 20"/>
                    <a:gd name="T6" fmla="*/ 66 w 66"/>
                    <a:gd name="T7" fmla="*/ 20 h 20"/>
                    <a:gd name="T8" fmla="*/ 0 w 66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20">
                      <a:moveTo>
                        <a:pt x="0" y="20"/>
                      </a:moveTo>
                      <a:cubicBezTo>
                        <a:pt x="0" y="13"/>
                        <a:pt x="0" y="7"/>
                        <a:pt x="0" y="0"/>
                      </a:cubicBezTo>
                      <a:cubicBezTo>
                        <a:pt x="22" y="0"/>
                        <a:pt x="44" y="0"/>
                        <a:pt x="66" y="0"/>
                      </a:cubicBezTo>
                      <a:cubicBezTo>
                        <a:pt x="66" y="7"/>
                        <a:pt x="66" y="13"/>
                        <a:pt x="66" y="20"/>
                      </a:cubicBezTo>
                      <a:cubicBezTo>
                        <a:pt x="44" y="20"/>
                        <a:pt x="22" y="20"/>
                        <a:pt x="0" y="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86" name="Freeform 913"/>
                <p:cNvSpPr>
                  <a:spLocks/>
                </p:cNvSpPr>
                <p:nvPr/>
              </p:nvSpPr>
              <p:spPr bwMode="auto">
                <a:xfrm>
                  <a:off x="2213447" y="1322690"/>
                  <a:ext cx="66923" cy="29000"/>
                </a:xfrm>
                <a:custGeom>
                  <a:avLst/>
                  <a:gdLst>
                    <a:gd name="T0" fmla="*/ 43 w 43"/>
                    <a:gd name="T1" fmla="*/ 0 h 19"/>
                    <a:gd name="T2" fmla="*/ 43 w 43"/>
                    <a:gd name="T3" fmla="*/ 19 h 19"/>
                    <a:gd name="T4" fmla="*/ 0 w 43"/>
                    <a:gd name="T5" fmla="*/ 19 h 19"/>
                    <a:gd name="T6" fmla="*/ 0 w 43"/>
                    <a:gd name="T7" fmla="*/ 0 h 19"/>
                    <a:gd name="T8" fmla="*/ 43 w 43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19">
                      <a:moveTo>
                        <a:pt x="43" y="0"/>
                      </a:moveTo>
                      <a:cubicBezTo>
                        <a:pt x="43" y="6"/>
                        <a:pt x="43" y="13"/>
                        <a:pt x="43" y="19"/>
                      </a:cubicBezTo>
                      <a:cubicBezTo>
                        <a:pt x="29" y="19"/>
                        <a:pt x="15" y="19"/>
                        <a:pt x="0" y="19"/>
                      </a:cubicBezTo>
                      <a:cubicBezTo>
                        <a:pt x="0" y="13"/>
                        <a:pt x="0" y="6"/>
                        <a:pt x="0" y="0"/>
                      </a:cubicBezTo>
                      <a:cubicBezTo>
                        <a:pt x="14" y="0"/>
                        <a:pt x="29" y="0"/>
                        <a:pt x="43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</p:grpSp>
        </p:grpSp>
      </p:grpSp>
      <p:grpSp>
        <p:nvGrpSpPr>
          <p:cNvPr id="211" name="Gruppieren 210"/>
          <p:cNvGrpSpPr/>
          <p:nvPr/>
        </p:nvGrpSpPr>
        <p:grpSpPr>
          <a:xfrm>
            <a:off x="7484678" y="3460176"/>
            <a:ext cx="1267441" cy="889248"/>
            <a:chOff x="8358306" y="3511956"/>
            <a:chExt cx="1267441" cy="889248"/>
          </a:xfrm>
        </p:grpSpPr>
        <p:sp>
          <p:nvSpPr>
            <p:cNvPr id="79" name="Rechteck 78"/>
            <p:cNvSpPr/>
            <p:nvPr/>
          </p:nvSpPr>
          <p:spPr>
            <a:xfrm>
              <a:off x="8358306" y="4149204"/>
              <a:ext cx="1267441" cy="252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Datenbank</a:t>
              </a:r>
            </a:p>
          </p:txBody>
        </p:sp>
        <p:grpSp>
          <p:nvGrpSpPr>
            <p:cNvPr id="186" name="Gruppieren 185"/>
            <p:cNvGrpSpPr/>
            <p:nvPr/>
          </p:nvGrpSpPr>
          <p:grpSpPr>
            <a:xfrm>
              <a:off x="8715564" y="3511956"/>
              <a:ext cx="540000" cy="540000"/>
              <a:chOff x="8675557" y="3511956"/>
              <a:chExt cx="720000" cy="720000"/>
            </a:xfrm>
          </p:grpSpPr>
          <p:sp>
            <p:nvSpPr>
              <p:cNvPr id="189" name="Ellipse 188"/>
              <p:cNvSpPr/>
              <p:nvPr/>
            </p:nvSpPr>
            <p:spPr>
              <a:xfrm>
                <a:off x="8675557" y="3511956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latin typeface="+mj-lt"/>
                </a:endParaRPr>
              </a:p>
            </p:txBody>
          </p:sp>
          <p:grpSp>
            <p:nvGrpSpPr>
              <p:cNvPr id="129" name="Gruppieren 128"/>
              <p:cNvGrpSpPr>
                <a:grpSpLocks noChangeAspect="1"/>
              </p:cNvGrpSpPr>
              <p:nvPr/>
            </p:nvGrpSpPr>
            <p:grpSpPr bwMode="gray">
              <a:xfrm>
                <a:off x="8863357" y="3699756"/>
                <a:ext cx="344400" cy="344401"/>
                <a:chOff x="10815638" y="7581900"/>
                <a:chExt cx="720725" cy="720726"/>
              </a:xfrm>
              <a:solidFill>
                <a:schemeClr val="bg1"/>
              </a:solidFill>
            </p:grpSpPr>
            <p:sp>
              <p:nvSpPr>
                <p:cNvPr id="130" name="Freeform 247"/>
                <p:cNvSpPr>
                  <a:spLocks/>
                </p:cNvSpPr>
                <p:nvPr/>
              </p:nvSpPr>
              <p:spPr bwMode="gray">
                <a:xfrm>
                  <a:off x="10815638" y="7867650"/>
                  <a:ext cx="720725" cy="239713"/>
                </a:xfrm>
                <a:custGeom>
                  <a:avLst/>
                  <a:gdLst>
                    <a:gd name="T0" fmla="*/ 96 w 192"/>
                    <a:gd name="T1" fmla="*/ 28 h 64"/>
                    <a:gd name="T2" fmla="*/ 4 w 192"/>
                    <a:gd name="T3" fmla="*/ 0 h 64"/>
                    <a:gd name="T4" fmla="*/ 0 w 192"/>
                    <a:gd name="T5" fmla="*/ 11 h 64"/>
                    <a:gd name="T6" fmla="*/ 0 w 192"/>
                    <a:gd name="T7" fmla="*/ 14 h 64"/>
                    <a:gd name="T8" fmla="*/ 0 w 192"/>
                    <a:gd name="T9" fmla="*/ 14 h 64"/>
                    <a:gd name="T10" fmla="*/ 0 w 192"/>
                    <a:gd name="T11" fmla="*/ 28 h 64"/>
                    <a:gd name="T12" fmla="*/ 0 w 192"/>
                    <a:gd name="T13" fmla="*/ 28 h 64"/>
                    <a:gd name="T14" fmla="*/ 96 w 192"/>
                    <a:gd name="T15" fmla="*/ 64 h 64"/>
                    <a:gd name="T16" fmla="*/ 192 w 192"/>
                    <a:gd name="T17" fmla="*/ 28 h 64"/>
                    <a:gd name="T18" fmla="*/ 192 w 192"/>
                    <a:gd name="T19" fmla="*/ 28 h 64"/>
                    <a:gd name="T20" fmla="*/ 192 w 192"/>
                    <a:gd name="T21" fmla="*/ 14 h 64"/>
                    <a:gd name="T22" fmla="*/ 192 w 192"/>
                    <a:gd name="T23" fmla="*/ 14 h 64"/>
                    <a:gd name="T24" fmla="*/ 192 w 192"/>
                    <a:gd name="T25" fmla="*/ 11 h 64"/>
                    <a:gd name="T26" fmla="*/ 188 w 192"/>
                    <a:gd name="T27" fmla="*/ 0 h 64"/>
                    <a:gd name="T28" fmla="*/ 96 w 192"/>
                    <a:gd name="T29" fmla="*/ 28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2" h="64">
                      <a:moveTo>
                        <a:pt x="96" y="28"/>
                      </a:moveTo>
                      <a:cubicBezTo>
                        <a:pt x="52" y="28"/>
                        <a:pt x="15" y="16"/>
                        <a:pt x="4" y="0"/>
                      </a:cubicBezTo>
                      <a:cubicBezTo>
                        <a:pt x="1" y="3"/>
                        <a:pt x="0" y="7"/>
                        <a:pt x="0" y="11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48"/>
                        <a:pt x="45" y="64"/>
                        <a:pt x="96" y="64"/>
                      </a:cubicBezTo>
                      <a:cubicBezTo>
                        <a:pt x="147" y="64"/>
                        <a:pt x="189" y="48"/>
                        <a:pt x="192" y="28"/>
                      </a:cubicBezTo>
                      <a:cubicBezTo>
                        <a:pt x="192" y="28"/>
                        <a:pt x="192" y="28"/>
                        <a:pt x="192" y="28"/>
                      </a:cubicBezTo>
                      <a:cubicBezTo>
                        <a:pt x="192" y="14"/>
                        <a:pt x="192" y="14"/>
                        <a:pt x="192" y="14"/>
                      </a:cubicBezTo>
                      <a:cubicBezTo>
                        <a:pt x="192" y="14"/>
                        <a:pt x="192" y="14"/>
                        <a:pt x="192" y="14"/>
                      </a:cubicBezTo>
                      <a:cubicBezTo>
                        <a:pt x="192" y="13"/>
                        <a:pt x="192" y="12"/>
                        <a:pt x="192" y="11"/>
                      </a:cubicBezTo>
                      <a:cubicBezTo>
                        <a:pt x="192" y="7"/>
                        <a:pt x="191" y="3"/>
                        <a:pt x="188" y="0"/>
                      </a:cubicBezTo>
                      <a:cubicBezTo>
                        <a:pt x="176" y="16"/>
                        <a:pt x="140" y="28"/>
                        <a:pt x="96" y="2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31" name="Freeform 248"/>
                <p:cNvSpPr>
                  <a:spLocks/>
                </p:cNvSpPr>
                <p:nvPr/>
              </p:nvSpPr>
              <p:spPr bwMode="gray">
                <a:xfrm>
                  <a:off x="10815638" y="8062913"/>
                  <a:ext cx="720725" cy="239713"/>
                </a:xfrm>
                <a:custGeom>
                  <a:avLst/>
                  <a:gdLst>
                    <a:gd name="T0" fmla="*/ 96 w 192"/>
                    <a:gd name="T1" fmla="*/ 28 h 64"/>
                    <a:gd name="T2" fmla="*/ 4 w 192"/>
                    <a:gd name="T3" fmla="*/ 0 h 64"/>
                    <a:gd name="T4" fmla="*/ 0 w 192"/>
                    <a:gd name="T5" fmla="*/ 11 h 64"/>
                    <a:gd name="T6" fmla="*/ 0 w 192"/>
                    <a:gd name="T7" fmla="*/ 14 h 64"/>
                    <a:gd name="T8" fmla="*/ 0 w 192"/>
                    <a:gd name="T9" fmla="*/ 14 h 64"/>
                    <a:gd name="T10" fmla="*/ 0 w 192"/>
                    <a:gd name="T11" fmla="*/ 28 h 64"/>
                    <a:gd name="T12" fmla="*/ 0 w 192"/>
                    <a:gd name="T13" fmla="*/ 28 h 64"/>
                    <a:gd name="T14" fmla="*/ 96 w 192"/>
                    <a:gd name="T15" fmla="*/ 64 h 64"/>
                    <a:gd name="T16" fmla="*/ 192 w 192"/>
                    <a:gd name="T17" fmla="*/ 28 h 64"/>
                    <a:gd name="T18" fmla="*/ 192 w 192"/>
                    <a:gd name="T19" fmla="*/ 28 h 64"/>
                    <a:gd name="T20" fmla="*/ 192 w 192"/>
                    <a:gd name="T21" fmla="*/ 14 h 64"/>
                    <a:gd name="T22" fmla="*/ 192 w 192"/>
                    <a:gd name="T23" fmla="*/ 14 h 64"/>
                    <a:gd name="T24" fmla="*/ 192 w 192"/>
                    <a:gd name="T25" fmla="*/ 11 h 64"/>
                    <a:gd name="T26" fmla="*/ 188 w 192"/>
                    <a:gd name="T27" fmla="*/ 0 h 64"/>
                    <a:gd name="T28" fmla="*/ 96 w 192"/>
                    <a:gd name="T29" fmla="*/ 28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92" h="64">
                      <a:moveTo>
                        <a:pt x="96" y="28"/>
                      </a:moveTo>
                      <a:cubicBezTo>
                        <a:pt x="52" y="28"/>
                        <a:pt x="15" y="16"/>
                        <a:pt x="4" y="0"/>
                      </a:cubicBezTo>
                      <a:cubicBezTo>
                        <a:pt x="1" y="4"/>
                        <a:pt x="0" y="7"/>
                        <a:pt x="0" y="11"/>
                      </a:cubicBezTo>
                      <a:cubicBezTo>
                        <a:pt x="0" y="12"/>
                        <a:pt x="0" y="13"/>
                        <a:pt x="0" y="14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3" y="48"/>
                        <a:pt x="45" y="64"/>
                        <a:pt x="96" y="64"/>
                      </a:cubicBezTo>
                      <a:cubicBezTo>
                        <a:pt x="147" y="64"/>
                        <a:pt x="189" y="48"/>
                        <a:pt x="192" y="28"/>
                      </a:cubicBezTo>
                      <a:cubicBezTo>
                        <a:pt x="192" y="28"/>
                        <a:pt x="192" y="28"/>
                        <a:pt x="192" y="28"/>
                      </a:cubicBezTo>
                      <a:cubicBezTo>
                        <a:pt x="192" y="14"/>
                        <a:pt x="192" y="14"/>
                        <a:pt x="192" y="14"/>
                      </a:cubicBezTo>
                      <a:cubicBezTo>
                        <a:pt x="192" y="14"/>
                        <a:pt x="192" y="14"/>
                        <a:pt x="192" y="14"/>
                      </a:cubicBezTo>
                      <a:cubicBezTo>
                        <a:pt x="192" y="13"/>
                        <a:pt x="192" y="12"/>
                        <a:pt x="192" y="11"/>
                      </a:cubicBezTo>
                      <a:cubicBezTo>
                        <a:pt x="192" y="7"/>
                        <a:pt x="191" y="4"/>
                        <a:pt x="188" y="0"/>
                      </a:cubicBezTo>
                      <a:cubicBezTo>
                        <a:pt x="176" y="16"/>
                        <a:pt x="140" y="28"/>
                        <a:pt x="96" y="2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32" name="Freeform 249"/>
                <p:cNvSpPr>
                  <a:spLocks/>
                </p:cNvSpPr>
                <p:nvPr/>
              </p:nvSpPr>
              <p:spPr bwMode="gray">
                <a:xfrm>
                  <a:off x="10815638" y="7581900"/>
                  <a:ext cx="720725" cy="330200"/>
                </a:xfrm>
                <a:custGeom>
                  <a:avLst/>
                  <a:gdLst>
                    <a:gd name="T0" fmla="*/ 192 w 192"/>
                    <a:gd name="T1" fmla="*/ 37 h 88"/>
                    <a:gd name="T2" fmla="*/ 96 w 192"/>
                    <a:gd name="T3" fmla="*/ 0 h 88"/>
                    <a:gd name="T4" fmla="*/ 0 w 192"/>
                    <a:gd name="T5" fmla="*/ 37 h 88"/>
                    <a:gd name="T6" fmla="*/ 0 w 192"/>
                    <a:gd name="T7" fmla="*/ 40 h 88"/>
                    <a:gd name="T8" fmla="*/ 0 w 192"/>
                    <a:gd name="T9" fmla="*/ 40 h 88"/>
                    <a:gd name="T10" fmla="*/ 0 w 192"/>
                    <a:gd name="T11" fmla="*/ 53 h 88"/>
                    <a:gd name="T12" fmla="*/ 0 w 192"/>
                    <a:gd name="T13" fmla="*/ 53 h 88"/>
                    <a:gd name="T14" fmla="*/ 96 w 192"/>
                    <a:gd name="T15" fmla="*/ 88 h 88"/>
                    <a:gd name="T16" fmla="*/ 192 w 192"/>
                    <a:gd name="T17" fmla="*/ 53 h 88"/>
                    <a:gd name="T18" fmla="*/ 192 w 192"/>
                    <a:gd name="T19" fmla="*/ 53 h 88"/>
                    <a:gd name="T20" fmla="*/ 192 w 192"/>
                    <a:gd name="T21" fmla="*/ 40 h 88"/>
                    <a:gd name="T22" fmla="*/ 192 w 192"/>
                    <a:gd name="T23" fmla="*/ 40 h 88"/>
                    <a:gd name="T24" fmla="*/ 192 w 192"/>
                    <a:gd name="T25" fmla="*/ 37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92" h="88">
                      <a:moveTo>
                        <a:pt x="192" y="37"/>
                      </a:moveTo>
                      <a:cubicBezTo>
                        <a:pt x="192" y="16"/>
                        <a:pt x="149" y="0"/>
                        <a:pt x="96" y="0"/>
                      </a:cubicBezTo>
                      <a:cubicBezTo>
                        <a:pt x="43" y="0"/>
                        <a:pt x="0" y="16"/>
                        <a:pt x="0" y="37"/>
                      </a:cubicBezTo>
                      <a:cubicBezTo>
                        <a:pt x="0" y="38"/>
                        <a:pt x="0" y="39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3" y="72"/>
                        <a:pt x="45" y="88"/>
                        <a:pt x="96" y="88"/>
                      </a:cubicBezTo>
                      <a:cubicBezTo>
                        <a:pt x="147" y="88"/>
                        <a:pt x="189" y="72"/>
                        <a:pt x="192" y="53"/>
                      </a:cubicBezTo>
                      <a:cubicBezTo>
                        <a:pt x="192" y="53"/>
                        <a:pt x="192" y="53"/>
                        <a:pt x="192" y="53"/>
                      </a:cubicBezTo>
                      <a:cubicBezTo>
                        <a:pt x="192" y="40"/>
                        <a:pt x="192" y="40"/>
                        <a:pt x="192" y="40"/>
                      </a:cubicBezTo>
                      <a:cubicBezTo>
                        <a:pt x="192" y="40"/>
                        <a:pt x="192" y="40"/>
                        <a:pt x="192" y="40"/>
                      </a:cubicBezTo>
                      <a:cubicBezTo>
                        <a:pt x="192" y="39"/>
                        <a:pt x="192" y="38"/>
                        <a:pt x="192" y="3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</p:grpSp>
        </p:grpSp>
      </p:grpSp>
      <p:grpSp>
        <p:nvGrpSpPr>
          <p:cNvPr id="209" name="Gruppieren 208"/>
          <p:cNvGrpSpPr/>
          <p:nvPr/>
        </p:nvGrpSpPr>
        <p:grpSpPr>
          <a:xfrm>
            <a:off x="5025741" y="3460176"/>
            <a:ext cx="936000" cy="889175"/>
            <a:chOff x="5312067" y="3543559"/>
            <a:chExt cx="936000" cy="889175"/>
          </a:xfrm>
        </p:grpSpPr>
        <p:sp>
          <p:nvSpPr>
            <p:cNvPr id="77" name="Rechteck 76"/>
            <p:cNvSpPr/>
            <p:nvPr/>
          </p:nvSpPr>
          <p:spPr>
            <a:xfrm>
              <a:off x="5312067" y="4180734"/>
              <a:ext cx="936000" cy="252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Laufzeit</a:t>
              </a:r>
            </a:p>
          </p:txBody>
        </p:sp>
        <p:grpSp>
          <p:nvGrpSpPr>
            <p:cNvPr id="182" name="Gruppieren 181"/>
            <p:cNvGrpSpPr/>
            <p:nvPr/>
          </p:nvGrpSpPr>
          <p:grpSpPr>
            <a:xfrm>
              <a:off x="5502700" y="3543559"/>
              <a:ext cx="540000" cy="540000"/>
              <a:chOff x="5370844" y="3564825"/>
              <a:chExt cx="720000" cy="720000"/>
            </a:xfrm>
          </p:grpSpPr>
          <p:sp>
            <p:nvSpPr>
              <p:cNvPr id="185" name="Ellipse 184"/>
              <p:cNvSpPr/>
              <p:nvPr/>
            </p:nvSpPr>
            <p:spPr>
              <a:xfrm>
                <a:off x="5370844" y="3564825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latin typeface="+mj-lt"/>
                </a:endParaRPr>
              </a:p>
            </p:txBody>
          </p:sp>
          <p:sp>
            <p:nvSpPr>
              <p:cNvPr id="158" name="Freeform 6"/>
              <p:cNvSpPr>
                <a:spLocks noEditPoints="1"/>
              </p:cNvSpPr>
              <p:nvPr/>
            </p:nvSpPr>
            <p:spPr bwMode="auto">
              <a:xfrm>
                <a:off x="5540675" y="3734942"/>
                <a:ext cx="380339" cy="379766"/>
              </a:xfrm>
              <a:custGeom>
                <a:avLst/>
                <a:gdLst>
                  <a:gd name="T0" fmla="*/ 271 w 281"/>
                  <a:gd name="T1" fmla="*/ 0 h 281"/>
                  <a:gd name="T2" fmla="*/ 9 w 281"/>
                  <a:gd name="T3" fmla="*/ 0 h 281"/>
                  <a:gd name="T4" fmla="*/ 0 w 281"/>
                  <a:gd name="T5" fmla="*/ 9 h 281"/>
                  <a:gd name="T6" fmla="*/ 0 w 281"/>
                  <a:gd name="T7" fmla="*/ 271 h 281"/>
                  <a:gd name="T8" fmla="*/ 9 w 281"/>
                  <a:gd name="T9" fmla="*/ 281 h 281"/>
                  <a:gd name="T10" fmla="*/ 271 w 281"/>
                  <a:gd name="T11" fmla="*/ 281 h 281"/>
                  <a:gd name="T12" fmla="*/ 281 w 281"/>
                  <a:gd name="T13" fmla="*/ 271 h 281"/>
                  <a:gd name="T14" fmla="*/ 281 w 281"/>
                  <a:gd name="T15" fmla="*/ 9 h 281"/>
                  <a:gd name="T16" fmla="*/ 271 w 281"/>
                  <a:gd name="T17" fmla="*/ 0 h 281"/>
                  <a:gd name="T18" fmla="*/ 54 w 281"/>
                  <a:gd name="T19" fmla="*/ 14 h 281"/>
                  <a:gd name="T20" fmla="*/ 227 w 281"/>
                  <a:gd name="T21" fmla="*/ 14 h 281"/>
                  <a:gd name="T22" fmla="*/ 227 w 281"/>
                  <a:gd name="T23" fmla="*/ 95 h 281"/>
                  <a:gd name="T24" fmla="*/ 54 w 281"/>
                  <a:gd name="T25" fmla="*/ 95 h 281"/>
                  <a:gd name="T26" fmla="*/ 54 w 281"/>
                  <a:gd name="T27" fmla="*/ 14 h 281"/>
                  <a:gd name="T28" fmla="*/ 235 w 281"/>
                  <a:gd name="T29" fmla="*/ 260 h 281"/>
                  <a:gd name="T30" fmla="*/ 45 w 281"/>
                  <a:gd name="T31" fmla="*/ 260 h 281"/>
                  <a:gd name="T32" fmla="*/ 45 w 281"/>
                  <a:gd name="T33" fmla="*/ 140 h 281"/>
                  <a:gd name="T34" fmla="*/ 235 w 281"/>
                  <a:gd name="T35" fmla="*/ 140 h 281"/>
                  <a:gd name="T36" fmla="*/ 235 w 281"/>
                  <a:gd name="T37" fmla="*/ 260 h 281"/>
                  <a:gd name="T38" fmla="*/ 178 w 281"/>
                  <a:gd name="T39" fmla="*/ 26 h 281"/>
                  <a:gd name="T40" fmla="*/ 202 w 281"/>
                  <a:gd name="T41" fmla="*/ 26 h 281"/>
                  <a:gd name="T42" fmla="*/ 202 w 281"/>
                  <a:gd name="T43" fmla="*/ 84 h 281"/>
                  <a:gd name="T44" fmla="*/ 178 w 281"/>
                  <a:gd name="T45" fmla="*/ 84 h 281"/>
                  <a:gd name="T46" fmla="*/ 178 w 281"/>
                  <a:gd name="T47" fmla="*/ 26 h 281"/>
                  <a:gd name="T48" fmla="*/ 218 w 281"/>
                  <a:gd name="T49" fmla="*/ 170 h 281"/>
                  <a:gd name="T50" fmla="*/ 63 w 281"/>
                  <a:gd name="T51" fmla="*/ 170 h 281"/>
                  <a:gd name="T52" fmla="*/ 63 w 281"/>
                  <a:gd name="T53" fmla="*/ 160 h 281"/>
                  <a:gd name="T54" fmla="*/ 218 w 281"/>
                  <a:gd name="T55" fmla="*/ 160 h 281"/>
                  <a:gd name="T56" fmla="*/ 218 w 281"/>
                  <a:gd name="T57" fmla="*/ 170 h 281"/>
                  <a:gd name="T58" fmla="*/ 218 w 281"/>
                  <a:gd name="T59" fmla="*/ 204 h 281"/>
                  <a:gd name="T60" fmla="*/ 63 w 281"/>
                  <a:gd name="T61" fmla="*/ 204 h 281"/>
                  <a:gd name="T62" fmla="*/ 63 w 281"/>
                  <a:gd name="T63" fmla="*/ 194 h 281"/>
                  <a:gd name="T64" fmla="*/ 218 w 281"/>
                  <a:gd name="T65" fmla="*/ 194 h 281"/>
                  <a:gd name="T66" fmla="*/ 218 w 281"/>
                  <a:gd name="T67" fmla="*/ 204 h 281"/>
                  <a:gd name="T68" fmla="*/ 218 w 281"/>
                  <a:gd name="T69" fmla="*/ 236 h 281"/>
                  <a:gd name="T70" fmla="*/ 63 w 281"/>
                  <a:gd name="T71" fmla="*/ 236 h 281"/>
                  <a:gd name="T72" fmla="*/ 63 w 281"/>
                  <a:gd name="T73" fmla="*/ 226 h 281"/>
                  <a:gd name="T74" fmla="*/ 218 w 281"/>
                  <a:gd name="T75" fmla="*/ 226 h 281"/>
                  <a:gd name="T76" fmla="*/ 218 w 281"/>
                  <a:gd name="T77" fmla="*/ 236 h 281"/>
                  <a:gd name="T78" fmla="*/ 218 w 281"/>
                  <a:gd name="T79" fmla="*/ 236 h 281"/>
                  <a:gd name="T80" fmla="*/ 218 w 281"/>
                  <a:gd name="T81" fmla="*/ 236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1" h="281">
                    <a:moveTo>
                      <a:pt x="271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0" y="276"/>
                      <a:pt x="4" y="281"/>
                      <a:pt x="9" y="281"/>
                    </a:cubicBezTo>
                    <a:cubicBezTo>
                      <a:pt x="271" y="281"/>
                      <a:pt x="271" y="281"/>
                      <a:pt x="271" y="281"/>
                    </a:cubicBezTo>
                    <a:cubicBezTo>
                      <a:pt x="276" y="281"/>
                      <a:pt x="281" y="276"/>
                      <a:pt x="281" y="271"/>
                    </a:cubicBezTo>
                    <a:cubicBezTo>
                      <a:pt x="281" y="9"/>
                      <a:pt x="281" y="9"/>
                      <a:pt x="281" y="9"/>
                    </a:cubicBezTo>
                    <a:cubicBezTo>
                      <a:pt x="281" y="4"/>
                      <a:pt x="276" y="0"/>
                      <a:pt x="271" y="0"/>
                    </a:cubicBezTo>
                    <a:close/>
                    <a:moveTo>
                      <a:pt x="54" y="14"/>
                    </a:moveTo>
                    <a:cubicBezTo>
                      <a:pt x="227" y="14"/>
                      <a:pt x="227" y="14"/>
                      <a:pt x="227" y="14"/>
                    </a:cubicBezTo>
                    <a:cubicBezTo>
                      <a:pt x="227" y="95"/>
                      <a:pt x="227" y="95"/>
                      <a:pt x="227" y="95"/>
                    </a:cubicBezTo>
                    <a:cubicBezTo>
                      <a:pt x="54" y="95"/>
                      <a:pt x="54" y="95"/>
                      <a:pt x="54" y="95"/>
                    </a:cubicBezTo>
                    <a:lnTo>
                      <a:pt x="54" y="14"/>
                    </a:lnTo>
                    <a:close/>
                    <a:moveTo>
                      <a:pt x="235" y="260"/>
                    </a:moveTo>
                    <a:cubicBezTo>
                      <a:pt x="45" y="260"/>
                      <a:pt x="45" y="260"/>
                      <a:pt x="45" y="260"/>
                    </a:cubicBezTo>
                    <a:cubicBezTo>
                      <a:pt x="45" y="140"/>
                      <a:pt x="45" y="140"/>
                      <a:pt x="45" y="140"/>
                    </a:cubicBezTo>
                    <a:cubicBezTo>
                      <a:pt x="235" y="140"/>
                      <a:pt x="235" y="140"/>
                      <a:pt x="235" y="140"/>
                    </a:cubicBezTo>
                    <a:lnTo>
                      <a:pt x="235" y="260"/>
                    </a:lnTo>
                    <a:close/>
                    <a:moveTo>
                      <a:pt x="178" y="26"/>
                    </a:move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84"/>
                      <a:pt x="202" y="84"/>
                      <a:pt x="202" y="84"/>
                    </a:cubicBezTo>
                    <a:cubicBezTo>
                      <a:pt x="178" y="84"/>
                      <a:pt x="178" y="84"/>
                      <a:pt x="178" y="84"/>
                    </a:cubicBezTo>
                    <a:lnTo>
                      <a:pt x="178" y="26"/>
                    </a:lnTo>
                    <a:close/>
                    <a:moveTo>
                      <a:pt x="218" y="170"/>
                    </a:moveTo>
                    <a:cubicBezTo>
                      <a:pt x="63" y="170"/>
                      <a:pt x="63" y="170"/>
                      <a:pt x="63" y="170"/>
                    </a:cubicBezTo>
                    <a:cubicBezTo>
                      <a:pt x="63" y="160"/>
                      <a:pt x="63" y="160"/>
                      <a:pt x="63" y="160"/>
                    </a:cubicBezTo>
                    <a:cubicBezTo>
                      <a:pt x="218" y="160"/>
                      <a:pt x="218" y="160"/>
                      <a:pt x="218" y="160"/>
                    </a:cubicBezTo>
                    <a:lnTo>
                      <a:pt x="218" y="170"/>
                    </a:lnTo>
                    <a:close/>
                    <a:moveTo>
                      <a:pt x="218" y="204"/>
                    </a:moveTo>
                    <a:cubicBezTo>
                      <a:pt x="63" y="204"/>
                      <a:pt x="63" y="204"/>
                      <a:pt x="63" y="204"/>
                    </a:cubicBezTo>
                    <a:cubicBezTo>
                      <a:pt x="63" y="194"/>
                      <a:pt x="63" y="194"/>
                      <a:pt x="63" y="194"/>
                    </a:cubicBezTo>
                    <a:cubicBezTo>
                      <a:pt x="218" y="194"/>
                      <a:pt x="218" y="194"/>
                      <a:pt x="218" y="194"/>
                    </a:cubicBezTo>
                    <a:lnTo>
                      <a:pt x="218" y="204"/>
                    </a:lnTo>
                    <a:close/>
                    <a:moveTo>
                      <a:pt x="218" y="236"/>
                    </a:moveTo>
                    <a:cubicBezTo>
                      <a:pt x="63" y="236"/>
                      <a:pt x="63" y="236"/>
                      <a:pt x="63" y="236"/>
                    </a:cubicBezTo>
                    <a:cubicBezTo>
                      <a:pt x="63" y="226"/>
                      <a:pt x="63" y="226"/>
                      <a:pt x="63" y="226"/>
                    </a:cubicBezTo>
                    <a:cubicBezTo>
                      <a:pt x="218" y="226"/>
                      <a:pt x="218" y="226"/>
                      <a:pt x="218" y="226"/>
                    </a:cubicBezTo>
                    <a:lnTo>
                      <a:pt x="218" y="236"/>
                    </a:lnTo>
                    <a:close/>
                    <a:moveTo>
                      <a:pt x="218" y="236"/>
                    </a:moveTo>
                    <a:cubicBezTo>
                      <a:pt x="218" y="236"/>
                      <a:pt x="218" y="236"/>
                      <a:pt x="218" y="236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400" dirty="0">
                  <a:latin typeface="+mj-lt"/>
                </a:endParaRPr>
              </a:p>
            </p:txBody>
          </p:sp>
        </p:grpSp>
      </p:grpSp>
      <p:grpSp>
        <p:nvGrpSpPr>
          <p:cNvPr id="210" name="Gruppieren 209"/>
          <p:cNvGrpSpPr/>
          <p:nvPr/>
        </p:nvGrpSpPr>
        <p:grpSpPr>
          <a:xfrm>
            <a:off x="6352330" y="3460176"/>
            <a:ext cx="873742" cy="884704"/>
            <a:chOff x="6742626" y="3548030"/>
            <a:chExt cx="873742" cy="884704"/>
          </a:xfrm>
        </p:grpSpPr>
        <p:sp>
          <p:nvSpPr>
            <p:cNvPr id="78" name="Rechteck 77"/>
            <p:cNvSpPr/>
            <p:nvPr/>
          </p:nvSpPr>
          <p:spPr>
            <a:xfrm>
              <a:off x="6742626" y="4180734"/>
              <a:ext cx="873742" cy="252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Abläufe</a:t>
              </a:r>
            </a:p>
          </p:txBody>
        </p:sp>
        <p:grpSp>
          <p:nvGrpSpPr>
            <p:cNvPr id="184" name="Gruppieren 183"/>
            <p:cNvGrpSpPr/>
            <p:nvPr/>
          </p:nvGrpSpPr>
          <p:grpSpPr>
            <a:xfrm>
              <a:off x="6901451" y="3548030"/>
              <a:ext cx="540000" cy="540000"/>
              <a:chOff x="7804096" y="3535216"/>
              <a:chExt cx="720000" cy="720000"/>
            </a:xfrm>
          </p:grpSpPr>
          <p:sp>
            <p:nvSpPr>
              <p:cNvPr id="187" name="Ellipse 186"/>
              <p:cNvSpPr/>
              <p:nvPr/>
            </p:nvSpPr>
            <p:spPr>
              <a:xfrm>
                <a:off x="7804096" y="3535216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latin typeface="+mj-lt"/>
                </a:endParaRPr>
              </a:p>
            </p:txBody>
          </p:sp>
          <p:grpSp>
            <p:nvGrpSpPr>
              <p:cNvPr id="151" name="Gruppieren 150"/>
              <p:cNvGrpSpPr/>
              <p:nvPr/>
            </p:nvGrpSpPr>
            <p:grpSpPr>
              <a:xfrm>
                <a:off x="7949524" y="3737034"/>
                <a:ext cx="429144" cy="316364"/>
                <a:chOff x="6886150" y="3741337"/>
                <a:chExt cx="560419" cy="413140"/>
              </a:xfrm>
              <a:solidFill>
                <a:schemeClr val="bg1"/>
              </a:solidFill>
            </p:grpSpPr>
            <p:sp>
              <p:nvSpPr>
                <p:cNvPr id="148" name="Abgerundetes Rechteck 147"/>
                <p:cNvSpPr/>
                <p:nvPr/>
              </p:nvSpPr>
              <p:spPr>
                <a:xfrm>
                  <a:off x="6886150" y="3741337"/>
                  <a:ext cx="350235" cy="269002"/>
                </a:xfrm>
                <a:prstGeom prst="roundRect">
                  <a:avLst>
                    <a:gd name="adj" fmla="val 8849"/>
                  </a:avLst>
                </a:prstGeom>
                <a:solidFill>
                  <a:schemeClr val="tx1"/>
                </a:solidFill>
                <a:ln w="12700">
                  <a:solidFill>
                    <a:schemeClr val="accent2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49" name="Abgerundetes Rechteck 148"/>
                <p:cNvSpPr/>
                <p:nvPr/>
              </p:nvSpPr>
              <p:spPr>
                <a:xfrm>
                  <a:off x="6991242" y="3813406"/>
                  <a:ext cx="350235" cy="269002"/>
                </a:xfrm>
                <a:prstGeom prst="roundRect">
                  <a:avLst>
                    <a:gd name="adj" fmla="val 8849"/>
                  </a:avLst>
                </a:prstGeom>
                <a:solidFill>
                  <a:schemeClr val="tx1"/>
                </a:solidFill>
                <a:ln w="12700">
                  <a:solidFill>
                    <a:schemeClr val="accent2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  <p:sp>
              <p:nvSpPr>
                <p:cNvPr id="150" name="Abgerundetes Rechteck 149"/>
                <p:cNvSpPr/>
                <p:nvPr/>
              </p:nvSpPr>
              <p:spPr>
                <a:xfrm>
                  <a:off x="7096334" y="3885475"/>
                  <a:ext cx="350235" cy="269002"/>
                </a:xfrm>
                <a:prstGeom prst="roundRect">
                  <a:avLst>
                    <a:gd name="adj" fmla="val 8849"/>
                  </a:avLst>
                </a:prstGeom>
                <a:solidFill>
                  <a:schemeClr val="tx1"/>
                </a:solidFill>
                <a:ln w="12700">
                  <a:solidFill>
                    <a:schemeClr val="accent2"/>
                  </a:solidFill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p:grpSp>
        </p:grpSp>
      </p:grpSp>
      <p:sp>
        <p:nvSpPr>
          <p:cNvPr id="29" name="Rechteck 28"/>
          <p:cNvSpPr/>
          <p:nvPr/>
        </p:nvSpPr>
        <p:spPr>
          <a:xfrm>
            <a:off x="3892543" y="4602235"/>
            <a:ext cx="3259662" cy="4344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28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INFRASTRUKTUR</a:t>
            </a:r>
            <a:endParaRPr lang="de-DE" sz="48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2" name="Gruppieren 211"/>
          <p:cNvGrpSpPr/>
          <p:nvPr/>
        </p:nvGrpSpPr>
        <p:grpSpPr>
          <a:xfrm>
            <a:off x="6576568" y="5065548"/>
            <a:ext cx="1040084" cy="895063"/>
            <a:chOff x="8244884" y="4834776"/>
            <a:chExt cx="1040084" cy="895063"/>
          </a:xfrm>
        </p:grpSpPr>
        <p:sp>
          <p:nvSpPr>
            <p:cNvPr id="90" name="Rechteck 89"/>
            <p:cNvSpPr/>
            <p:nvPr/>
          </p:nvSpPr>
          <p:spPr>
            <a:xfrm>
              <a:off x="8244884" y="5477839"/>
              <a:ext cx="1040084" cy="252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Netzwerk</a:t>
              </a:r>
            </a:p>
          </p:txBody>
        </p:sp>
        <p:grpSp>
          <p:nvGrpSpPr>
            <p:cNvPr id="192" name="Gruppieren 191"/>
            <p:cNvGrpSpPr/>
            <p:nvPr/>
          </p:nvGrpSpPr>
          <p:grpSpPr>
            <a:xfrm>
              <a:off x="8485757" y="4834776"/>
              <a:ext cx="540000" cy="540000"/>
              <a:chOff x="8337373" y="4749712"/>
              <a:chExt cx="720000" cy="720000"/>
            </a:xfrm>
          </p:grpSpPr>
          <p:sp>
            <p:nvSpPr>
              <p:cNvPr id="195" name="Ellipse 194"/>
              <p:cNvSpPr/>
              <p:nvPr/>
            </p:nvSpPr>
            <p:spPr>
              <a:xfrm>
                <a:off x="8337373" y="4749712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latin typeface="+mj-lt"/>
                </a:endParaRPr>
              </a:p>
            </p:txBody>
          </p:sp>
          <p:grpSp>
            <p:nvGrpSpPr>
              <p:cNvPr id="135" name="Gruppieren 134"/>
              <p:cNvGrpSpPr/>
              <p:nvPr/>
            </p:nvGrpSpPr>
            <p:grpSpPr>
              <a:xfrm>
                <a:off x="8490008" y="4886241"/>
                <a:ext cx="414731" cy="446943"/>
                <a:chOff x="10498458" y="1039384"/>
                <a:chExt cx="459535" cy="495227"/>
              </a:xfrm>
              <a:solidFill>
                <a:schemeClr val="bg1"/>
              </a:solidFill>
            </p:grpSpPr>
            <p:sp>
              <p:nvSpPr>
                <p:cNvPr id="136" name="Freeform 1369"/>
                <p:cNvSpPr>
                  <a:spLocks noEditPoints="1"/>
                </p:cNvSpPr>
                <p:nvPr/>
              </p:nvSpPr>
              <p:spPr bwMode="auto">
                <a:xfrm>
                  <a:off x="10498458" y="1110768"/>
                  <a:ext cx="459535" cy="352459"/>
                </a:xfrm>
                <a:custGeom>
                  <a:avLst/>
                  <a:gdLst>
                    <a:gd name="T0" fmla="*/ 123 w 289"/>
                    <a:gd name="T1" fmla="*/ 54 h 222"/>
                    <a:gd name="T2" fmla="*/ 48 w 289"/>
                    <a:gd name="T3" fmla="*/ 26 h 222"/>
                    <a:gd name="T4" fmla="*/ 33 w 289"/>
                    <a:gd name="T5" fmla="*/ 27 h 222"/>
                    <a:gd name="T6" fmla="*/ 27 w 289"/>
                    <a:gd name="T7" fmla="*/ 35 h 222"/>
                    <a:gd name="T8" fmla="*/ 33 w 289"/>
                    <a:gd name="T9" fmla="*/ 51 h 222"/>
                    <a:gd name="T10" fmla="*/ 36 w 289"/>
                    <a:gd name="T11" fmla="*/ 52 h 222"/>
                    <a:gd name="T12" fmla="*/ 60 w 289"/>
                    <a:gd name="T13" fmla="*/ 75 h 222"/>
                    <a:gd name="T14" fmla="*/ 38 w 289"/>
                    <a:gd name="T15" fmla="*/ 101 h 222"/>
                    <a:gd name="T16" fmla="*/ 12 w 289"/>
                    <a:gd name="T17" fmla="*/ 80 h 222"/>
                    <a:gd name="T18" fmla="*/ 14 w 289"/>
                    <a:gd name="T19" fmla="*/ 67 h 222"/>
                    <a:gd name="T20" fmla="*/ 14 w 289"/>
                    <a:gd name="T21" fmla="*/ 62 h 222"/>
                    <a:gd name="T22" fmla="*/ 6 w 289"/>
                    <a:gd name="T23" fmla="*/ 43 h 222"/>
                    <a:gd name="T24" fmla="*/ 36 w 289"/>
                    <a:gd name="T25" fmla="*/ 4 h 222"/>
                    <a:gd name="T26" fmla="*/ 82 w 289"/>
                    <a:gd name="T27" fmla="*/ 12 h 222"/>
                    <a:gd name="T28" fmla="*/ 142 w 289"/>
                    <a:gd name="T29" fmla="*/ 39 h 222"/>
                    <a:gd name="T30" fmla="*/ 147 w 289"/>
                    <a:gd name="T31" fmla="*/ 39 h 222"/>
                    <a:gd name="T32" fmla="*/ 216 w 289"/>
                    <a:gd name="T33" fmla="*/ 7 h 222"/>
                    <a:gd name="T34" fmla="*/ 255 w 289"/>
                    <a:gd name="T35" fmla="*/ 1 h 222"/>
                    <a:gd name="T36" fmla="*/ 273 w 289"/>
                    <a:gd name="T37" fmla="*/ 6 h 222"/>
                    <a:gd name="T38" fmla="*/ 286 w 289"/>
                    <a:gd name="T39" fmla="*/ 39 h 222"/>
                    <a:gd name="T40" fmla="*/ 268 w 289"/>
                    <a:gd name="T41" fmla="*/ 77 h 222"/>
                    <a:gd name="T42" fmla="*/ 200 w 289"/>
                    <a:gd name="T43" fmla="*/ 146 h 222"/>
                    <a:gd name="T44" fmla="*/ 97 w 289"/>
                    <a:gd name="T45" fmla="*/ 208 h 222"/>
                    <a:gd name="T46" fmla="*/ 49 w 289"/>
                    <a:gd name="T47" fmla="*/ 222 h 222"/>
                    <a:gd name="T48" fmla="*/ 27 w 289"/>
                    <a:gd name="T49" fmla="*/ 220 h 222"/>
                    <a:gd name="T50" fmla="*/ 5 w 289"/>
                    <a:gd name="T51" fmla="*/ 188 h 222"/>
                    <a:gd name="T52" fmla="*/ 20 w 289"/>
                    <a:gd name="T53" fmla="*/ 152 h 222"/>
                    <a:gd name="T54" fmla="*/ 88 w 289"/>
                    <a:gd name="T55" fmla="*/ 81 h 222"/>
                    <a:gd name="T56" fmla="*/ 123 w 289"/>
                    <a:gd name="T57" fmla="*/ 54 h 222"/>
                    <a:gd name="T58" fmla="*/ 69 w 289"/>
                    <a:gd name="T59" fmla="*/ 127 h 222"/>
                    <a:gd name="T60" fmla="*/ 32 w 289"/>
                    <a:gd name="T61" fmla="*/ 176 h 222"/>
                    <a:gd name="T62" fmla="*/ 27 w 289"/>
                    <a:gd name="T63" fmla="*/ 191 h 222"/>
                    <a:gd name="T64" fmla="*/ 33 w 289"/>
                    <a:gd name="T65" fmla="*/ 199 h 222"/>
                    <a:gd name="T66" fmla="*/ 47 w 289"/>
                    <a:gd name="T67" fmla="*/ 200 h 222"/>
                    <a:gd name="T68" fmla="*/ 97 w 289"/>
                    <a:gd name="T69" fmla="*/ 184 h 222"/>
                    <a:gd name="T70" fmla="*/ 212 w 289"/>
                    <a:gd name="T71" fmla="*/ 106 h 222"/>
                    <a:gd name="T72" fmla="*/ 255 w 289"/>
                    <a:gd name="T73" fmla="*/ 56 h 222"/>
                    <a:gd name="T74" fmla="*/ 265 w 289"/>
                    <a:gd name="T75" fmla="*/ 33 h 222"/>
                    <a:gd name="T76" fmla="*/ 258 w 289"/>
                    <a:gd name="T77" fmla="*/ 24 h 222"/>
                    <a:gd name="T78" fmla="*/ 235 w 289"/>
                    <a:gd name="T79" fmla="*/ 25 h 222"/>
                    <a:gd name="T80" fmla="*/ 187 w 289"/>
                    <a:gd name="T81" fmla="*/ 43 h 222"/>
                    <a:gd name="T82" fmla="*/ 166 w 289"/>
                    <a:gd name="T83" fmla="*/ 53 h 222"/>
                    <a:gd name="T84" fmla="*/ 212 w 289"/>
                    <a:gd name="T85" fmla="*/ 87 h 222"/>
                    <a:gd name="T86" fmla="*/ 195 w 289"/>
                    <a:gd name="T87" fmla="*/ 102 h 222"/>
                    <a:gd name="T88" fmla="*/ 191 w 289"/>
                    <a:gd name="T89" fmla="*/ 99 h 222"/>
                    <a:gd name="T90" fmla="*/ 148 w 289"/>
                    <a:gd name="T91" fmla="*/ 68 h 222"/>
                    <a:gd name="T92" fmla="*/ 142 w 289"/>
                    <a:gd name="T93" fmla="*/ 68 h 222"/>
                    <a:gd name="T94" fmla="*/ 108 w 289"/>
                    <a:gd name="T95" fmla="*/ 93 h 222"/>
                    <a:gd name="T96" fmla="*/ 85 w 289"/>
                    <a:gd name="T97" fmla="*/ 112 h 222"/>
                    <a:gd name="T98" fmla="*/ 133 w 289"/>
                    <a:gd name="T99" fmla="*/ 148 h 222"/>
                    <a:gd name="T100" fmla="*/ 116 w 289"/>
                    <a:gd name="T101" fmla="*/ 158 h 222"/>
                    <a:gd name="T102" fmla="*/ 109 w 289"/>
                    <a:gd name="T103" fmla="*/ 158 h 222"/>
                    <a:gd name="T104" fmla="*/ 69 w 289"/>
                    <a:gd name="T105" fmla="*/ 127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9" h="222">
                      <a:moveTo>
                        <a:pt x="123" y="54"/>
                      </a:moveTo>
                      <a:cubicBezTo>
                        <a:pt x="99" y="42"/>
                        <a:pt x="75" y="30"/>
                        <a:pt x="48" y="26"/>
                      </a:cubicBezTo>
                      <a:cubicBezTo>
                        <a:pt x="43" y="25"/>
                        <a:pt x="38" y="26"/>
                        <a:pt x="33" y="27"/>
                      </a:cubicBezTo>
                      <a:cubicBezTo>
                        <a:pt x="28" y="27"/>
                        <a:pt x="26" y="30"/>
                        <a:pt x="27" y="35"/>
                      </a:cubicBezTo>
                      <a:cubicBezTo>
                        <a:pt x="28" y="40"/>
                        <a:pt x="31" y="46"/>
                        <a:pt x="33" y="51"/>
                      </a:cubicBezTo>
                      <a:cubicBezTo>
                        <a:pt x="33" y="52"/>
                        <a:pt x="35" y="52"/>
                        <a:pt x="36" y="52"/>
                      </a:cubicBezTo>
                      <a:cubicBezTo>
                        <a:pt x="49" y="53"/>
                        <a:pt x="59" y="62"/>
                        <a:pt x="60" y="75"/>
                      </a:cubicBezTo>
                      <a:cubicBezTo>
                        <a:pt x="62" y="88"/>
                        <a:pt x="52" y="100"/>
                        <a:pt x="38" y="101"/>
                      </a:cubicBezTo>
                      <a:cubicBezTo>
                        <a:pt x="25" y="102"/>
                        <a:pt x="13" y="92"/>
                        <a:pt x="12" y="80"/>
                      </a:cubicBezTo>
                      <a:cubicBezTo>
                        <a:pt x="12" y="76"/>
                        <a:pt x="13" y="71"/>
                        <a:pt x="14" y="67"/>
                      </a:cubicBezTo>
                      <a:cubicBezTo>
                        <a:pt x="14" y="65"/>
                        <a:pt x="14" y="64"/>
                        <a:pt x="14" y="62"/>
                      </a:cubicBezTo>
                      <a:cubicBezTo>
                        <a:pt x="11" y="56"/>
                        <a:pt x="8" y="50"/>
                        <a:pt x="6" y="43"/>
                      </a:cubicBezTo>
                      <a:cubicBezTo>
                        <a:pt x="0" y="21"/>
                        <a:pt x="13" y="5"/>
                        <a:pt x="36" y="4"/>
                      </a:cubicBezTo>
                      <a:cubicBezTo>
                        <a:pt x="52" y="3"/>
                        <a:pt x="67" y="6"/>
                        <a:pt x="82" y="12"/>
                      </a:cubicBezTo>
                      <a:cubicBezTo>
                        <a:pt x="103" y="19"/>
                        <a:pt x="123" y="28"/>
                        <a:pt x="142" y="39"/>
                      </a:cubicBezTo>
                      <a:cubicBezTo>
                        <a:pt x="144" y="40"/>
                        <a:pt x="145" y="40"/>
                        <a:pt x="147" y="39"/>
                      </a:cubicBezTo>
                      <a:cubicBezTo>
                        <a:pt x="169" y="26"/>
                        <a:pt x="192" y="15"/>
                        <a:pt x="216" y="7"/>
                      </a:cubicBezTo>
                      <a:cubicBezTo>
                        <a:pt x="228" y="3"/>
                        <a:pt x="241" y="0"/>
                        <a:pt x="255" y="1"/>
                      </a:cubicBezTo>
                      <a:cubicBezTo>
                        <a:pt x="261" y="2"/>
                        <a:pt x="267" y="3"/>
                        <a:pt x="273" y="6"/>
                      </a:cubicBezTo>
                      <a:cubicBezTo>
                        <a:pt x="284" y="11"/>
                        <a:pt x="289" y="24"/>
                        <a:pt x="286" y="39"/>
                      </a:cubicBezTo>
                      <a:cubicBezTo>
                        <a:pt x="284" y="53"/>
                        <a:pt x="277" y="65"/>
                        <a:pt x="268" y="77"/>
                      </a:cubicBezTo>
                      <a:cubicBezTo>
                        <a:pt x="249" y="104"/>
                        <a:pt x="225" y="126"/>
                        <a:pt x="200" y="146"/>
                      </a:cubicBezTo>
                      <a:cubicBezTo>
                        <a:pt x="168" y="171"/>
                        <a:pt x="134" y="193"/>
                        <a:pt x="97" y="208"/>
                      </a:cubicBezTo>
                      <a:cubicBezTo>
                        <a:pt x="81" y="215"/>
                        <a:pt x="66" y="220"/>
                        <a:pt x="49" y="222"/>
                      </a:cubicBezTo>
                      <a:cubicBezTo>
                        <a:pt x="41" y="222"/>
                        <a:pt x="34" y="222"/>
                        <a:pt x="27" y="220"/>
                      </a:cubicBezTo>
                      <a:cubicBezTo>
                        <a:pt x="11" y="217"/>
                        <a:pt x="3" y="203"/>
                        <a:pt x="5" y="188"/>
                      </a:cubicBezTo>
                      <a:cubicBezTo>
                        <a:pt x="7" y="174"/>
                        <a:pt x="12" y="163"/>
                        <a:pt x="20" y="152"/>
                      </a:cubicBezTo>
                      <a:cubicBezTo>
                        <a:pt x="38" y="124"/>
                        <a:pt x="62" y="102"/>
                        <a:pt x="88" y="81"/>
                      </a:cubicBezTo>
                      <a:cubicBezTo>
                        <a:pt x="99" y="72"/>
                        <a:pt x="111" y="63"/>
                        <a:pt x="123" y="54"/>
                      </a:cubicBezTo>
                      <a:close/>
                      <a:moveTo>
                        <a:pt x="69" y="127"/>
                      </a:moveTo>
                      <a:cubicBezTo>
                        <a:pt x="55" y="142"/>
                        <a:pt x="41" y="157"/>
                        <a:pt x="32" y="176"/>
                      </a:cubicBezTo>
                      <a:cubicBezTo>
                        <a:pt x="29" y="181"/>
                        <a:pt x="28" y="186"/>
                        <a:pt x="27" y="191"/>
                      </a:cubicBezTo>
                      <a:cubicBezTo>
                        <a:pt x="26" y="196"/>
                        <a:pt x="28" y="199"/>
                        <a:pt x="33" y="199"/>
                      </a:cubicBezTo>
                      <a:cubicBezTo>
                        <a:pt x="38" y="200"/>
                        <a:pt x="43" y="200"/>
                        <a:pt x="47" y="200"/>
                      </a:cubicBezTo>
                      <a:cubicBezTo>
                        <a:pt x="65" y="198"/>
                        <a:pt x="81" y="191"/>
                        <a:pt x="97" y="184"/>
                      </a:cubicBezTo>
                      <a:cubicBezTo>
                        <a:pt x="139" y="164"/>
                        <a:pt x="178" y="138"/>
                        <a:pt x="212" y="106"/>
                      </a:cubicBezTo>
                      <a:cubicBezTo>
                        <a:pt x="228" y="91"/>
                        <a:pt x="244" y="75"/>
                        <a:pt x="255" y="56"/>
                      </a:cubicBezTo>
                      <a:cubicBezTo>
                        <a:pt x="260" y="49"/>
                        <a:pt x="264" y="42"/>
                        <a:pt x="265" y="33"/>
                      </a:cubicBezTo>
                      <a:cubicBezTo>
                        <a:pt x="265" y="27"/>
                        <a:pt x="264" y="25"/>
                        <a:pt x="258" y="24"/>
                      </a:cubicBezTo>
                      <a:cubicBezTo>
                        <a:pt x="250" y="22"/>
                        <a:pt x="243" y="23"/>
                        <a:pt x="235" y="25"/>
                      </a:cubicBezTo>
                      <a:cubicBezTo>
                        <a:pt x="219" y="28"/>
                        <a:pt x="203" y="35"/>
                        <a:pt x="187" y="43"/>
                      </a:cubicBezTo>
                      <a:cubicBezTo>
                        <a:pt x="180" y="46"/>
                        <a:pt x="173" y="50"/>
                        <a:pt x="166" y="53"/>
                      </a:cubicBezTo>
                      <a:cubicBezTo>
                        <a:pt x="182" y="65"/>
                        <a:pt x="196" y="75"/>
                        <a:pt x="212" y="87"/>
                      </a:cubicBezTo>
                      <a:cubicBezTo>
                        <a:pt x="206" y="92"/>
                        <a:pt x="200" y="97"/>
                        <a:pt x="195" y="102"/>
                      </a:cubicBezTo>
                      <a:cubicBezTo>
                        <a:pt x="194" y="101"/>
                        <a:pt x="193" y="100"/>
                        <a:pt x="191" y="99"/>
                      </a:cubicBezTo>
                      <a:cubicBezTo>
                        <a:pt x="177" y="89"/>
                        <a:pt x="162" y="79"/>
                        <a:pt x="148" y="68"/>
                      </a:cubicBezTo>
                      <a:cubicBezTo>
                        <a:pt x="146" y="67"/>
                        <a:pt x="144" y="67"/>
                        <a:pt x="142" y="68"/>
                      </a:cubicBezTo>
                      <a:cubicBezTo>
                        <a:pt x="131" y="77"/>
                        <a:pt x="119" y="84"/>
                        <a:pt x="108" y="93"/>
                      </a:cubicBezTo>
                      <a:cubicBezTo>
                        <a:pt x="101" y="99"/>
                        <a:pt x="93" y="105"/>
                        <a:pt x="85" y="112"/>
                      </a:cubicBezTo>
                      <a:cubicBezTo>
                        <a:pt x="101" y="124"/>
                        <a:pt x="117" y="136"/>
                        <a:pt x="133" y="148"/>
                      </a:cubicBezTo>
                      <a:cubicBezTo>
                        <a:pt x="127" y="151"/>
                        <a:pt x="121" y="155"/>
                        <a:pt x="116" y="158"/>
                      </a:cubicBezTo>
                      <a:cubicBezTo>
                        <a:pt x="113" y="160"/>
                        <a:pt x="111" y="160"/>
                        <a:pt x="109" y="158"/>
                      </a:cubicBezTo>
                      <a:cubicBezTo>
                        <a:pt x="96" y="148"/>
                        <a:pt x="83" y="138"/>
                        <a:pt x="69" y="127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37" name="Freeform 1370"/>
                <p:cNvSpPr>
                  <a:spLocks/>
                </p:cNvSpPr>
                <p:nvPr/>
              </p:nvSpPr>
              <p:spPr bwMode="auto">
                <a:xfrm>
                  <a:off x="10757225" y="1307074"/>
                  <a:ext cx="198538" cy="153921"/>
                </a:xfrm>
                <a:custGeom>
                  <a:avLst/>
                  <a:gdLst>
                    <a:gd name="T0" fmla="*/ 0 w 125"/>
                    <a:gd name="T1" fmla="*/ 68 h 98"/>
                    <a:gd name="T2" fmla="*/ 20 w 125"/>
                    <a:gd name="T3" fmla="*/ 54 h 98"/>
                    <a:gd name="T4" fmla="*/ 24 w 125"/>
                    <a:gd name="T5" fmla="*/ 55 h 98"/>
                    <a:gd name="T6" fmla="*/ 60 w 125"/>
                    <a:gd name="T7" fmla="*/ 69 h 98"/>
                    <a:gd name="T8" fmla="*/ 91 w 125"/>
                    <a:gd name="T9" fmla="*/ 74 h 98"/>
                    <a:gd name="T10" fmla="*/ 93 w 125"/>
                    <a:gd name="T11" fmla="*/ 74 h 98"/>
                    <a:gd name="T12" fmla="*/ 101 w 125"/>
                    <a:gd name="T13" fmla="*/ 62 h 98"/>
                    <a:gd name="T14" fmla="*/ 97 w 125"/>
                    <a:gd name="T15" fmla="*/ 51 h 98"/>
                    <a:gd name="T16" fmla="*/ 93 w 125"/>
                    <a:gd name="T17" fmla="*/ 48 h 98"/>
                    <a:gd name="T18" fmla="*/ 68 w 125"/>
                    <a:gd name="T19" fmla="*/ 21 h 98"/>
                    <a:gd name="T20" fmla="*/ 93 w 125"/>
                    <a:gd name="T21" fmla="*/ 0 h 98"/>
                    <a:gd name="T22" fmla="*/ 116 w 125"/>
                    <a:gd name="T23" fmla="*/ 20 h 98"/>
                    <a:gd name="T24" fmla="*/ 115 w 125"/>
                    <a:gd name="T25" fmla="*/ 33 h 98"/>
                    <a:gd name="T26" fmla="*/ 116 w 125"/>
                    <a:gd name="T27" fmla="*/ 39 h 98"/>
                    <a:gd name="T28" fmla="*/ 124 w 125"/>
                    <a:gd name="T29" fmla="*/ 68 h 98"/>
                    <a:gd name="T30" fmla="*/ 99 w 125"/>
                    <a:gd name="T31" fmla="*/ 96 h 98"/>
                    <a:gd name="T32" fmla="*/ 66 w 125"/>
                    <a:gd name="T33" fmla="*/ 94 h 98"/>
                    <a:gd name="T34" fmla="*/ 0 w 125"/>
                    <a:gd name="T35" fmla="*/ 68 h 98"/>
                    <a:gd name="T36" fmla="*/ 0 w 125"/>
                    <a:gd name="T37" fmla="*/ 6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5" h="98">
                      <a:moveTo>
                        <a:pt x="0" y="68"/>
                      </a:moveTo>
                      <a:cubicBezTo>
                        <a:pt x="6" y="63"/>
                        <a:pt x="13" y="59"/>
                        <a:pt x="20" y="54"/>
                      </a:cubicBezTo>
                      <a:cubicBezTo>
                        <a:pt x="21" y="54"/>
                        <a:pt x="23" y="55"/>
                        <a:pt x="24" y="55"/>
                      </a:cubicBezTo>
                      <a:cubicBezTo>
                        <a:pt x="36" y="60"/>
                        <a:pt x="48" y="65"/>
                        <a:pt x="60" y="69"/>
                      </a:cubicBezTo>
                      <a:cubicBezTo>
                        <a:pt x="70" y="73"/>
                        <a:pt x="80" y="75"/>
                        <a:pt x="91" y="74"/>
                      </a:cubicBezTo>
                      <a:cubicBezTo>
                        <a:pt x="92" y="74"/>
                        <a:pt x="92" y="74"/>
                        <a:pt x="93" y="74"/>
                      </a:cubicBezTo>
                      <a:cubicBezTo>
                        <a:pt x="101" y="74"/>
                        <a:pt x="103" y="70"/>
                        <a:pt x="101" y="62"/>
                      </a:cubicBezTo>
                      <a:cubicBezTo>
                        <a:pt x="100" y="58"/>
                        <a:pt x="98" y="55"/>
                        <a:pt x="97" y="51"/>
                      </a:cubicBezTo>
                      <a:cubicBezTo>
                        <a:pt x="96" y="49"/>
                        <a:pt x="95" y="48"/>
                        <a:pt x="93" y="48"/>
                      </a:cubicBezTo>
                      <a:cubicBezTo>
                        <a:pt x="78" y="48"/>
                        <a:pt x="67" y="36"/>
                        <a:pt x="68" y="21"/>
                      </a:cubicBezTo>
                      <a:cubicBezTo>
                        <a:pt x="70" y="9"/>
                        <a:pt x="81" y="0"/>
                        <a:pt x="93" y="0"/>
                      </a:cubicBezTo>
                      <a:cubicBezTo>
                        <a:pt x="104" y="0"/>
                        <a:pt x="115" y="9"/>
                        <a:pt x="116" y="20"/>
                      </a:cubicBezTo>
                      <a:cubicBezTo>
                        <a:pt x="117" y="24"/>
                        <a:pt x="116" y="29"/>
                        <a:pt x="115" y="33"/>
                      </a:cubicBezTo>
                      <a:cubicBezTo>
                        <a:pt x="115" y="35"/>
                        <a:pt x="115" y="37"/>
                        <a:pt x="116" y="39"/>
                      </a:cubicBezTo>
                      <a:cubicBezTo>
                        <a:pt x="121" y="48"/>
                        <a:pt x="125" y="57"/>
                        <a:pt x="124" y="68"/>
                      </a:cubicBezTo>
                      <a:cubicBezTo>
                        <a:pt x="123" y="83"/>
                        <a:pt x="114" y="93"/>
                        <a:pt x="99" y="96"/>
                      </a:cubicBezTo>
                      <a:cubicBezTo>
                        <a:pt x="88" y="98"/>
                        <a:pt x="77" y="96"/>
                        <a:pt x="66" y="94"/>
                      </a:cubicBezTo>
                      <a:cubicBezTo>
                        <a:pt x="43" y="89"/>
                        <a:pt x="21" y="79"/>
                        <a:pt x="0" y="68"/>
                      </a:cubicBezTo>
                      <a:cubicBezTo>
                        <a:pt x="0" y="68"/>
                        <a:pt x="0" y="68"/>
                        <a:pt x="0" y="6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38" name="Freeform 1371"/>
                <p:cNvSpPr>
                  <a:spLocks/>
                </p:cNvSpPr>
                <p:nvPr/>
              </p:nvSpPr>
              <p:spPr bwMode="auto">
                <a:xfrm>
                  <a:off x="10661304" y="1039384"/>
                  <a:ext cx="136077" cy="91460"/>
                </a:xfrm>
                <a:custGeom>
                  <a:avLst/>
                  <a:gdLst>
                    <a:gd name="T0" fmla="*/ 85 w 85"/>
                    <a:gd name="T1" fmla="*/ 45 h 57"/>
                    <a:gd name="T2" fmla="*/ 65 w 85"/>
                    <a:gd name="T3" fmla="*/ 55 h 57"/>
                    <a:gd name="T4" fmla="*/ 60 w 85"/>
                    <a:gd name="T5" fmla="*/ 45 h 57"/>
                    <a:gd name="T6" fmla="*/ 49 w 85"/>
                    <a:gd name="T7" fmla="*/ 30 h 57"/>
                    <a:gd name="T8" fmla="*/ 36 w 85"/>
                    <a:gd name="T9" fmla="*/ 30 h 57"/>
                    <a:gd name="T10" fmla="*/ 23 w 85"/>
                    <a:gd name="T11" fmla="*/ 51 h 57"/>
                    <a:gd name="T12" fmla="*/ 21 w 85"/>
                    <a:gd name="T13" fmla="*/ 57 h 57"/>
                    <a:gd name="T14" fmla="*/ 0 w 85"/>
                    <a:gd name="T15" fmla="*/ 48 h 57"/>
                    <a:gd name="T16" fmla="*/ 5 w 85"/>
                    <a:gd name="T17" fmla="*/ 37 h 57"/>
                    <a:gd name="T18" fmla="*/ 19 w 85"/>
                    <a:gd name="T19" fmla="*/ 16 h 57"/>
                    <a:gd name="T20" fmla="*/ 67 w 85"/>
                    <a:gd name="T21" fmla="*/ 16 h 57"/>
                    <a:gd name="T22" fmla="*/ 76 w 85"/>
                    <a:gd name="T23" fmla="*/ 28 h 57"/>
                    <a:gd name="T24" fmla="*/ 85 w 85"/>
                    <a:gd name="T25" fmla="*/ 4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5" h="57">
                      <a:moveTo>
                        <a:pt x="85" y="45"/>
                      </a:moveTo>
                      <a:cubicBezTo>
                        <a:pt x="78" y="49"/>
                        <a:pt x="72" y="52"/>
                        <a:pt x="65" y="55"/>
                      </a:cubicBezTo>
                      <a:cubicBezTo>
                        <a:pt x="63" y="52"/>
                        <a:pt x="62" y="48"/>
                        <a:pt x="60" y="45"/>
                      </a:cubicBezTo>
                      <a:cubicBezTo>
                        <a:pt x="57" y="40"/>
                        <a:pt x="54" y="34"/>
                        <a:pt x="49" y="30"/>
                      </a:cubicBezTo>
                      <a:cubicBezTo>
                        <a:pt x="45" y="25"/>
                        <a:pt x="41" y="25"/>
                        <a:pt x="36" y="30"/>
                      </a:cubicBezTo>
                      <a:cubicBezTo>
                        <a:pt x="30" y="36"/>
                        <a:pt x="26" y="43"/>
                        <a:pt x="23" y="51"/>
                      </a:cubicBezTo>
                      <a:cubicBezTo>
                        <a:pt x="22" y="53"/>
                        <a:pt x="21" y="55"/>
                        <a:pt x="21" y="57"/>
                      </a:cubicBezTo>
                      <a:cubicBezTo>
                        <a:pt x="14" y="54"/>
                        <a:pt x="7" y="51"/>
                        <a:pt x="0" y="48"/>
                      </a:cubicBezTo>
                      <a:cubicBezTo>
                        <a:pt x="2" y="44"/>
                        <a:pt x="3" y="40"/>
                        <a:pt x="5" y="37"/>
                      </a:cubicBezTo>
                      <a:cubicBezTo>
                        <a:pt x="9" y="30"/>
                        <a:pt x="13" y="22"/>
                        <a:pt x="19" y="16"/>
                      </a:cubicBezTo>
                      <a:cubicBezTo>
                        <a:pt x="33" y="0"/>
                        <a:pt x="53" y="0"/>
                        <a:pt x="67" y="16"/>
                      </a:cubicBezTo>
                      <a:cubicBezTo>
                        <a:pt x="71" y="20"/>
                        <a:pt x="74" y="24"/>
                        <a:pt x="76" y="28"/>
                      </a:cubicBezTo>
                      <a:cubicBezTo>
                        <a:pt x="80" y="34"/>
                        <a:pt x="82" y="39"/>
                        <a:pt x="85" y="45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39" name="Freeform 1372"/>
                <p:cNvSpPr>
                  <a:spLocks/>
                </p:cNvSpPr>
                <p:nvPr/>
              </p:nvSpPr>
              <p:spPr bwMode="auto">
                <a:xfrm>
                  <a:off x="10663534" y="1445381"/>
                  <a:ext cx="133845" cy="89230"/>
                </a:xfrm>
                <a:custGeom>
                  <a:avLst/>
                  <a:gdLst>
                    <a:gd name="T0" fmla="*/ 0 w 84"/>
                    <a:gd name="T1" fmla="*/ 12 h 57"/>
                    <a:gd name="T2" fmla="*/ 20 w 84"/>
                    <a:gd name="T3" fmla="*/ 2 h 57"/>
                    <a:gd name="T4" fmla="*/ 29 w 84"/>
                    <a:gd name="T5" fmla="*/ 19 h 57"/>
                    <a:gd name="T6" fmla="*/ 36 w 84"/>
                    <a:gd name="T7" fmla="*/ 28 h 57"/>
                    <a:gd name="T8" fmla="*/ 48 w 84"/>
                    <a:gd name="T9" fmla="*/ 28 h 57"/>
                    <a:gd name="T10" fmla="*/ 62 w 84"/>
                    <a:gd name="T11" fmla="*/ 7 h 57"/>
                    <a:gd name="T12" fmla="*/ 64 w 84"/>
                    <a:gd name="T13" fmla="*/ 0 h 57"/>
                    <a:gd name="T14" fmla="*/ 84 w 84"/>
                    <a:gd name="T15" fmla="*/ 10 h 57"/>
                    <a:gd name="T16" fmla="*/ 65 w 84"/>
                    <a:gd name="T17" fmla="*/ 43 h 57"/>
                    <a:gd name="T18" fmla="*/ 19 w 84"/>
                    <a:gd name="T19" fmla="*/ 43 h 57"/>
                    <a:gd name="T20" fmla="*/ 0 w 84"/>
                    <a:gd name="T21" fmla="*/ 12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84" h="57">
                      <a:moveTo>
                        <a:pt x="0" y="12"/>
                      </a:moveTo>
                      <a:cubicBezTo>
                        <a:pt x="7" y="8"/>
                        <a:pt x="13" y="5"/>
                        <a:pt x="20" y="2"/>
                      </a:cubicBezTo>
                      <a:cubicBezTo>
                        <a:pt x="23" y="8"/>
                        <a:pt x="25" y="14"/>
                        <a:pt x="29" y="19"/>
                      </a:cubicBezTo>
                      <a:cubicBezTo>
                        <a:pt x="31" y="22"/>
                        <a:pt x="33" y="25"/>
                        <a:pt x="36" y="28"/>
                      </a:cubicBezTo>
                      <a:cubicBezTo>
                        <a:pt x="40" y="32"/>
                        <a:pt x="44" y="32"/>
                        <a:pt x="48" y="28"/>
                      </a:cubicBezTo>
                      <a:cubicBezTo>
                        <a:pt x="55" y="22"/>
                        <a:pt x="58" y="15"/>
                        <a:pt x="62" y="7"/>
                      </a:cubicBezTo>
                      <a:cubicBezTo>
                        <a:pt x="63" y="5"/>
                        <a:pt x="63" y="3"/>
                        <a:pt x="64" y="0"/>
                      </a:cubicBezTo>
                      <a:cubicBezTo>
                        <a:pt x="71" y="4"/>
                        <a:pt x="78" y="6"/>
                        <a:pt x="84" y="10"/>
                      </a:cubicBezTo>
                      <a:cubicBezTo>
                        <a:pt x="80" y="22"/>
                        <a:pt x="74" y="33"/>
                        <a:pt x="65" y="43"/>
                      </a:cubicBezTo>
                      <a:cubicBezTo>
                        <a:pt x="51" y="57"/>
                        <a:pt x="33" y="57"/>
                        <a:pt x="19" y="43"/>
                      </a:cubicBezTo>
                      <a:cubicBezTo>
                        <a:pt x="10" y="34"/>
                        <a:pt x="5" y="23"/>
                        <a:pt x="0" y="1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</p:grpSp>
        </p:grpSp>
      </p:grpSp>
      <p:grpSp>
        <p:nvGrpSpPr>
          <p:cNvPr id="206" name="Gruppieren 205"/>
          <p:cNvGrpSpPr/>
          <p:nvPr/>
        </p:nvGrpSpPr>
        <p:grpSpPr>
          <a:xfrm>
            <a:off x="3477162" y="5065548"/>
            <a:ext cx="1054645" cy="884036"/>
            <a:chOff x="3080419" y="4818853"/>
            <a:chExt cx="1054645" cy="884036"/>
          </a:xfrm>
        </p:grpSpPr>
        <p:sp>
          <p:nvSpPr>
            <p:cNvPr id="88" name="Rechteck 87"/>
            <p:cNvSpPr/>
            <p:nvPr/>
          </p:nvSpPr>
          <p:spPr>
            <a:xfrm>
              <a:off x="3080419" y="5450889"/>
              <a:ext cx="1054645" cy="252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Computer</a:t>
              </a:r>
            </a:p>
          </p:txBody>
        </p:sp>
        <p:grpSp>
          <p:nvGrpSpPr>
            <p:cNvPr id="188" name="Gruppieren 187"/>
            <p:cNvGrpSpPr/>
            <p:nvPr/>
          </p:nvGrpSpPr>
          <p:grpSpPr>
            <a:xfrm>
              <a:off x="3326564" y="4818853"/>
              <a:ext cx="540000" cy="540000"/>
              <a:chOff x="3259583" y="4808220"/>
              <a:chExt cx="720000" cy="720000"/>
            </a:xfrm>
          </p:grpSpPr>
          <p:sp>
            <p:nvSpPr>
              <p:cNvPr id="191" name="Ellipse 190"/>
              <p:cNvSpPr/>
              <p:nvPr/>
            </p:nvSpPr>
            <p:spPr>
              <a:xfrm>
                <a:off x="3259583" y="4808220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latin typeface="+mj-lt"/>
                </a:endParaRPr>
              </a:p>
            </p:txBody>
          </p:sp>
          <p:grpSp>
            <p:nvGrpSpPr>
              <p:cNvPr id="142" name="Gruppieren 141"/>
              <p:cNvGrpSpPr/>
              <p:nvPr/>
            </p:nvGrpSpPr>
            <p:grpSpPr>
              <a:xfrm>
                <a:off x="3372439" y="4972022"/>
                <a:ext cx="494289" cy="373346"/>
                <a:chOff x="5062585" y="-765019"/>
                <a:chExt cx="629072" cy="475149"/>
              </a:xfrm>
              <a:solidFill>
                <a:schemeClr val="bg1"/>
              </a:solidFill>
            </p:grpSpPr>
            <p:sp>
              <p:nvSpPr>
                <p:cNvPr id="143" name="Freeform 1417"/>
                <p:cNvSpPr>
                  <a:spLocks noEditPoints="1"/>
                </p:cNvSpPr>
                <p:nvPr/>
              </p:nvSpPr>
              <p:spPr bwMode="auto">
                <a:xfrm>
                  <a:off x="5062585" y="-414792"/>
                  <a:ext cx="629072" cy="124922"/>
                </a:xfrm>
                <a:custGeom>
                  <a:avLst/>
                  <a:gdLst>
                    <a:gd name="T0" fmla="*/ 395 w 395"/>
                    <a:gd name="T1" fmla="*/ 79 h 79"/>
                    <a:gd name="T2" fmla="*/ 0 w 395"/>
                    <a:gd name="T3" fmla="*/ 79 h 79"/>
                    <a:gd name="T4" fmla="*/ 2 w 395"/>
                    <a:gd name="T5" fmla="*/ 75 h 79"/>
                    <a:gd name="T6" fmla="*/ 42 w 395"/>
                    <a:gd name="T7" fmla="*/ 4 h 79"/>
                    <a:gd name="T8" fmla="*/ 49 w 395"/>
                    <a:gd name="T9" fmla="*/ 0 h 79"/>
                    <a:gd name="T10" fmla="*/ 346 w 395"/>
                    <a:gd name="T11" fmla="*/ 0 h 79"/>
                    <a:gd name="T12" fmla="*/ 351 w 395"/>
                    <a:gd name="T13" fmla="*/ 3 h 79"/>
                    <a:gd name="T14" fmla="*/ 394 w 395"/>
                    <a:gd name="T15" fmla="*/ 77 h 79"/>
                    <a:gd name="T16" fmla="*/ 395 w 395"/>
                    <a:gd name="T17" fmla="*/ 79 h 79"/>
                    <a:gd name="T18" fmla="*/ 161 w 395"/>
                    <a:gd name="T19" fmla="*/ 62 h 79"/>
                    <a:gd name="T20" fmla="*/ 234 w 395"/>
                    <a:gd name="T21" fmla="*/ 62 h 79"/>
                    <a:gd name="T22" fmla="*/ 227 w 395"/>
                    <a:gd name="T23" fmla="*/ 42 h 79"/>
                    <a:gd name="T24" fmla="*/ 224 w 395"/>
                    <a:gd name="T25" fmla="*/ 40 h 79"/>
                    <a:gd name="T26" fmla="*/ 171 w 395"/>
                    <a:gd name="T27" fmla="*/ 40 h 79"/>
                    <a:gd name="T28" fmla="*/ 168 w 395"/>
                    <a:gd name="T29" fmla="*/ 42 h 79"/>
                    <a:gd name="T30" fmla="*/ 161 w 395"/>
                    <a:gd name="T31" fmla="*/ 62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5" h="79">
                      <a:moveTo>
                        <a:pt x="395" y="79"/>
                      </a:moveTo>
                      <a:cubicBezTo>
                        <a:pt x="263" y="79"/>
                        <a:pt x="132" y="79"/>
                        <a:pt x="0" y="79"/>
                      </a:cubicBezTo>
                      <a:cubicBezTo>
                        <a:pt x="0" y="78"/>
                        <a:pt x="1" y="76"/>
                        <a:pt x="2" y="75"/>
                      </a:cubicBezTo>
                      <a:cubicBezTo>
                        <a:pt x="15" y="51"/>
                        <a:pt x="29" y="28"/>
                        <a:pt x="42" y="4"/>
                      </a:cubicBezTo>
                      <a:cubicBezTo>
                        <a:pt x="44" y="1"/>
                        <a:pt x="46" y="0"/>
                        <a:pt x="49" y="0"/>
                      </a:cubicBezTo>
                      <a:cubicBezTo>
                        <a:pt x="148" y="0"/>
                        <a:pt x="247" y="0"/>
                        <a:pt x="346" y="0"/>
                      </a:cubicBezTo>
                      <a:cubicBezTo>
                        <a:pt x="348" y="0"/>
                        <a:pt x="351" y="1"/>
                        <a:pt x="351" y="3"/>
                      </a:cubicBezTo>
                      <a:cubicBezTo>
                        <a:pt x="366" y="28"/>
                        <a:pt x="380" y="52"/>
                        <a:pt x="394" y="77"/>
                      </a:cubicBezTo>
                      <a:cubicBezTo>
                        <a:pt x="395" y="78"/>
                        <a:pt x="395" y="78"/>
                        <a:pt x="395" y="79"/>
                      </a:cubicBezTo>
                      <a:close/>
                      <a:moveTo>
                        <a:pt x="161" y="62"/>
                      </a:moveTo>
                      <a:cubicBezTo>
                        <a:pt x="186" y="62"/>
                        <a:pt x="209" y="62"/>
                        <a:pt x="234" y="62"/>
                      </a:cubicBezTo>
                      <a:cubicBezTo>
                        <a:pt x="232" y="55"/>
                        <a:pt x="230" y="49"/>
                        <a:pt x="227" y="42"/>
                      </a:cubicBezTo>
                      <a:cubicBezTo>
                        <a:pt x="227" y="41"/>
                        <a:pt x="225" y="40"/>
                        <a:pt x="224" y="40"/>
                      </a:cubicBezTo>
                      <a:cubicBezTo>
                        <a:pt x="206" y="40"/>
                        <a:pt x="189" y="40"/>
                        <a:pt x="171" y="40"/>
                      </a:cubicBezTo>
                      <a:cubicBezTo>
                        <a:pt x="170" y="40"/>
                        <a:pt x="168" y="41"/>
                        <a:pt x="168" y="42"/>
                      </a:cubicBezTo>
                      <a:cubicBezTo>
                        <a:pt x="165" y="49"/>
                        <a:pt x="163" y="55"/>
                        <a:pt x="161" y="6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44" name="Freeform 1418"/>
                <p:cNvSpPr>
                  <a:spLocks noEditPoints="1"/>
                </p:cNvSpPr>
                <p:nvPr/>
              </p:nvSpPr>
              <p:spPr bwMode="auto">
                <a:xfrm>
                  <a:off x="5133969" y="-765019"/>
                  <a:ext cx="484074" cy="325690"/>
                </a:xfrm>
                <a:custGeom>
                  <a:avLst/>
                  <a:gdLst>
                    <a:gd name="T0" fmla="*/ 0 w 305"/>
                    <a:gd name="T1" fmla="*/ 205 h 205"/>
                    <a:gd name="T2" fmla="*/ 0 w 305"/>
                    <a:gd name="T3" fmla="*/ 0 h 205"/>
                    <a:gd name="T4" fmla="*/ 305 w 305"/>
                    <a:gd name="T5" fmla="*/ 0 h 205"/>
                    <a:gd name="T6" fmla="*/ 305 w 305"/>
                    <a:gd name="T7" fmla="*/ 205 h 205"/>
                    <a:gd name="T8" fmla="*/ 0 w 305"/>
                    <a:gd name="T9" fmla="*/ 205 h 205"/>
                    <a:gd name="T10" fmla="*/ 279 w 305"/>
                    <a:gd name="T11" fmla="*/ 26 h 205"/>
                    <a:gd name="T12" fmla="*/ 26 w 305"/>
                    <a:gd name="T13" fmla="*/ 26 h 205"/>
                    <a:gd name="T14" fmla="*/ 26 w 305"/>
                    <a:gd name="T15" fmla="*/ 179 h 205"/>
                    <a:gd name="T16" fmla="*/ 279 w 305"/>
                    <a:gd name="T17" fmla="*/ 179 h 205"/>
                    <a:gd name="T18" fmla="*/ 279 w 305"/>
                    <a:gd name="T19" fmla="*/ 26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05" h="205">
                      <a:moveTo>
                        <a:pt x="0" y="205"/>
                      </a:moveTo>
                      <a:cubicBezTo>
                        <a:pt x="0" y="137"/>
                        <a:pt x="0" y="69"/>
                        <a:pt x="0" y="0"/>
                      </a:cubicBezTo>
                      <a:cubicBezTo>
                        <a:pt x="101" y="0"/>
                        <a:pt x="203" y="0"/>
                        <a:pt x="305" y="0"/>
                      </a:cubicBezTo>
                      <a:cubicBezTo>
                        <a:pt x="305" y="68"/>
                        <a:pt x="305" y="137"/>
                        <a:pt x="305" y="205"/>
                      </a:cubicBezTo>
                      <a:cubicBezTo>
                        <a:pt x="203" y="205"/>
                        <a:pt x="102" y="205"/>
                        <a:pt x="0" y="205"/>
                      </a:cubicBezTo>
                      <a:close/>
                      <a:moveTo>
                        <a:pt x="279" y="26"/>
                      </a:moveTo>
                      <a:cubicBezTo>
                        <a:pt x="194" y="26"/>
                        <a:pt x="110" y="26"/>
                        <a:pt x="26" y="26"/>
                      </a:cubicBezTo>
                      <a:cubicBezTo>
                        <a:pt x="26" y="77"/>
                        <a:pt x="26" y="128"/>
                        <a:pt x="26" y="179"/>
                      </a:cubicBezTo>
                      <a:cubicBezTo>
                        <a:pt x="110" y="179"/>
                        <a:pt x="195" y="179"/>
                        <a:pt x="279" y="179"/>
                      </a:cubicBezTo>
                      <a:cubicBezTo>
                        <a:pt x="279" y="128"/>
                        <a:pt x="279" y="77"/>
                        <a:pt x="279" y="2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</p:grpSp>
        </p:grpSp>
      </p:grpSp>
      <p:grpSp>
        <p:nvGrpSpPr>
          <p:cNvPr id="213" name="Gruppieren 212"/>
          <p:cNvGrpSpPr/>
          <p:nvPr/>
        </p:nvGrpSpPr>
        <p:grpSpPr>
          <a:xfrm>
            <a:off x="4881741" y="5065548"/>
            <a:ext cx="1368000" cy="881038"/>
            <a:chOff x="5588159" y="4821851"/>
            <a:chExt cx="1368000" cy="881038"/>
          </a:xfrm>
        </p:grpSpPr>
        <p:sp>
          <p:nvSpPr>
            <p:cNvPr id="89" name="Rechteck 88"/>
            <p:cNvSpPr/>
            <p:nvPr/>
          </p:nvSpPr>
          <p:spPr>
            <a:xfrm>
              <a:off x="5588159" y="5450889"/>
              <a:ext cx="1368000" cy="2520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de-DE" sz="1400" dirty="0">
                  <a:solidFill>
                    <a:schemeClr val="tx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Blocklager</a:t>
              </a:r>
            </a:p>
          </p:txBody>
        </p:sp>
        <p:grpSp>
          <p:nvGrpSpPr>
            <p:cNvPr id="190" name="Gruppieren 189"/>
            <p:cNvGrpSpPr/>
            <p:nvPr/>
          </p:nvGrpSpPr>
          <p:grpSpPr>
            <a:xfrm>
              <a:off x="5994792" y="4821851"/>
              <a:ext cx="540000" cy="540000"/>
              <a:chOff x="5435423" y="4779319"/>
              <a:chExt cx="720000" cy="720000"/>
            </a:xfrm>
          </p:grpSpPr>
          <p:sp>
            <p:nvSpPr>
              <p:cNvPr id="193" name="Ellipse 192"/>
              <p:cNvSpPr/>
              <p:nvPr/>
            </p:nvSpPr>
            <p:spPr>
              <a:xfrm>
                <a:off x="5435423" y="4779319"/>
                <a:ext cx="720000" cy="72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>
                  <a:latin typeface="+mj-lt"/>
                </a:endParaRPr>
              </a:p>
            </p:txBody>
          </p:sp>
          <p:grpSp>
            <p:nvGrpSpPr>
              <p:cNvPr id="164" name="Gruppieren 163"/>
              <p:cNvGrpSpPr/>
              <p:nvPr/>
            </p:nvGrpSpPr>
            <p:grpSpPr>
              <a:xfrm>
                <a:off x="5555186" y="4951295"/>
                <a:ext cx="480474" cy="376049"/>
                <a:chOff x="153988" y="5924550"/>
                <a:chExt cx="1300163" cy="1017588"/>
              </a:xfrm>
              <a:solidFill>
                <a:schemeClr val="bg1"/>
              </a:solidFill>
            </p:grpSpPr>
            <p:sp>
              <p:nvSpPr>
                <p:cNvPr id="161" name="Freeform 11"/>
                <p:cNvSpPr>
                  <a:spLocks noEditPoints="1"/>
                </p:cNvSpPr>
                <p:nvPr/>
              </p:nvSpPr>
              <p:spPr bwMode="auto">
                <a:xfrm>
                  <a:off x="617538" y="5924550"/>
                  <a:ext cx="371475" cy="1017588"/>
                </a:xfrm>
                <a:custGeom>
                  <a:avLst/>
                  <a:gdLst>
                    <a:gd name="T0" fmla="*/ 94 w 99"/>
                    <a:gd name="T1" fmla="*/ 0 h 271"/>
                    <a:gd name="T2" fmla="*/ 6 w 99"/>
                    <a:gd name="T3" fmla="*/ 0 h 271"/>
                    <a:gd name="T4" fmla="*/ 0 w 99"/>
                    <a:gd name="T5" fmla="*/ 6 h 271"/>
                    <a:gd name="T6" fmla="*/ 0 w 99"/>
                    <a:gd name="T7" fmla="*/ 265 h 271"/>
                    <a:gd name="T8" fmla="*/ 6 w 99"/>
                    <a:gd name="T9" fmla="*/ 271 h 271"/>
                    <a:gd name="T10" fmla="*/ 94 w 99"/>
                    <a:gd name="T11" fmla="*/ 271 h 271"/>
                    <a:gd name="T12" fmla="*/ 99 w 99"/>
                    <a:gd name="T13" fmla="*/ 265 h 271"/>
                    <a:gd name="T14" fmla="*/ 99 w 99"/>
                    <a:gd name="T15" fmla="*/ 6 h 271"/>
                    <a:gd name="T16" fmla="*/ 94 w 99"/>
                    <a:gd name="T17" fmla="*/ 0 h 271"/>
                    <a:gd name="T18" fmla="*/ 50 w 99"/>
                    <a:gd name="T19" fmla="*/ 221 h 271"/>
                    <a:gd name="T20" fmla="*/ 30 w 99"/>
                    <a:gd name="T21" fmla="*/ 202 h 271"/>
                    <a:gd name="T22" fmla="*/ 50 w 99"/>
                    <a:gd name="T23" fmla="*/ 182 h 271"/>
                    <a:gd name="T24" fmla="*/ 69 w 99"/>
                    <a:gd name="T25" fmla="*/ 202 h 271"/>
                    <a:gd name="T26" fmla="*/ 50 w 99"/>
                    <a:gd name="T27" fmla="*/ 221 h 271"/>
                    <a:gd name="T28" fmla="*/ 86 w 99"/>
                    <a:gd name="T29" fmla="*/ 121 h 271"/>
                    <a:gd name="T30" fmla="*/ 80 w 99"/>
                    <a:gd name="T31" fmla="*/ 127 h 271"/>
                    <a:gd name="T32" fmla="*/ 19 w 99"/>
                    <a:gd name="T33" fmla="*/ 127 h 271"/>
                    <a:gd name="T34" fmla="*/ 14 w 99"/>
                    <a:gd name="T35" fmla="*/ 121 h 271"/>
                    <a:gd name="T36" fmla="*/ 14 w 99"/>
                    <a:gd name="T37" fmla="*/ 116 h 271"/>
                    <a:gd name="T38" fmla="*/ 19 w 99"/>
                    <a:gd name="T39" fmla="*/ 110 h 271"/>
                    <a:gd name="T40" fmla="*/ 80 w 99"/>
                    <a:gd name="T41" fmla="*/ 110 h 271"/>
                    <a:gd name="T42" fmla="*/ 86 w 99"/>
                    <a:gd name="T43" fmla="*/ 116 h 271"/>
                    <a:gd name="T44" fmla="*/ 86 w 99"/>
                    <a:gd name="T45" fmla="*/ 121 h 271"/>
                    <a:gd name="T46" fmla="*/ 86 w 99"/>
                    <a:gd name="T47" fmla="*/ 93 h 271"/>
                    <a:gd name="T48" fmla="*/ 80 w 99"/>
                    <a:gd name="T49" fmla="*/ 99 h 271"/>
                    <a:gd name="T50" fmla="*/ 19 w 99"/>
                    <a:gd name="T51" fmla="*/ 99 h 271"/>
                    <a:gd name="T52" fmla="*/ 14 w 99"/>
                    <a:gd name="T53" fmla="*/ 93 h 271"/>
                    <a:gd name="T54" fmla="*/ 14 w 99"/>
                    <a:gd name="T55" fmla="*/ 87 h 271"/>
                    <a:gd name="T56" fmla="*/ 19 w 99"/>
                    <a:gd name="T57" fmla="*/ 82 h 271"/>
                    <a:gd name="T58" fmla="*/ 80 w 99"/>
                    <a:gd name="T59" fmla="*/ 82 h 271"/>
                    <a:gd name="T60" fmla="*/ 86 w 99"/>
                    <a:gd name="T61" fmla="*/ 87 h 271"/>
                    <a:gd name="T62" fmla="*/ 86 w 99"/>
                    <a:gd name="T63" fmla="*/ 93 h 271"/>
                    <a:gd name="T64" fmla="*/ 86 w 99"/>
                    <a:gd name="T65" fmla="*/ 65 h 271"/>
                    <a:gd name="T66" fmla="*/ 80 w 99"/>
                    <a:gd name="T67" fmla="*/ 71 h 271"/>
                    <a:gd name="T68" fmla="*/ 19 w 99"/>
                    <a:gd name="T69" fmla="*/ 71 h 271"/>
                    <a:gd name="T70" fmla="*/ 14 w 99"/>
                    <a:gd name="T71" fmla="*/ 65 h 271"/>
                    <a:gd name="T72" fmla="*/ 14 w 99"/>
                    <a:gd name="T73" fmla="*/ 59 h 271"/>
                    <a:gd name="T74" fmla="*/ 19 w 99"/>
                    <a:gd name="T75" fmla="*/ 54 h 271"/>
                    <a:gd name="T76" fmla="*/ 80 w 99"/>
                    <a:gd name="T77" fmla="*/ 54 h 271"/>
                    <a:gd name="T78" fmla="*/ 86 w 99"/>
                    <a:gd name="T79" fmla="*/ 59 h 271"/>
                    <a:gd name="T80" fmla="*/ 86 w 99"/>
                    <a:gd name="T81" fmla="*/ 65 h 271"/>
                    <a:gd name="T82" fmla="*/ 86 w 99"/>
                    <a:gd name="T83" fmla="*/ 37 h 271"/>
                    <a:gd name="T84" fmla="*/ 80 w 99"/>
                    <a:gd name="T85" fmla="*/ 43 h 271"/>
                    <a:gd name="T86" fmla="*/ 19 w 99"/>
                    <a:gd name="T87" fmla="*/ 43 h 271"/>
                    <a:gd name="T88" fmla="*/ 14 w 99"/>
                    <a:gd name="T89" fmla="*/ 37 h 271"/>
                    <a:gd name="T90" fmla="*/ 14 w 99"/>
                    <a:gd name="T91" fmla="*/ 31 h 271"/>
                    <a:gd name="T92" fmla="*/ 19 w 99"/>
                    <a:gd name="T93" fmla="*/ 26 h 271"/>
                    <a:gd name="T94" fmla="*/ 80 w 99"/>
                    <a:gd name="T95" fmla="*/ 26 h 271"/>
                    <a:gd name="T96" fmla="*/ 86 w 99"/>
                    <a:gd name="T97" fmla="*/ 31 h 271"/>
                    <a:gd name="T98" fmla="*/ 86 w 99"/>
                    <a:gd name="T99" fmla="*/ 37 h 271"/>
                    <a:gd name="T100" fmla="*/ 86 w 99"/>
                    <a:gd name="T101" fmla="*/ 37 h 271"/>
                    <a:gd name="T102" fmla="*/ 86 w 99"/>
                    <a:gd name="T103" fmla="*/ 37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9" h="271">
                      <a:moveTo>
                        <a:pt x="94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265"/>
                        <a:pt x="0" y="265"/>
                        <a:pt x="0" y="265"/>
                      </a:cubicBezTo>
                      <a:cubicBezTo>
                        <a:pt x="0" y="268"/>
                        <a:pt x="2" y="271"/>
                        <a:pt x="6" y="271"/>
                      </a:cubicBezTo>
                      <a:cubicBezTo>
                        <a:pt x="94" y="271"/>
                        <a:pt x="94" y="271"/>
                        <a:pt x="94" y="271"/>
                      </a:cubicBezTo>
                      <a:cubicBezTo>
                        <a:pt x="97" y="271"/>
                        <a:pt x="99" y="268"/>
                        <a:pt x="99" y="265"/>
                      </a:cubicBezTo>
                      <a:cubicBezTo>
                        <a:pt x="99" y="6"/>
                        <a:pt x="99" y="6"/>
                        <a:pt x="99" y="6"/>
                      </a:cubicBezTo>
                      <a:cubicBezTo>
                        <a:pt x="99" y="3"/>
                        <a:pt x="97" y="0"/>
                        <a:pt x="94" y="0"/>
                      </a:cubicBezTo>
                      <a:close/>
                      <a:moveTo>
                        <a:pt x="50" y="221"/>
                      </a:moveTo>
                      <a:cubicBezTo>
                        <a:pt x="39" y="221"/>
                        <a:pt x="30" y="213"/>
                        <a:pt x="30" y="202"/>
                      </a:cubicBezTo>
                      <a:cubicBezTo>
                        <a:pt x="30" y="191"/>
                        <a:pt x="39" y="182"/>
                        <a:pt x="50" y="182"/>
                      </a:cubicBezTo>
                      <a:cubicBezTo>
                        <a:pt x="60" y="182"/>
                        <a:pt x="69" y="191"/>
                        <a:pt x="69" y="202"/>
                      </a:cubicBezTo>
                      <a:cubicBezTo>
                        <a:pt x="69" y="213"/>
                        <a:pt x="60" y="221"/>
                        <a:pt x="50" y="221"/>
                      </a:cubicBezTo>
                      <a:close/>
                      <a:moveTo>
                        <a:pt x="86" y="121"/>
                      </a:moveTo>
                      <a:cubicBezTo>
                        <a:pt x="86" y="124"/>
                        <a:pt x="83" y="127"/>
                        <a:pt x="80" y="127"/>
                      </a:cubicBezTo>
                      <a:cubicBezTo>
                        <a:pt x="19" y="127"/>
                        <a:pt x="19" y="127"/>
                        <a:pt x="19" y="127"/>
                      </a:cubicBezTo>
                      <a:cubicBezTo>
                        <a:pt x="16" y="127"/>
                        <a:pt x="14" y="124"/>
                        <a:pt x="14" y="121"/>
                      </a:cubicBezTo>
                      <a:cubicBezTo>
                        <a:pt x="14" y="116"/>
                        <a:pt x="14" y="116"/>
                        <a:pt x="14" y="116"/>
                      </a:cubicBezTo>
                      <a:cubicBezTo>
                        <a:pt x="14" y="112"/>
                        <a:pt x="16" y="110"/>
                        <a:pt x="19" y="110"/>
                      </a:cubicBezTo>
                      <a:cubicBezTo>
                        <a:pt x="80" y="110"/>
                        <a:pt x="80" y="110"/>
                        <a:pt x="80" y="110"/>
                      </a:cubicBezTo>
                      <a:cubicBezTo>
                        <a:pt x="83" y="110"/>
                        <a:pt x="86" y="112"/>
                        <a:pt x="86" y="116"/>
                      </a:cubicBezTo>
                      <a:lnTo>
                        <a:pt x="86" y="121"/>
                      </a:lnTo>
                      <a:close/>
                      <a:moveTo>
                        <a:pt x="86" y="93"/>
                      </a:moveTo>
                      <a:cubicBezTo>
                        <a:pt x="86" y="96"/>
                        <a:pt x="83" y="99"/>
                        <a:pt x="80" y="99"/>
                      </a:cubicBezTo>
                      <a:cubicBezTo>
                        <a:pt x="19" y="99"/>
                        <a:pt x="19" y="99"/>
                        <a:pt x="19" y="99"/>
                      </a:cubicBezTo>
                      <a:cubicBezTo>
                        <a:pt x="16" y="99"/>
                        <a:pt x="14" y="96"/>
                        <a:pt x="14" y="93"/>
                      </a:cubicBezTo>
                      <a:cubicBezTo>
                        <a:pt x="14" y="87"/>
                        <a:pt x="14" y="87"/>
                        <a:pt x="14" y="87"/>
                      </a:cubicBezTo>
                      <a:cubicBezTo>
                        <a:pt x="14" y="84"/>
                        <a:pt x="16" y="82"/>
                        <a:pt x="19" y="82"/>
                      </a:cubicBezTo>
                      <a:cubicBezTo>
                        <a:pt x="80" y="82"/>
                        <a:pt x="80" y="82"/>
                        <a:pt x="80" y="82"/>
                      </a:cubicBezTo>
                      <a:cubicBezTo>
                        <a:pt x="83" y="82"/>
                        <a:pt x="86" y="84"/>
                        <a:pt x="86" y="87"/>
                      </a:cubicBezTo>
                      <a:lnTo>
                        <a:pt x="86" y="93"/>
                      </a:lnTo>
                      <a:close/>
                      <a:moveTo>
                        <a:pt x="86" y="65"/>
                      </a:moveTo>
                      <a:cubicBezTo>
                        <a:pt x="86" y="68"/>
                        <a:pt x="83" y="71"/>
                        <a:pt x="80" y="71"/>
                      </a:cubicBezTo>
                      <a:cubicBezTo>
                        <a:pt x="19" y="71"/>
                        <a:pt x="19" y="71"/>
                        <a:pt x="19" y="71"/>
                      </a:cubicBezTo>
                      <a:cubicBezTo>
                        <a:pt x="16" y="71"/>
                        <a:pt x="14" y="68"/>
                        <a:pt x="14" y="65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4" y="56"/>
                        <a:pt x="16" y="54"/>
                        <a:pt x="19" y="54"/>
                      </a:cubicBezTo>
                      <a:cubicBezTo>
                        <a:pt x="80" y="54"/>
                        <a:pt x="80" y="54"/>
                        <a:pt x="80" y="54"/>
                      </a:cubicBezTo>
                      <a:cubicBezTo>
                        <a:pt x="83" y="54"/>
                        <a:pt x="86" y="56"/>
                        <a:pt x="86" y="59"/>
                      </a:cubicBezTo>
                      <a:lnTo>
                        <a:pt x="86" y="65"/>
                      </a:lnTo>
                      <a:close/>
                      <a:moveTo>
                        <a:pt x="86" y="37"/>
                      </a:moveTo>
                      <a:cubicBezTo>
                        <a:pt x="86" y="40"/>
                        <a:pt x="83" y="43"/>
                        <a:pt x="80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6" y="43"/>
                        <a:pt x="14" y="40"/>
                        <a:pt x="14" y="37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28"/>
                        <a:pt x="16" y="26"/>
                        <a:pt x="19" y="26"/>
                      </a:cubicBezTo>
                      <a:cubicBezTo>
                        <a:pt x="80" y="26"/>
                        <a:pt x="80" y="26"/>
                        <a:pt x="80" y="26"/>
                      </a:cubicBezTo>
                      <a:cubicBezTo>
                        <a:pt x="83" y="26"/>
                        <a:pt x="86" y="28"/>
                        <a:pt x="86" y="31"/>
                      </a:cubicBezTo>
                      <a:lnTo>
                        <a:pt x="86" y="37"/>
                      </a:lnTo>
                      <a:close/>
                      <a:moveTo>
                        <a:pt x="86" y="37"/>
                      </a:moveTo>
                      <a:cubicBezTo>
                        <a:pt x="86" y="37"/>
                        <a:pt x="86" y="37"/>
                        <a:pt x="86" y="37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62" name="Freeform 12"/>
                <p:cNvSpPr>
                  <a:spLocks noEditPoints="1"/>
                </p:cNvSpPr>
                <p:nvPr/>
              </p:nvSpPr>
              <p:spPr bwMode="auto">
                <a:xfrm>
                  <a:off x="1019176" y="5992813"/>
                  <a:ext cx="434975" cy="949325"/>
                </a:xfrm>
                <a:custGeom>
                  <a:avLst/>
                  <a:gdLst>
                    <a:gd name="T0" fmla="*/ 116 w 116"/>
                    <a:gd name="T1" fmla="*/ 12 h 253"/>
                    <a:gd name="T2" fmla="*/ 111 w 116"/>
                    <a:gd name="T3" fmla="*/ 7 h 253"/>
                    <a:gd name="T4" fmla="*/ 33 w 116"/>
                    <a:gd name="T5" fmla="*/ 0 h 253"/>
                    <a:gd name="T6" fmla="*/ 31 w 116"/>
                    <a:gd name="T7" fmla="*/ 0 h 253"/>
                    <a:gd name="T8" fmla="*/ 0 w 116"/>
                    <a:gd name="T9" fmla="*/ 8 h 253"/>
                    <a:gd name="T10" fmla="*/ 0 w 116"/>
                    <a:gd name="T11" fmla="*/ 248 h 253"/>
                    <a:gd name="T12" fmla="*/ 32 w 116"/>
                    <a:gd name="T13" fmla="*/ 253 h 253"/>
                    <a:gd name="T14" fmla="*/ 33 w 116"/>
                    <a:gd name="T15" fmla="*/ 253 h 253"/>
                    <a:gd name="T16" fmla="*/ 111 w 116"/>
                    <a:gd name="T17" fmla="*/ 245 h 253"/>
                    <a:gd name="T18" fmla="*/ 116 w 116"/>
                    <a:gd name="T19" fmla="*/ 240 h 253"/>
                    <a:gd name="T20" fmla="*/ 116 w 116"/>
                    <a:gd name="T21" fmla="*/ 12 h 253"/>
                    <a:gd name="T22" fmla="*/ 40 w 116"/>
                    <a:gd name="T23" fmla="*/ 29 h 253"/>
                    <a:gd name="T24" fmla="*/ 45 w 116"/>
                    <a:gd name="T25" fmla="*/ 24 h 253"/>
                    <a:gd name="T26" fmla="*/ 99 w 116"/>
                    <a:gd name="T27" fmla="*/ 28 h 253"/>
                    <a:gd name="T28" fmla="*/ 104 w 116"/>
                    <a:gd name="T29" fmla="*/ 33 h 253"/>
                    <a:gd name="T30" fmla="*/ 104 w 116"/>
                    <a:gd name="T31" fmla="*/ 38 h 253"/>
                    <a:gd name="T32" fmla="*/ 99 w 116"/>
                    <a:gd name="T33" fmla="*/ 42 h 253"/>
                    <a:gd name="T34" fmla="*/ 45 w 116"/>
                    <a:gd name="T35" fmla="*/ 39 h 253"/>
                    <a:gd name="T36" fmla="*/ 40 w 116"/>
                    <a:gd name="T37" fmla="*/ 34 h 253"/>
                    <a:gd name="T38" fmla="*/ 40 w 116"/>
                    <a:gd name="T39" fmla="*/ 29 h 253"/>
                    <a:gd name="T40" fmla="*/ 104 w 116"/>
                    <a:gd name="T41" fmla="*/ 111 h 253"/>
                    <a:gd name="T42" fmla="*/ 99 w 116"/>
                    <a:gd name="T43" fmla="*/ 116 h 253"/>
                    <a:gd name="T44" fmla="*/ 45 w 116"/>
                    <a:gd name="T45" fmla="*/ 116 h 253"/>
                    <a:gd name="T46" fmla="*/ 40 w 116"/>
                    <a:gd name="T47" fmla="*/ 111 h 253"/>
                    <a:gd name="T48" fmla="*/ 40 w 116"/>
                    <a:gd name="T49" fmla="*/ 106 h 253"/>
                    <a:gd name="T50" fmla="*/ 45 w 116"/>
                    <a:gd name="T51" fmla="*/ 101 h 253"/>
                    <a:gd name="T52" fmla="*/ 99 w 116"/>
                    <a:gd name="T53" fmla="*/ 101 h 253"/>
                    <a:gd name="T54" fmla="*/ 104 w 116"/>
                    <a:gd name="T55" fmla="*/ 106 h 253"/>
                    <a:gd name="T56" fmla="*/ 104 w 116"/>
                    <a:gd name="T57" fmla="*/ 111 h 253"/>
                    <a:gd name="T58" fmla="*/ 99 w 116"/>
                    <a:gd name="T59" fmla="*/ 91 h 253"/>
                    <a:gd name="T60" fmla="*/ 45 w 116"/>
                    <a:gd name="T61" fmla="*/ 91 h 253"/>
                    <a:gd name="T62" fmla="*/ 40 w 116"/>
                    <a:gd name="T63" fmla="*/ 85 h 253"/>
                    <a:gd name="T64" fmla="*/ 40 w 116"/>
                    <a:gd name="T65" fmla="*/ 80 h 253"/>
                    <a:gd name="T66" fmla="*/ 45 w 116"/>
                    <a:gd name="T67" fmla="*/ 75 h 253"/>
                    <a:gd name="T68" fmla="*/ 99 w 116"/>
                    <a:gd name="T69" fmla="*/ 77 h 253"/>
                    <a:gd name="T70" fmla="*/ 104 w 116"/>
                    <a:gd name="T71" fmla="*/ 82 h 253"/>
                    <a:gd name="T72" fmla="*/ 104 w 116"/>
                    <a:gd name="T73" fmla="*/ 86 h 253"/>
                    <a:gd name="T74" fmla="*/ 99 w 116"/>
                    <a:gd name="T75" fmla="*/ 91 h 253"/>
                    <a:gd name="T76" fmla="*/ 104 w 116"/>
                    <a:gd name="T77" fmla="*/ 62 h 253"/>
                    <a:gd name="T78" fmla="*/ 99 w 116"/>
                    <a:gd name="T79" fmla="*/ 67 h 253"/>
                    <a:gd name="T80" fmla="*/ 45 w 116"/>
                    <a:gd name="T81" fmla="*/ 65 h 253"/>
                    <a:gd name="T82" fmla="*/ 40 w 116"/>
                    <a:gd name="T83" fmla="*/ 60 h 253"/>
                    <a:gd name="T84" fmla="*/ 40 w 116"/>
                    <a:gd name="T85" fmla="*/ 55 h 253"/>
                    <a:gd name="T86" fmla="*/ 45 w 116"/>
                    <a:gd name="T87" fmla="*/ 50 h 253"/>
                    <a:gd name="T88" fmla="*/ 99 w 116"/>
                    <a:gd name="T89" fmla="*/ 52 h 253"/>
                    <a:gd name="T90" fmla="*/ 104 w 116"/>
                    <a:gd name="T91" fmla="*/ 57 h 253"/>
                    <a:gd name="T92" fmla="*/ 104 w 116"/>
                    <a:gd name="T93" fmla="*/ 62 h 253"/>
                    <a:gd name="T94" fmla="*/ 104 w 116"/>
                    <a:gd name="T95" fmla="*/ 62 h 253"/>
                    <a:gd name="T96" fmla="*/ 104 w 116"/>
                    <a:gd name="T97" fmla="*/ 62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16" h="253">
                      <a:moveTo>
                        <a:pt x="116" y="12"/>
                      </a:moveTo>
                      <a:cubicBezTo>
                        <a:pt x="116" y="10"/>
                        <a:pt x="114" y="7"/>
                        <a:pt x="111" y="7"/>
                      </a:cubicBezTo>
                      <a:cubicBezTo>
                        <a:pt x="85" y="5"/>
                        <a:pt x="59" y="2"/>
                        <a:pt x="33" y="0"/>
                      </a:cubicBezTo>
                      <a:cubicBezTo>
                        <a:pt x="32" y="0"/>
                        <a:pt x="32" y="0"/>
                        <a:pt x="31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248"/>
                        <a:pt x="0" y="248"/>
                        <a:pt x="0" y="248"/>
                      </a:cubicBezTo>
                      <a:cubicBezTo>
                        <a:pt x="32" y="253"/>
                        <a:pt x="32" y="253"/>
                        <a:pt x="32" y="253"/>
                      </a:cubicBezTo>
                      <a:cubicBezTo>
                        <a:pt x="32" y="253"/>
                        <a:pt x="33" y="253"/>
                        <a:pt x="33" y="253"/>
                      </a:cubicBezTo>
                      <a:cubicBezTo>
                        <a:pt x="59" y="250"/>
                        <a:pt x="85" y="248"/>
                        <a:pt x="111" y="245"/>
                      </a:cubicBezTo>
                      <a:cubicBezTo>
                        <a:pt x="114" y="245"/>
                        <a:pt x="116" y="243"/>
                        <a:pt x="116" y="240"/>
                      </a:cubicBezTo>
                      <a:cubicBezTo>
                        <a:pt x="116" y="179"/>
                        <a:pt x="116" y="73"/>
                        <a:pt x="116" y="12"/>
                      </a:cubicBezTo>
                      <a:close/>
                      <a:moveTo>
                        <a:pt x="40" y="29"/>
                      </a:moveTo>
                      <a:cubicBezTo>
                        <a:pt x="40" y="26"/>
                        <a:pt x="42" y="24"/>
                        <a:pt x="45" y="24"/>
                      </a:cubicBezTo>
                      <a:cubicBezTo>
                        <a:pt x="63" y="25"/>
                        <a:pt x="81" y="27"/>
                        <a:pt x="99" y="28"/>
                      </a:cubicBezTo>
                      <a:cubicBezTo>
                        <a:pt x="102" y="28"/>
                        <a:pt x="104" y="30"/>
                        <a:pt x="104" y="33"/>
                      </a:cubicBezTo>
                      <a:cubicBezTo>
                        <a:pt x="104" y="38"/>
                        <a:pt x="104" y="38"/>
                        <a:pt x="104" y="38"/>
                      </a:cubicBezTo>
                      <a:cubicBezTo>
                        <a:pt x="104" y="41"/>
                        <a:pt x="102" y="43"/>
                        <a:pt x="99" y="42"/>
                      </a:cubicBezTo>
                      <a:cubicBezTo>
                        <a:pt x="81" y="41"/>
                        <a:pt x="63" y="40"/>
                        <a:pt x="45" y="39"/>
                      </a:cubicBezTo>
                      <a:cubicBezTo>
                        <a:pt x="42" y="39"/>
                        <a:pt x="40" y="37"/>
                        <a:pt x="40" y="34"/>
                      </a:cubicBezTo>
                      <a:lnTo>
                        <a:pt x="40" y="29"/>
                      </a:lnTo>
                      <a:close/>
                      <a:moveTo>
                        <a:pt x="104" y="111"/>
                      </a:moveTo>
                      <a:cubicBezTo>
                        <a:pt x="104" y="113"/>
                        <a:pt x="102" y="116"/>
                        <a:pt x="99" y="116"/>
                      </a:cubicBezTo>
                      <a:cubicBezTo>
                        <a:pt x="81" y="116"/>
                        <a:pt x="63" y="116"/>
                        <a:pt x="45" y="116"/>
                      </a:cubicBezTo>
                      <a:cubicBezTo>
                        <a:pt x="42" y="116"/>
                        <a:pt x="40" y="114"/>
                        <a:pt x="40" y="111"/>
                      </a:cubicBezTo>
                      <a:cubicBezTo>
                        <a:pt x="40" y="106"/>
                        <a:pt x="40" y="106"/>
                        <a:pt x="40" y="106"/>
                      </a:cubicBezTo>
                      <a:cubicBezTo>
                        <a:pt x="40" y="103"/>
                        <a:pt x="42" y="101"/>
                        <a:pt x="45" y="101"/>
                      </a:cubicBezTo>
                      <a:cubicBezTo>
                        <a:pt x="63" y="101"/>
                        <a:pt x="81" y="101"/>
                        <a:pt x="99" y="101"/>
                      </a:cubicBezTo>
                      <a:cubicBezTo>
                        <a:pt x="102" y="101"/>
                        <a:pt x="104" y="103"/>
                        <a:pt x="104" y="106"/>
                      </a:cubicBezTo>
                      <a:lnTo>
                        <a:pt x="104" y="111"/>
                      </a:lnTo>
                      <a:close/>
                      <a:moveTo>
                        <a:pt x="99" y="91"/>
                      </a:moveTo>
                      <a:cubicBezTo>
                        <a:pt x="81" y="91"/>
                        <a:pt x="63" y="91"/>
                        <a:pt x="45" y="91"/>
                      </a:cubicBezTo>
                      <a:cubicBezTo>
                        <a:pt x="42" y="91"/>
                        <a:pt x="40" y="88"/>
                        <a:pt x="40" y="85"/>
                      </a:cubicBezTo>
                      <a:cubicBezTo>
                        <a:pt x="40" y="80"/>
                        <a:pt x="40" y="80"/>
                        <a:pt x="40" y="80"/>
                      </a:cubicBezTo>
                      <a:cubicBezTo>
                        <a:pt x="40" y="77"/>
                        <a:pt x="42" y="75"/>
                        <a:pt x="45" y="75"/>
                      </a:cubicBezTo>
                      <a:cubicBezTo>
                        <a:pt x="63" y="76"/>
                        <a:pt x="81" y="76"/>
                        <a:pt x="99" y="77"/>
                      </a:cubicBezTo>
                      <a:cubicBezTo>
                        <a:pt x="102" y="77"/>
                        <a:pt x="104" y="79"/>
                        <a:pt x="104" y="82"/>
                      </a:cubicBezTo>
                      <a:cubicBezTo>
                        <a:pt x="104" y="84"/>
                        <a:pt x="104" y="85"/>
                        <a:pt x="104" y="86"/>
                      </a:cubicBezTo>
                      <a:cubicBezTo>
                        <a:pt x="104" y="89"/>
                        <a:pt x="102" y="91"/>
                        <a:pt x="99" y="91"/>
                      </a:cubicBezTo>
                      <a:close/>
                      <a:moveTo>
                        <a:pt x="104" y="62"/>
                      </a:moveTo>
                      <a:cubicBezTo>
                        <a:pt x="104" y="65"/>
                        <a:pt x="102" y="67"/>
                        <a:pt x="99" y="67"/>
                      </a:cubicBezTo>
                      <a:cubicBezTo>
                        <a:pt x="81" y="66"/>
                        <a:pt x="63" y="66"/>
                        <a:pt x="45" y="65"/>
                      </a:cubicBezTo>
                      <a:cubicBezTo>
                        <a:pt x="42" y="65"/>
                        <a:pt x="40" y="63"/>
                        <a:pt x="40" y="60"/>
                      </a:cubicBezTo>
                      <a:cubicBezTo>
                        <a:pt x="40" y="55"/>
                        <a:pt x="40" y="55"/>
                        <a:pt x="40" y="55"/>
                      </a:cubicBezTo>
                      <a:cubicBezTo>
                        <a:pt x="40" y="52"/>
                        <a:pt x="42" y="50"/>
                        <a:pt x="45" y="50"/>
                      </a:cubicBezTo>
                      <a:cubicBezTo>
                        <a:pt x="63" y="51"/>
                        <a:pt x="81" y="51"/>
                        <a:pt x="99" y="52"/>
                      </a:cubicBezTo>
                      <a:cubicBezTo>
                        <a:pt x="102" y="52"/>
                        <a:pt x="104" y="55"/>
                        <a:pt x="104" y="57"/>
                      </a:cubicBezTo>
                      <a:lnTo>
                        <a:pt x="104" y="62"/>
                      </a:lnTo>
                      <a:close/>
                      <a:moveTo>
                        <a:pt x="104" y="62"/>
                      </a:moveTo>
                      <a:cubicBezTo>
                        <a:pt x="104" y="62"/>
                        <a:pt x="104" y="62"/>
                        <a:pt x="104" y="62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  <p:sp>
              <p:nvSpPr>
                <p:cNvPr id="163" name="Freeform 13"/>
                <p:cNvSpPr>
                  <a:spLocks noEditPoints="1"/>
                </p:cNvSpPr>
                <p:nvPr/>
              </p:nvSpPr>
              <p:spPr bwMode="auto">
                <a:xfrm>
                  <a:off x="153988" y="5992813"/>
                  <a:ext cx="434975" cy="949325"/>
                </a:xfrm>
                <a:custGeom>
                  <a:avLst/>
                  <a:gdLst>
                    <a:gd name="T0" fmla="*/ 84 w 116"/>
                    <a:gd name="T1" fmla="*/ 0 h 253"/>
                    <a:gd name="T2" fmla="*/ 5 w 116"/>
                    <a:gd name="T3" fmla="*/ 7 h 253"/>
                    <a:gd name="T4" fmla="*/ 0 w 116"/>
                    <a:gd name="T5" fmla="*/ 12 h 253"/>
                    <a:gd name="T6" fmla="*/ 0 w 116"/>
                    <a:gd name="T7" fmla="*/ 240 h 253"/>
                    <a:gd name="T8" fmla="*/ 5 w 116"/>
                    <a:gd name="T9" fmla="*/ 245 h 253"/>
                    <a:gd name="T10" fmla="*/ 84 w 116"/>
                    <a:gd name="T11" fmla="*/ 253 h 253"/>
                    <a:gd name="T12" fmla="*/ 85 w 116"/>
                    <a:gd name="T13" fmla="*/ 253 h 253"/>
                    <a:gd name="T14" fmla="*/ 116 w 116"/>
                    <a:gd name="T15" fmla="*/ 248 h 253"/>
                    <a:gd name="T16" fmla="*/ 116 w 116"/>
                    <a:gd name="T17" fmla="*/ 8 h 253"/>
                    <a:gd name="T18" fmla="*/ 86 w 116"/>
                    <a:gd name="T19" fmla="*/ 0 h 253"/>
                    <a:gd name="T20" fmla="*/ 84 w 116"/>
                    <a:gd name="T21" fmla="*/ 0 h 253"/>
                    <a:gd name="T22" fmla="*/ 77 w 116"/>
                    <a:gd name="T23" fmla="*/ 111 h 253"/>
                    <a:gd name="T24" fmla="*/ 72 w 116"/>
                    <a:gd name="T25" fmla="*/ 116 h 253"/>
                    <a:gd name="T26" fmla="*/ 17 w 116"/>
                    <a:gd name="T27" fmla="*/ 116 h 253"/>
                    <a:gd name="T28" fmla="*/ 12 w 116"/>
                    <a:gd name="T29" fmla="*/ 111 h 253"/>
                    <a:gd name="T30" fmla="*/ 12 w 116"/>
                    <a:gd name="T31" fmla="*/ 106 h 253"/>
                    <a:gd name="T32" fmla="*/ 17 w 116"/>
                    <a:gd name="T33" fmla="*/ 101 h 253"/>
                    <a:gd name="T34" fmla="*/ 72 w 116"/>
                    <a:gd name="T35" fmla="*/ 101 h 253"/>
                    <a:gd name="T36" fmla="*/ 77 w 116"/>
                    <a:gd name="T37" fmla="*/ 106 h 253"/>
                    <a:gd name="T38" fmla="*/ 77 w 116"/>
                    <a:gd name="T39" fmla="*/ 111 h 253"/>
                    <a:gd name="T40" fmla="*/ 77 w 116"/>
                    <a:gd name="T41" fmla="*/ 85 h 253"/>
                    <a:gd name="T42" fmla="*/ 72 w 116"/>
                    <a:gd name="T43" fmla="*/ 91 h 253"/>
                    <a:gd name="T44" fmla="*/ 17 w 116"/>
                    <a:gd name="T45" fmla="*/ 91 h 253"/>
                    <a:gd name="T46" fmla="*/ 12 w 116"/>
                    <a:gd name="T47" fmla="*/ 86 h 253"/>
                    <a:gd name="T48" fmla="*/ 12 w 116"/>
                    <a:gd name="T49" fmla="*/ 82 h 253"/>
                    <a:gd name="T50" fmla="*/ 17 w 116"/>
                    <a:gd name="T51" fmla="*/ 77 h 253"/>
                    <a:gd name="T52" fmla="*/ 72 w 116"/>
                    <a:gd name="T53" fmla="*/ 75 h 253"/>
                    <a:gd name="T54" fmla="*/ 77 w 116"/>
                    <a:gd name="T55" fmla="*/ 80 h 253"/>
                    <a:gd name="T56" fmla="*/ 77 w 116"/>
                    <a:gd name="T57" fmla="*/ 85 h 253"/>
                    <a:gd name="T58" fmla="*/ 77 w 116"/>
                    <a:gd name="T59" fmla="*/ 60 h 253"/>
                    <a:gd name="T60" fmla="*/ 72 w 116"/>
                    <a:gd name="T61" fmla="*/ 65 h 253"/>
                    <a:gd name="T62" fmla="*/ 17 w 116"/>
                    <a:gd name="T63" fmla="*/ 67 h 253"/>
                    <a:gd name="T64" fmla="*/ 12 w 116"/>
                    <a:gd name="T65" fmla="*/ 62 h 253"/>
                    <a:gd name="T66" fmla="*/ 12 w 116"/>
                    <a:gd name="T67" fmla="*/ 57 h 253"/>
                    <a:gd name="T68" fmla="*/ 17 w 116"/>
                    <a:gd name="T69" fmla="*/ 52 h 253"/>
                    <a:gd name="T70" fmla="*/ 72 w 116"/>
                    <a:gd name="T71" fmla="*/ 50 h 253"/>
                    <a:gd name="T72" fmla="*/ 77 w 116"/>
                    <a:gd name="T73" fmla="*/ 55 h 253"/>
                    <a:gd name="T74" fmla="*/ 77 w 116"/>
                    <a:gd name="T75" fmla="*/ 60 h 253"/>
                    <a:gd name="T76" fmla="*/ 77 w 116"/>
                    <a:gd name="T77" fmla="*/ 34 h 253"/>
                    <a:gd name="T78" fmla="*/ 72 w 116"/>
                    <a:gd name="T79" fmla="*/ 39 h 253"/>
                    <a:gd name="T80" fmla="*/ 17 w 116"/>
                    <a:gd name="T81" fmla="*/ 42 h 253"/>
                    <a:gd name="T82" fmla="*/ 12 w 116"/>
                    <a:gd name="T83" fmla="*/ 38 h 253"/>
                    <a:gd name="T84" fmla="*/ 12 w 116"/>
                    <a:gd name="T85" fmla="*/ 33 h 253"/>
                    <a:gd name="T86" fmla="*/ 17 w 116"/>
                    <a:gd name="T87" fmla="*/ 28 h 253"/>
                    <a:gd name="T88" fmla="*/ 72 w 116"/>
                    <a:gd name="T89" fmla="*/ 24 h 253"/>
                    <a:gd name="T90" fmla="*/ 77 w 116"/>
                    <a:gd name="T91" fmla="*/ 29 h 253"/>
                    <a:gd name="T92" fmla="*/ 77 w 116"/>
                    <a:gd name="T93" fmla="*/ 34 h 253"/>
                    <a:gd name="T94" fmla="*/ 77 w 116"/>
                    <a:gd name="T95" fmla="*/ 34 h 253"/>
                    <a:gd name="T96" fmla="*/ 77 w 116"/>
                    <a:gd name="T97" fmla="*/ 34 h 2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16" h="253">
                      <a:moveTo>
                        <a:pt x="84" y="0"/>
                      </a:moveTo>
                      <a:cubicBezTo>
                        <a:pt x="57" y="2"/>
                        <a:pt x="31" y="5"/>
                        <a:pt x="5" y="7"/>
                      </a:cubicBezTo>
                      <a:cubicBezTo>
                        <a:pt x="2" y="7"/>
                        <a:pt x="0" y="10"/>
                        <a:pt x="0" y="12"/>
                      </a:cubicBezTo>
                      <a:cubicBezTo>
                        <a:pt x="0" y="73"/>
                        <a:pt x="0" y="179"/>
                        <a:pt x="0" y="240"/>
                      </a:cubicBezTo>
                      <a:cubicBezTo>
                        <a:pt x="0" y="243"/>
                        <a:pt x="2" y="245"/>
                        <a:pt x="5" y="245"/>
                      </a:cubicBezTo>
                      <a:cubicBezTo>
                        <a:pt x="31" y="248"/>
                        <a:pt x="57" y="250"/>
                        <a:pt x="84" y="253"/>
                      </a:cubicBezTo>
                      <a:cubicBezTo>
                        <a:pt x="84" y="253"/>
                        <a:pt x="84" y="253"/>
                        <a:pt x="85" y="253"/>
                      </a:cubicBezTo>
                      <a:cubicBezTo>
                        <a:pt x="116" y="248"/>
                        <a:pt x="116" y="248"/>
                        <a:pt x="116" y="248"/>
                      </a:cubicBezTo>
                      <a:cubicBezTo>
                        <a:pt x="116" y="8"/>
                        <a:pt x="116" y="8"/>
                        <a:pt x="116" y="8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5" y="0"/>
                        <a:pt x="84" y="0"/>
                        <a:pt x="84" y="0"/>
                      </a:cubicBezTo>
                      <a:close/>
                      <a:moveTo>
                        <a:pt x="77" y="111"/>
                      </a:moveTo>
                      <a:cubicBezTo>
                        <a:pt x="77" y="114"/>
                        <a:pt x="74" y="116"/>
                        <a:pt x="72" y="116"/>
                      </a:cubicBezTo>
                      <a:cubicBezTo>
                        <a:pt x="53" y="116"/>
                        <a:pt x="35" y="116"/>
                        <a:pt x="17" y="116"/>
                      </a:cubicBezTo>
                      <a:cubicBezTo>
                        <a:pt x="15" y="116"/>
                        <a:pt x="12" y="113"/>
                        <a:pt x="12" y="111"/>
                      </a:cubicBezTo>
                      <a:cubicBezTo>
                        <a:pt x="12" y="106"/>
                        <a:pt x="12" y="106"/>
                        <a:pt x="12" y="106"/>
                      </a:cubicBezTo>
                      <a:cubicBezTo>
                        <a:pt x="12" y="103"/>
                        <a:pt x="15" y="101"/>
                        <a:pt x="17" y="101"/>
                      </a:cubicBezTo>
                      <a:cubicBezTo>
                        <a:pt x="35" y="101"/>
                        <a:pt x="53" y="101"/>
                        <a:pt x="72" y="101"/>
                      </a:cubicBezTo>
                      <a:cubicBezTo>
                        <a:pt x="74" y="101"/>
                        <a:pt x="77" y="103"/>
                        <a:pt x="77" y="106"/>
                      </a:cubicBezTo>
                      <a:lnTo>
                        <a:pt x="77" y="111"/>
                      </a:lnTo>
                      <a:close/>
                      <a:moveTo>
                        <a:pt x="77" y="85"/>
                      </a:moveTo>
                      <a:cubicBezTo>
                        <a:pt x="77" y="88"/>
                        <a:pt x="74" y="91"/>
                        <a:pt x="72" y="91"/>
                      </a:cubicBezTo>
                      <a:cubicBezTo>
                        <a:pt x="53" y="91"/>
                        <a:pt x="35" y="91"/>
                        <a:pt x="17" y="91"/>
                      </a:cubicBezTo>
                      <a:cubicBezTo>
                        <a:pt x="15" y="91"/>
                        <a:pt x="12" y="89"/>
                        <a:pt x="12" y="86"/>
                      </a:cubicBezTo>
                      <a:cubicBezTo>
                        <a:pt x="12" y="85"/>
                        <a:pt x="12" y="84"/>
                        <a:pt x="12" y="82"/>
                      </a:cubicBezTo>
                      <a:cubicBezTo>
                        <a:pt x="12" y="79"/>
                        <a:pt x="15" y="77"/>
                        <a:pt x="17" y="77"/>
                      </a:cubicBezTo>
                      <a:cubicBezTo>
                        <a:pt x="35" y="76"/>
                        <a:pt x="53" y="76"/>
                        <a:pt x="72" y="75"/>
                      </a:cubicBezTo>
                      <a:cubicBezTo>
                        <a:pt x="74" y="75"/>
                        <a:pt x="77" y="77"/>
                        <a:pt x="77" y="80"/>
                      </a:cubicBezTo>
                      <a:lnTo>
                        <a:pt x="77" y="85"/>
                      </a:lnTo>
                      <a:close/>
                      <a:moveTo>
                        <a:pt x="77" y="60"/>
                      </a:moveTo>
                      <a:cubicBezTo>
                        <a:pt x="77" y="63"/>
                        <a:pt x="74" y="65"/>
                        <a:pt x="72" y="65"/>
                      </a:cubicBezTo>
                      <a:cubicBezTo>
                        <a:pt x="53" y="66"/>
                        <a:pt x="35" y="66"/>
                        <a:pt x="17" y="67"/>
                      </a:cubicBezTo>
                      <a:cubicBezTo>
                        <a:pt x="15" y="67"/>
                        <a:pt x="12" y="65"/>
                        <a:pt x="12" y="62"/>
                      </a:cubicBezTo>
                      <a:cubicBezTo>
                        <a:pt x="12" y="57"/>
                        <a:pt x="12" y="57"/>
                        <a:pt x="12" y="57"/>
                      </a:cubicBezTo>
                      <a:cubicBezTo>
                        <a:pt x="12" y="55"/>
                        <a:pt x="15" y="52"/>
                        <a:pt x="17" y="52"/>
                      </a:cubicBezTo>
                      <a:cubicBezTo>
                        <a:pt x="35" y="51"/>
                        <a:pt x="53" y="51"/>
                        <a:pt x="72" y="50"/>
                      </a:cubicBezTo>
                      <a:cubicBezTo>
                        <a:pt x="74" y="50"/>
                        <a:pt x="77" y="52"/>
                        <a:pt x="77" y="55"/>
                      </a:cubicBezTo>
                      <a:lnTo>
                        <a:pt x="77" y="60"/>
                      </a:lnTo>
                      <a:close/>
                      <a:moveTo>
                        <a:pt x="77" y="34"/>
                      </a:moveTo>
                      <a:cubicBezTo>
                        <a:pt x="77" y="37"/>
                        <a:pt x="74" y="39"/>
                        <a:pt x="72" y="39"/>
                      </a:cubicBezTo>
                      <a:cubicBezTo>
                        <a:pt x="53" y="40"/>
                        <a:pt x="35" y="41"/>
                        <a:pt x="17" y="42"/>
                      </a:cubicBezTo>
                      <a:cubicBezTo>
                        <a:pt x="15" y="43"/>
                        <a:pt x="12" y="41"/>
                        <a:pt x="12" y="38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0"/>
                        <a:pt x="15" y="28"/>
                        <a:pt x="17" y="28"/>
                      </a:cubicBezTo>
                      <a:cubicBezTo>
                        <a:pt x="35" y="27"/>
                        <a:pt x="53" y="25"/>
                        <a:pt x="72" y="24"/>
                      </a:cubicBezTo>
                      <a:cubicBezTo>
                        <a:pt x="74" y="24"/>
                        <a:pt x="77" y="26"/>
                        <a:pt x="77" y="29"/>
                      </a:cubicBezTo>
                      <a:lnTo>
                        <a:pt x="77" y="34"/>
                      </a:lnTo>
                      <a:close/>
                      <a:moveTo>
                        <a:pt x="77" y="34"/>
                      </a:moveTo>
                      <a:cubicBezTo>
                        <a:pt x="77" y="34"/>
                        <a:pt x="77" y="34"/>
                        <a:pt x="77" y="34"/>
                      </a:cubicBezTo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 sz="1400" dirty="0">
                    <a:latin typeface="+mj-lt"/>
                  </a:endParaRPr>
                </a:p>
              </p:txBody>
            </p:sp>
          </p:grpSp>
        </p:grpSp>
      </p:grpSp>
      <p:sp>
        <p:nvSpPr>
          <p:cNvPr id="93" name="Rechteck 92"/>
          <p:cNvSpPr/>
          <p:nvPr/>
        </p:nvSpPr>
        <p:spPr>
          <a:xfrm>
            <a:off x="7829288" y="1114504"/>
            <a:ext cx="828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Server</a:t>
            </a:r>
            <a:endParaRPr lang="de-DE" sz="3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9" name="Ellipse 198"/>
          <p:cNvSpPr/>
          <p:nvPr/>
        </p:nvSpPr>
        <p:spPr>
          <a:xfrm>
            <a:off x="7973288" y="479542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grpSp>
        <p:nvGrpSpPr>
          <p:cNvPr id="122" name="Gruppieren 121"/>
          <p:cNvGrpSpPr/>
          <p:nvPr/>
        </p:nvGrpSpPr>
        <p:grpSpPr bwMode="gray">
          <a:xfrm>
            <a:off x="8086764" y="602355"/>
            <a:ext cx="313049" cy="294374"/>
            <a:chOff x="7095413" y="2051941"/>
            <a:chExt cx="507112" cy="476858"/>
          </a:xfrm>
          <a:solidFill>
            <a:schemeClr val="tx1"/>
          </a:solidFill>
        </p:grpSpPr>
        <p:sp>
          <p:nvSpPr>
            <p:cNvPr id="123" name="Freeform 2923"/>
            <p:cNvSpPr>
              <a:spLocks noEditPoints="1"/>
            </p:cNvSpPr>
            <p:nvPr/>
          </p:nvSpPr>
          <p:spPr bwMode="gray">
            <a:xfrm>
              <a:off x="7095413" y="2116771"/>
              <a:ext cx="157032" cy="412028"/>
            </a:xfrm>
            <a:custGeom>
              <a:avLst/>
              <a:gdLst>
                <a:gd name="T0" fmla="*/ 37 w 46"/>
                <a:gd name="T1" fmla="*/ 0 h 121"/>
                <a:gd name="T2" fmla="*/ 9 w 46"/>
                <a:gd name="T3" fmla="*/ 0 h 121"/>
                <a:gd name="T4" fmla="*/ 0 w 46"/>
                <a:gd name="T5" fmla="*/ 9 h 121"/>
                <a:gd name="T6" fmla="*/ 0 w 46"/>
                <a:gd name="T7" fmla="*/ 112 h 121"/>
                <a:gd name="T8" fmla="*/ 9 w 46"/>
                <a:gd name="T9" fmla="*/ 121 h 121"/>
                <a:gd name="T10" fmla="*/ 37 w 46"/>
                <a:gd name="T11" fmla="*/ 121 h 121"/>
                <a:gd name="T12" fmla="*/ 46 w 46"/>
                <a:gd name="T13" fmla="*/ 112 h 121"/>
                <a:gd name="T14" fmla="*/ 46 w 46"/>
                <a:gd name="T15" fmla="*/ 9 h 121"/>
                <a:gd name="T16" fmla="*/ 37 w 46"/>
                <a:gd name="T17" fmla="*/ 0 h 121"/>
                <a:gd name="T18" fmla="*/ 14 w 46"/>
                <a:gd name="T19" fmla="*/ 93 h 121"/>
                <a:gd name="T20" fmla="*/ 9 w 46"/>
                <a:gd name="T21" fmla="*/ 88 h 121"/>
                <a:gd name="T22" fmla="*/ 14 w 46"/>
                <a:gd name="T23" fmla="*/ 84 h 121"/>
                <a:gd name="T24" fmla="*/ 19 w 46"/>
                <a:gd name="T25" fmla="*/ 88 h 121"/>
                <a:gd name="T26" fmla="*/ 14 w 46"/>
                <a:gd name="T27" fmla="*/ 93 h 121"/>
                <a:gd name="T28" fmla="*/ 37 w 46"/>
                <a:gd name="T29" fmla="*/ 37 h 121"/>
                <a:gd name="T30" fmla="*/ 9 w 46"/>
                <a:gd name="T31" fmla="*/ 37 h 121"/>
                <a:gd name="T32" fmla="*/ 9 w 46"/>
                <a:gd name="T33" fmla="*/ 28 h 121"/>
                <a:gd name="T34" fmla="*/ 37 w 46"/>
                <a:gd name="T35" fmla="*/ 28 h 121"/>
                <a:gd name="T36" fmla="*/ 37 w 46"/>
                <a:gd name="T37" fmla="*/ 37 h 121"/>
                <a:gd name="T38" fmla="*/ 37 w 46"/>
                <a:gd name="T39" fmla="*/ 19 h 121"/>
                <a:gd name="T40" fmla="*/ 9 w 46"/>
                <a:gd name="T41" fmla="*/ 19 h 121"/>
                <a:gd name="T42" fmla="*/ 9 w 46"/>
                <a:gd name="T43" fmla="*/ 9 h 121"/>
                <a:gd name="T44" fmla="*/ 37 w 46"/>
                <a:gd name="T45" fmla="*/ 9 h 121"/>
                <a:gd name="T46" fmla="*/ 37 w 46"/>
                <a:gd name="T47" fmla="*/ 1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121">
                  <a:moveTo>
                    <a:pt x="3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7"/>
                    <a:pt x="4" y="121"/>
                    <a:pt x="9" y="121"/>
                  </a:cubicBezTo>
                  <a:cubicBezTo>
                    <a:pt x="37" y="121"/>
                    <a:pt x="37" y="121"/>
                    <a:pt x="37" y="121"/>
                  </a:cubicBezTo>
                  <a:cubicBezTo>
                    <a:pt x="42" y="121"/>
                    <a:pt x="46" y="117"/>
                    <a:pt x="46" y="112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6" y="4"/>
                    <a:pt x="42" y="0"/>
                    <a:pt x="37" y="0"/>
                  </a:cubicBezTo>
                  <a:close/>
                  <a:moveTo>
                    <a:pt x="14" y="93"/>
                  </a:moveTo>
                  <a:cubicBezTo>
                    <a:pt x="11" y="93"/>
                    <a:pt x="9" y="91"/>
                    <a:pt x="9" y="88"/>
                  </a:cubicBezTo>
                  <a:cubicBezTo>
                    <a:pt x="9" y="86"/>
                    <a:pt x="11" y="84"/>
                    <a:pt x="14" y="84"/>
                  </a:cubicBezTo>
                  <a:cubicBezTo>
                    <a:pt x="16" y="84"/>
                    <a:pt x="19" y="86"/>
                    <a:pt x="19" y="88"/>
                  </a:cubicBezTo>
                  <a:cubicBezTo>
                    <a:pt x="19" y="91"/>
                    <a:pt x="16" y="93"/>
                    <a:pt x="14" y="93"/>
                  </a:cubicBezTo>
                  <a:close/>
                  <a:moveTo>
                    <a:pt x="37" y="37"/>
                  </a:moveTo>
                  <a:cubicBezTo>
                    <a:pt x="9" y="37"/>
                    <a:pt x="9" y="37"/>
                    <a:pt x="9" y="3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37" y="28"/>
                    <a:pt x="37" y="28"/>
                    <a:pt x="37" y="28"/>
                  </a:cubicBezTo>
                  <a:lnTo>
                    <a:pt x="37" y="37"/>
                  </a:lnTo>
                  <a:close/>
                  <a:moveTo>
                    <a:pt x="37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37" y="9"/>
                    <a:pt x="37" y="9"/>
                    <a:pt x="37" y="9"/>
                  </a:cubicBezTo>
                  <a:lnTo>
                    <a:pt x="3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124" name="Freeform 2924"/>
            <p:cNvSpPr>
              <a:spLocks/>
            </p:cNvSpPr>
            <p:nvPr/>
          </p:nvSpPr>
          <p:spPr bwMode="gray">
            <a:xfrm>
              <a:off x="7299986" y="2432275"/>
              <a:ext cx="158472" cy="64830"/>
            </a:xfrm>
            <a:custGeom>
              <a:avLst/>
              <a:gdLst>
                <a:gd name="T0" fmla="*/ 38 w 47"/>
                <a:gd name="T1" fmla="*/ 9 h 19"/>
                <a:gd name="T2" fmla="*/ 38 w 47"/>
                <a:gd name="T3" fmla="*/ 0 h 19"/>
                <a:gd name="T4" fmla="*/ 10 w 47"/>
                <a:gd name="T5" fmla="*/ 0 h 19"/>
                <a:gd name="T6" fmla="*/ 10 w 47"/>
                <a:gd name="T7" fmla="*/ 9 h 19"/>
                <a:gd name="T8" fmla="*/ 0 w 47"/>
                <a:gd name="T9" fmla="*/ 19 h 19"/>
                <a:gd name="T10" fmla="*/ 47 w 47"/>
                <a:gd name="T11" fmla="*/ 19 h 19"/>
                <a:gd name="T12" fmla="*/ 38 w 4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9">
                  <a:moveTo>
                    <a:pt x="38" y="9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5" y="9"/>
                    <a:pt x="0" y="14"/>
                    <a:pt x="0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4"/>
                    <a:pt x="43" y="9"/>
                    <a:pt x="3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125" name="Freeform 2925"/>
            <p:cNvSpPr>
              <a:spLocks noEditPoints="1"/>
            </p:cNvSpPr>
            <p:nvPr/>
          </p:nvSpPr>
          <p:spPr bwMode="gray">
            <a:xfrm>
              <a:off x="7160243" y="2051941"/>
              <a:ext cx="442282" cy="350080"/>
            </a:xfrm>
            <a:custGeom>
              <a:avLst/>
              <a:gdLst>
                <a:gd name="T0" fmla="*/ 121 w 130"/>
                <a:gd name="T1" fmla="*/ 0 h 103"/>
                <a:gd name="T2" fmla="*/ 9 w 130"/>
                <a:gd name="T3" fmla="*/ 0 h 103"/>
                <a:gd name="T4" fmla="*/ 0 w 130"/>
                <a:gd name="T5" fmla="*/ 10 h 103"/>
                <a:gd name="T6" fmla="*/ 9 w 130"/>
                <a:gd name="T7" fmla="*/ 10 h 103"/>
                <a:gd name="T8" fmla="*/ 37 w 130"/>
                <a:gd name="T9" fmla="*/ 10 h 103"/>
                <a:gd name="T10" fmla="*/ 121 w 130"/>
                <a:gd name="T11" fmla="*/ 10 h 103"/>
                <a:gd name="T12" fmla="*/ 121 w 130"/>
                <a:gd name="T13" fmla="*/ 84 h 103"/>
                <a:gd name="T14" fmla="*/ 37 w 130"/>
                <a:gd name="T15" fmla="*/ 84 h 103"/>
                <a:gd name="T16" fmla="*/ 37 w 130"/>
                <a:gd name="T17" fmla="*/ 103 h 103"/>
                <a:gd name="T18" fmla="*/ 121 w 130"/>
                <a:gd name="T19" fmla="*/ 103 h 103"/>
                <a:gd name="T20" fmla="*/ 130 w 130"/>
                <a:gd name="T21" fmla="*/ 93 h 103"/>
                <a:gd name="T22" fmla="*/ 130 w 130"/>
                <a:gd name="T23" fmla="*/ 10 h 103"/>
                <a:gd name="T24" fmla="*/ 121 w 130"/>
                <a:gd name="T25" fmla="*/ 0 h 103"/>
                <a:gd name="T26" fmla="*/ 65 w 130"/>
                <a:gd name="T27" fmla="*/ 98 h 103"/>
                <a:gd name="T28" fmla="*/ 60 w 130"/>
                <a:gd name="T29" fmla="*/ 93 h 103"/>
                <a:gd name="T30" fmla="*/ 65 w 130"/>
                <a:gd name="T31" fmla="*/ 89 h 103"/>
                <a:gd name="T32" fmla="*/ 69 w 130"/>
                <a:gd name="T33" fmla="*/ 93 h 103"/>
                <a:gd name="T34" fmla="*/ 65 w 130"/>
                <a:gd name="T35" fmla="*/ 9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" h="103">
                  <a:moveTo>
                    <a:pt x="121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121" y="10"/>
                    <a:pt x="121" y="10"/>
                    <a:pt x="121" y="10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121" y="103"/>
                    <a:pt x="121" y="103"/>
                    <a:pt x="121" y="103"/>
                  </a:cubicBezTo>
                  <a:cubicBezTo>
                    <a:pt x="126" y="103"/>
                    <a:pt x="130" y="99"/>
                    <a:pt x="130" y="93"/>
                  </a:cubicBezTo>
                  <a:cubicBezTo>
                    <a:pt x="130" y="10"/>
                    <a:pt x="130" y="10"/>
                    <a:pt x="130" y="10"/>
                  </a:cubicBezTo>
                  <a:cubicBezTo>
                    <a:pt x="130" y="5"/>
                    <a:pt x="126" y="0"/>
                    <a:pt x="121" y="0"/>
                  </a:cubicBezTo>
                  <a:close/>
                  <a:moveTo>
                    <a:pt x="65" y="98"/>
                  </a:moveTo>
                  <a:cubicBezTo>
                    <a:pt x="62" y="98"/>
                    <a:pt x="60" y="96"/>
                    <a:pt x="60" y="93"/>
                  </a:cubicBezTo>
                  <a:cubicBezTo>
                    <a:pt x="60" y="91"/>
                    <a:pt x="62" y="89"/>
                    <a:pt x="65" y="89"/>
                  </a:cubicBezTo>
                  <a:cubicBezTo>
                    <a:pt x="67" y="89"/>
                    <a:pt x="69" y="91"/>
                    <a:pt x="69" y="93"/>
                  </a:cubicBezTo>
                  <a:cubicBezTo>
                    <a:pt x="69" y="96"/>
                    <a:pt x="67" y="98"/>
                    <a:pt x="65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+mj-lt"/>
              </a:endParaRPr>
            </a:p>
          </p:txBody>
        </p:sp>
      </p:grpSp>
      <p:sp>
        <p:nvSpPr>
          <p:cNvPr id="53" name="Rechteck 52"/>
          <p:cNvSpPr/>
          <p:nvPr/>
        </p:nvSpPr>
        <p:spPr>
          <a:xfrm>
            <a:off x="9908297" y="2996588"/>
            <a:ext cx="1116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Desktops</a:t>
            </a:r>
            <a:endParaRPr lang="de-DE" sz="3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1" name="Ellipse 200"/>
          <p:cNvSpPr/>
          <p:nvPr/>
        </p:nvSpPr>
        <p:spPr>
          <a:xfrm>
            <a:off x="10196297" y="2358960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grpSp>
        <p:nvGrpSpPr>
          <p:cNvPr id="46" name="Gruppieren 45"/>
          <p:cNvGrpSpPr/>
          <p:nvPr/>
        </p:nvGrpSpPr>
        <p:grpSpPr>
          <a:xfrm>
            <a:off x="10288557" y="2495672"/>
            <a:ext cx="355481" cy="315128"/>
            <a:chOff x="-1210606" y="2545142"/>
            <a:chExt cx="412690" cy="365843"/>
          </a:xfrm>
          <a:solidFill>
            <a:schemeClr val="tx1"/>
          </a:solidFill>
        </p:grpSpPr>
        <p:sp>
          <p:nvSpPr>
            <p:cNvPr id="47" name="Freeform 1003"/>
            <p:cNvSpPr>
              <a:spLocks noEditPoints="1"/>
            </p:cNvSpPr>
            <p:nvPr/>
          </p:nvSpPr>
          <p:spPr bwMode="auto">
            <a:xfrm>
              <a:off x="-1210606" y="2545142"/>
              <a:ext cx="412690" cy="281075"/>
            </a:xfrm>
            <a:custGeom>
              <a:avLst/>
              <a:gdLst>
                <a:gd name="T0" fmla="*/ 260 w 260"/>
                <a:gd name="T1" fmla="*/ 0 h 177"/>
                <a:gd name="T2" fmla="*/ 260 w 260"/>
                <a:gd name="T3" fmla="*/ 177 h 177"/>
                <a:gd name="T4" fmla="*/ 0 w 260"/>
                <a:gd name="T5" fmla="*/ 177 h 177"/>
                <a:gd name="T6" fmla="*/ 0 w 260"/>
                <a:gd name="T7" fmla="*/ 0 h 177"/>
                <a:gd name="T8" fmla="*/ 260 w 260"/>
                <a:gd name="T9" fmla="*/ 0 h 177"/>
                <a:gd name="T10" fmla="*/ 235 w 260"/>
                <a:gd name="T11" fmla="*/ 25 h 177"/>
                <a:gd name="T12" fmla="*/ 25 w 260"/>
                <a:gd name="T13" fmla="*/ 25 h 177"/>
                <a:gd name="T14" fmla="*/ 25 w 260"/>
                <a:gd name="T15" fmla="*/ 152 h 177"/>
                <a:gd name="T16" fmla="*/ 235 w 260"/>
                <a:gd name="T17" fmla="*/ 152 h 177"/>
                <a:gd name="T18" fmla="*/ 235 w 260"/>
                <a:gd name="T19" fmla="*/ 2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0" h="177">
                  <a:moveTo>
                    <a:pt x="260" y="0"/>
                  </a:moveTo>
                  <a:cubicBezTo>
                    <a:pt x="260" y="59"/>
                    <a:pt x="260" y="118"/>
                    <a:pt x="260" y="177"/>
                  </a:cubicBezTo>
                  <a:cubicBezTo>
                    <a:pt x="173" y="177"/>
                    <a:pt x="87" y="177"/>
                    <a:pt x="0" y="177"/>
                  </a:cubicBezTo>
                  <a:cubicBezTo>
                    <a:pt x="0" y="118"/>
                    <a:pt x="0" y="59"/>
                    <a:pt x="0" y="0"/>
                  </a:cubicBezTo>
                  <a:cubicBezTo>
                    <a:pt x="86" y="0"/>
                    <a:pt x="173" y="0"/>
                    <a:pt x="260" y="0"/>
                  </a:cubicBezTo>
                  <a:close/>
                  <a:moveTo>
                    <a:pt x="235" y="25"/>
                  </a:moveTo>
                  <a:cubicBezTo>
                    <a:pt x="165" y="25"/>
                    <a:pt x="95" y="25"/>
                    <a:pt x="25" y="25"/>
                  </a:cubicBezTo>
                  <a:cubicBezTo>
                    <a:pt x="25" y="67"/>
                    <a:pt x="25" y="109"/>
                    <a:pt x="25" y="152"/>
                  </a:cubicBezTo>
                  <a:cubicBezTo>
                    <a:pt x="95" y="152"/>
                    <a:pt x="165" y="152"/>
                    <a:pt x="235" y="152"/>
                  </a:cubicBezTo>
                  <a:cubicBezTo>
                    <a:pt x="235" y="109"/>
                    <a:pt x="235" y="68"/>
                    <a:pt x="235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48" name="Freeform 1004"/>
            <p:cNvSpPr>
              <a:spLocks/>
            </p:cNvSpPr>
            <p:nvPr/>
          </p:nvSpPr>
          <p:spPr bwMode="auto">
            <a:xfrm>
              <a:off x="-1103530" y="2852985"/>
              <a:ext cx="196306" cy="58000"/>
            </a:xfrm>
            <a:custGeom>
              <a:avLst/>
              <a:gdLst>
                <a:gd name="T0" fmla="*/ 0 w 123"/>
                <a:gd name="T1" fmla="*/ 0 h 36"/>
                <a:gd name="T2" fmla="*/ 123 w 123"/>
                <a:gd name="T3" fmla="*/ 0 h 36"/>
                <a:gd name="T4" fmla="*/ 0 w 123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36">
                  <a:moveTo>
                    <a:pt x="0" y="0"/>
                  </a:moveTo>
                  <a:cubicBezTo>
                    <a:pt x="42" y="0"/>
                    <a:pt x="82" y="0"/>
                    <a:pt x="123" y="0"/>
                  </a:cubicBezTo>
                  <a:cubicBezTo>
                    <a:pt x="100" y="31"/>
                    <a:pt x="31" y="3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+mj-lt"/>
              </a:endParaRPr>
            </a:p>
          </p:txBody>
        </p:sp>
      </p:grpSp>
      <p:sp>
        <p:nvSpPr>
          <p:cNvPr id="49" name="Rechteck 48"/>
          <p:cNvSpPr/>
          <p:nvPr/>
        </p:nvSpPr>
        <p:spPr>
          <a:xfrm>
            <a:off x="10872585" y="5490978"/>
            <a:ext cx="900000" cy="252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de-DE" sz="1600" dirty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Tablet</a:t>
            </a:r>
            <a:endParaRPr lang="de-DE" sz="3200" dirty="0">
              <a:solidFill>
                <a:schemeClr val="tx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3" name="Ellipse 202"/>
          <p:cNvSpPr/>
          <p:nvPr/>
        </p:nvSpPr>
        <p:spPr>
          <a:xfrm>
            <a:off x="11052585" y="4856581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sp>
        <p:nvSpPr>
          <p:cNvPr id="38" name="Freeform 1424"/>
          <p:cNvSpPr>
            <a:spLocks noEditPoints="1"/>
          </p:cNvSpPr>
          <p:nvPr/>
        </p:nvSpPr>
        <p:spPr bwMode="auto">
          <a:xfrm>
            <a:off x="11185387" y="4947928"/>
            <a:ext cx="274397" cy="357307"/>
          </a:xfrm>
          <a:custGeom>
            <a:avLst/>
            <a:gdLst>
              <a:gd name="T0" fmla="*/ 0 w 195"/>
              <a:gd name="T1" fmla="*/ 126 h 253"/>
              <a:gd name="T2" fmla="*/ 0 w 195"/>
              <a:gd name="T3" fmla="*/ 22 h 253"/>
              <a:gd name="T4" fmla="*/ 23 w 195"/>
              <a:gd name="T5" fmla="*/ 0 h 253"/>
              <a:gd name="T6" fmla="*/ 174 w 195"/>
              <a:gd name="T7" fmla="*/ 0 h 253"/>
              <a:gd name="T8" fmla="*/ 194 w 195"/>
              <a:gd name="T9" fmla="*/ 15 h 253"/>
              <a:gd name="T10" fmla="*/ 195 w 195"/>
              <a:gd name="T11" fmla="*/ 22 h 253"/>
              <a:gd name="T12" fmla="*/ 195 w 195"/>
              <a:gd name="T13" fmla="*/ 231 h 253"/>
              <a:gd name="T14" fmla="*/ 173 w 195"/>
              <a:gd name="T15" fmla="*/ 253 h 253"/>
              <a:gd name="T16" fmla="*/ 22 w 195"/>
              <a:gd name="T17" fmla="*/ 253 h 253"/>
              <a:gd name="T18" fmla="*/ 0 w 195"/>
              <a:gd name="T19" fmla="*/ 231 h 253"/>
              <a:gd name="T20" fmla="*/ 0 w 195"/>
              <a:gd name="T21" fmla="*/ 126 h 253"/>
              <a:gd name="T22" fmla="*/ 25 w 195"/>
              <a:gd name="T23" fmla="*/ 225 h 253"/>
              <a:gd name="T24" fmla="*/ 170 w 195"/>
              <a:gd name="T25" fmla="*/ 225 h 253"/>
              <a:gd name="T26" fmla="*/ 170 w 195"/>
              <a:gd name="T27" fmla="*/ 28 h 253"/>
              <a:gd name="T28" fmla="*/ 25 w 195"/>
              <a:gd name="T29" fmla="*/ 28 h 253"/>
              <a:gd name="T30" fmla="*/ 25 w 195"/>
              <a:gd name="T31" fmla="*/ 225 h 253"/>
              <a:gd name="T32" fmla="*/ 98 w 195"/>
              <a:gd name="T33" fmla="*/ 245 h 253"/>
              <a:gd name="T34" fmla="*/ 103 w 195"/>
              <a:gd name="T35" fmla="*/ 240 h 253"/>
              <a:gd name="T36" fmla="*/ 98 w 195"/>
              <a:gd name="T37" fmla="*/ 234 h 253"/>
              <a:gd name="T38" fmla="*/ 93 w 195"/>
              <a:gd name="T39" fmla="*/ 239 h 253"/>
              <a:gd name="T40" fmla="*/ 98 w 195"/>
              <a:gd name="T41" fmla="*/ 2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5" h="253">
                <a:moveTo>
                  <a:pt x="0" y="126"/>
                </a:moveTo>
                <a:cubicBezTo>
                  <a:pt x="0" y="92"/>
                  <a:pt x="0" y="57"/>
                  <a:pt x="0" y="22"/>
                </a:cubicBezTo>
                <a:cubicBezTo>
                  <a:pt x="0" y="8"/>
                  <a:pt x="8" y="0"/>
                  <a:pt x="23" y="0"/>
                </a:cubicBezTo>
                <a:cubicBezTo>
                  <a:pt x="73" y="0"/>
                  <a:pt x="123" y="0"/>
                  <a:pt x="174" y="0"/>
                </a:cubicBezTo>
                <a:cubicBezTo>
                  <a:pt x="184" y="0"/>
                  <a:pt x="192" y="6"/>
                  <a:pt x="194" y="15"/>
                </a:cubicBezTo>
                <a:cubicBezTo>
                  <a:pt x="195" y="17"/>
                  <a:pt x="195" y="20"/>
                  <a:pt x="195" y="22"/>
                </a:cubicBezTo>
                <a:cubicBezTo>
                  <a:pt x="195" y="92"/>
                  <a:pt x="195" y="162"/>
                  <a:pt x="195" y="231"/>
                </a:cubicBezTo>
                <a:cubicBezTo>
                  <a:pt x="195" y="245"/>
                  <a:pt x="187" y="253"/>
                  <a:pt x="173" y="253"/>
                </a:cubicBezTo>
                <a:cubicBezTo>
                  <a:pt x="123" y="253"/>
                  <a:pt x="72" y="253"/>
                  <a:pt x="22" y="253"/>
                </a:cubicBezTo>
                <a:cubicBezTo>
                  <a:pt x="9" y="253"/>
                  <a:pt x="0" y="245"/>
                  <a:pt x="0" y="231"/>
                </a:cubicBezTo>
                <a:cubicBezTo>
                  <a:pt x="0" y="196"/>
                  <a:pt x="0" y="161"/>
                  <a:pt x="0" y="126"/>
                </a:cubicBezTo>
                <a:close/>
                <a:moveTo>
                  <a:pt x="25" y="225"/>
                </a:moveTo>
                <a:cubicBezTo>
                  <a:pt x="74" y="225"/>
                  <a:pt x="122" y="225"/>
                  <a:pt x="170" y="225"/>
                </a:cubicBezTo>
                <a:cubicBezTo>
                  <a:pt x="170" y="159"/>
                  <a:pt x="170" y="94"/>
                  <a:pt x="170" y="28"/>
                </a:cubicBezTo>
                <a:cubicBezTo>
                  <a:pt x="122" y="28"/>
                  <a:pt x="73" y="28"/>
                  <a:pt x="25" y="28"/>
                </a:cubicBezTo>
                <a:cubicBezTo>
                  <a:pt x="25" y="94"/>
                  <a:pt x="25" y="159"/>
                  <a:pt x="25" y="225"/>
                </a:cubicBezTo>
                <a:close/>
                <a:moveTo>
                  <a:pt x="98" y="245"/>
                </a:moveTo>
                <a:cubicBezTo>
                  <a:pt x="100" y="245"/>
                  <a:pt x="103" y="242"/>
                  <a:pt x="103" y="240"/>
                </a:cubicBezTo>
                <a:cubicBezTo>
                  <a:pt x="103" y="237"/>
                  <a:pt x="100" y="234"/>
                  <a:pt x="98" y="234"/>
                </a:cubicBezTo>
                <a:cubicBezTo>
                  <a:pt x="95" y="234"/>
                  <a:pt x="93" y="237"/>
                  <a:pt x="93" y="239"/>
                </a:cubicBezTo>
                <a:cubicBezTo>
                  <a:pt x="92" y="242"/>
                  <a:pt x="95" y="245"/>
                  <a:pt x="98" y="2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9229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Direkte Ertragsmodelle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8375"/>
          </a:xfrm>
        </p:spPr>
        <p:txBody>
          <a:bodyPr>
            <a:normAutofit/>
          </a:bodyPr>
          <a:lstStyle/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Käufer und Verkäufer tauschen Güter gegen Geld.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In den gesamten Prozess zwischen Angebot und Abwicklung werden  Dienstleister eingebunden.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Das Web-Business kommuniziert an alle Teilnehmer das Ziel: Güter sollen verkauft werden.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Der Anbieter verdient seinen Ertrag </a:t>
            </a:r>
            <a:r>
              <a:rPr lang="de-DE" sz="2200" i="1" dirty="0">
                <a:latin typeface="Avenir Book" charset="0"/>
                <a:ea typeface="Avenir Book" charset="0"/>
                <a:cs typeface="Avenir Book" charset="0"/>
              </a:rPr>
              <a:t>direkt</a:t>
            </a:r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 im Kaufprozess.</a:t>
            </a:r>
          </a:p>
          <a:p>
            <a:r>
              <a:rPr lang="de-DE" sz="2200" dirty="0">
                <a:latin typeface="Avenir Book" charset="0"/>
                <a:ea typeface="Avenir Book" charset="0"/>
                <a:cs typeface="Avenir Book" charset="0"/>
              </a:rPr>
              <a:t>Newcomer graben den etablierten Handelshäusern das Wasser ab. Ohne Altlasten und beharrende Strukturen setzten sie das Web für die Präsentation der Ange­bote, der Bestellungen und der Zahlungen ein.</a:t>
            </a: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  <a:p>
            <a:endParaRPr lang="de-DE" sz="22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0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erade Verbindung 3"/>
          <p:cNvSpPr/>
          <p:nvPr/>
        </p:nvSpPr>
        <p:spPr>
          <a:xfrm rot="2591719">
            <a:off x="5694967" y="4171535"/>
            <a:ext cx="535546" cy="387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9357"/>
                </a:moveTo>
                <a:lnTo>
                  <a:pt x="535546" y="19357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Gerade Verbindung 4"/>
          <p:cNvSpPr/>
          <p:nvPr/>
        </p:nvSpPr>
        <p:spPr>
          <a:xfrm>
            <a:off x="6469890" y="3454688"/>
            <a:ext cx="703201" cy="387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9357"/>
                </a:moveTo>
                <a:lnTo>
                  <a:pt x="703201" y="19357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Gerade Verbindung 5"/>
          <p:cNvSpPr/>
          <p:nvPr/>
        </p:nvSpPr>
        <p:spPr>
          <a:xfrm rot="19008281">
            <a:off x="5778230" y="2044203"/>
            <a:ext cx="560821" cy="3871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9357"/>
                </a:moveTo>
                <a:lnTo>
                  <a:pt x="560821" y="19357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Oval 24"/>
          <p:cNvSpPr/>
          <p:nvPr/>
        </p:nvSpPr>
        <p:spPr>
          <a:xfrm>
            <a:off x="2658533" y="1750490"/>
            <a:ext cx="3787923" cy="3877711"/>
          </a:xfrm>
          <a:prstGeom prst="ellipse">
            <a:avLst/>
          </a:prstGeom>
          <a:solidFill>
            <a:srgbClr val="0A6BB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6" name="Gruppierung 25"/>
          <p:cNvGrpSpPr/>
          <p:nvPr/>
        </p:nvGrpSpPr>
        <p:grpSpPr>
          <a:xfrm>
            <a:off x="5952854" y="301321"/>
            <a:ext cx="1870057" cy="1796113"/>
            <a:chOff x="4381563" y="-143536"/>
            <a:chExt cx="1591948" cy="1590401"/>
          </a:xfrm>
        </p:grpSpPr>
        <p:sp>
          <p:nvSpPr>
            <p:cNvPr id="33" name="Oval 32"/>
            <p:cNvSpPr/>
            <p:nvPr/>
          </p:nvSpPr>
          <p:spPr>
            <a:xfrm>
              <a:off x="4381563" y="-143536"/>
              <a:ext cx="1591948" cy="1590401"/>
            </a:xfrm>
            <a:prstGeom prst="ellipse">
              <a:avLst/>
            </a:prstGeom>
            <a:solidFill>
              <a:srgbClr val="0A6BB2">
                <a:alpha val="35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8"/>
            <p:cNvSpPr/>
            <p:nvPr/>
          </p:nvSpPr>
          <p:spPr>
            <a:xfrm>
              <a:off x="4614698" y="89373"/>
              <a:ext cx="1125678" cy="11245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kern="1200" dirty="0">
                  <a:solidFill>
                    <a:schemeClr val="tx1"/>
                  </a:solidFill>
                  <a:latin typeface="Avenir Book" charset="0"/>
                  <a:ea typeface="Avenir Book" charset="0"/>
                  <a:cs typeface="Avenir Book" charset="0"/>
                </a:rPr>
                <a:t>Kauf physischer Güter</a:t>
              </a:r>
            </a:p>
          </p:txBody>
        </p:sp>
      </p:grpSp>
      <p:grpSp>
        <p:nvGrpSpPr>
          <p:cNvPr id="27" name="Gruppierung 26"/>
          <p:cNvGrpSpPr/>
          <p:nvPr/>
        </p:nvGrpSpPr>
        <p:grpSpPr>
          <a:xfrm>
            <a:off x="7173090" y="2451136"/>
            <a:ext cx="1845522" cy="1914581"/>
            <a:chOff x="4873882" y="1618698"/>
            <a:chExt cx="1492162" cy="1459973"/>
          </a:xfrm>
        </p:grpSpPr>
        <p:sp>
          <p:nvSpPr>
            <p:cNvPr id="31" name="Oval 30"/>
            <p:cNvSpPr/>
            <p:nvPr/>
          </p:nvSpPr>
          <p:spPr>
            <a:xfrm>
              <a:off x="4873882" y="1618698"/>
              <a:ext cx="1492162" cy="1459973"/>
            </a:xfrm>
            <a:prstGeom prst="ellipse">
              <a:avLst/>
            </a:prstGeom>
            <a:solidFill>
              <a:srgbClr val="0A6BB2">
                <a:alpha val="35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10"/>
            <p:cNvSpPr/>
            <p:nvPr/>
          </p:nvSpPr>
          <p:spPr>
            <a:xfrm>
              <a:off x="5110387" y="1807207"/>
              <a:ext cx="1055118" cy="103235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kern="1200" dirty="0">
                  <a:solidFill>
                    <a:schemeClr val="tx1"/>
                  </a:solidFill>
                  <a:latin typeface="Avenir Book" charset="0"/>
                  <a:ea typeface="Avenir Book" charset="0"/>
                  <a:cs typeface="Avenir Book" charset="0"/>
                </a:rPr>
                <a:t>Download digitaler</a:t>
              </a:r>
              <a:r>
                <a:rPr lang="de-DE" sz="2000" b="1" kern="1200" baseline="0" dirty="0">
                  <a:solidFill>
                    <a:schemeClr val="tx1"/>
                  </a:solidFill>
                  <a:latin typeface="Avenir Book" charset="0"/>
                  <a:ea typeface="Avenir Book" charset="0"/>
                  <a:cs typeface="Avenir Book" charset="0"/>
                </a:rPr>
                <a:t> Güter</a:t>
              </a:r>
              <a:endParaRPr lang="de-DE" sz="2000" b="1" kern="1200" dirty="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endParaRPr>
            </a:p>
          </p:txBody>
        </p:sp>
      </p:grpSp>
      <p:grpSp>
        <p:nvGrpSpPr>
          <p:cNvPr id="28" name="Gruppierung 27"/>
          <p:cNvGrpSpPr/>
          <p:nvPr/>
        </p:nvGrpSpPr>
        <p:grpSpPr>
          <a:xfrm>
            <a:off x="6232000" y="4870924"/>
            <a:ext cx="1882183" cy="1854959"/>
            <a:chOff x="4381563" y="3142918"/>
            <a:chExt cx="1591948" cy="1704381"/>
          </a:xfrm>
        </p:grpSpPr>
        <p:sp>
          <p:nvSpPr>
            <p:cNvPr id="29" name="Oval 28"/>
            <p:cNvSpPr/>
            <p:nvPr/>
          </p:nvSpPr>
          <p:spPr>
            <a:xfrm>
              <a:off x="4381563" y="3142918"/>
              <a:ext cx="1591948" cy="1704381"/>
            </a:xfrm>
            <a:prstGeom prst="ellipse">
              <a:avLst/>
            </a:prstGeom>
            <a:solidFill>
              <a:srgbClr val="0A6BB2">
                <a:alpha val="35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Oval 12"/>
            <p:cNvSpPr/>
            <p:nvPr/>
          </p:nvSpPr>
          <p:spPr>
            <a:xfrm>
              <a:off x="4614698" y="3392519"/>
              <a:ext cx="1125678" cy="1205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sz="2000" b="1" kern="1200" dirty="0">
                  <a:solidFill>
                    <a:schemeClr val="tx1"/>
                  </a:solidFill>
                  <a:latin typeface="Avenir Book" charset="0"/>
                  <a:ea typeface="Avenir Book" charset="0"/>
                  <a:cs typeface="Avenir Book" charset="0"/>
                </a:rPr>
                <a:t>Teilen virtueller Güter</a:t>
              </a:r>
            </a:p>
          </p:txBody>
        </p:sp>
      </p:grpSp>
      <p:sp>
        <p:nvSpPr>
          <p:cNvPr id="35" name="Textfeld 34"/>
          <p:cNvSpPr txBox="1"/>
          <p:nvPr/>
        </p:nvSpPr>
        <p:spPr>
          <a:xfrm>
            <a:off x="3132637" y="2781404"/>
            <a:ext cx="2820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Direkte Ertragsmodelle im Web-Business</a:t>
            </a:r>
          </a:p>
        </p:txBody>
      </p:sp>
      <p:sp>
        <p:nvSpPr>
          <p:cNvPr id="36" name="Gerade Verbindung 3"/>
          <p:cNvSpPr/>
          <p:nvPr/>
        </p:nvSpPr>
        <p:spPr>
          <a:xfrm rot="2591719">
            <a:off x="5756865" y="5435630"/>
            <a:ext cx="1104964" cy="457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19357"/>
                </a:moveTo>
                <a:lnTo>
                  <a:pt x="535546" y="19357"/>
                </a:lnTo>
              </a:path>
            </a:pathLst>
          </a:custGeom>
          <a:noFill/>
        </p:spPr>
        <p:style>
          <a:lnRef idx="1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7" name="Bild 3">
            <a:extLst>
              <a:ext uri="{FF2B5EF4-FFF2-40B4-BE49-F238E27FC236}">
                <a16:creationId xmlns:a16="http://schemas.microsoft.com/office/drawing/2014/main" id="{103FBCD2-5BB1-4D4F-8D14-F1B20CFF0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310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>
                <a:solidFill>
                  <a:srgbClr val="0A6BB2"/>
                </a:solidFill>
                <a:latin typeface="Avenir Book" charset="0"/>
                <a:ea typeface="Avenir Book" charset="0"/>
                <a:cs typeface="Avenir Book" charset="0"/>
              </a:rPr>
              <a:t>Aufbau direktes Ertragsmodell</a:t>
            </a:r>
            <a:br>
              <a:rPr lang="de-DE" dirty="0">
                <a:latin typeface="Avenir Book" charset="0"/>
                <a:ea typeface="Avenir Book" charset="0"/>
                <a:cs typeface="Avenir Book" charset="0"/>
              </a:rPr>
            </a:br>
            <a:endParaRPr lang="de-DE" sz="2000" dirty="0">
              <a:latin typeface="Avenir Book" charset="0"/>
              <a:ea typeface="Avenir Book" charset="0"/>
              <a:cs typeface="Avenir Book" charset="0"/>
            </a:endParaRPr>
          </a:p>
        </p:txBody>
      </p:sp>
      <p:pic>
        <p:nvPicPr>
          <p:cNvPr id="4" name="Grafik 25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1066" y="1828799"/>
            <a:ext cx="7890933" cy="4436534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97" y="5823763"/>
            <a:ext cx="736470" cy="73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46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Macintosh PowerPoint</Application>
  <PresentationFormat>Breitbild</PresentationFormat>
  <Paragraphs>150</Paragraphs>
  <Slides>27</Slides>
  <Notes>16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3" baseType="lpstr">
      <vt:lpstr>Arial</vt:lpstr>
      <vt:lpstr>Avenir Book</vt:lpstr>
      <vt:lpstr>Calibri</vt:lpstr>
      <vt:lpstr>Calibri Light</vt:lpstr>
      <vt:lpstr>Open Sans</vt:lpstr>
      <vt:lpstr>Office-Design</vt:lpstr>
      <vt:lpstr>PowerPoint-Präsentation</vt:lpstr>
      <vt:lpstr>Übersicht</vt:lpstr>
      <vt:lpstr>PowerPoint-Präsentation</vt:lpstr>
      <vt:lpstr>PowerPoint-Präsentation</vt:lpstr>
      <vt:lpstr>PowerPoint-Präsentation</vt:lpstr>
      <vt:lpstr>PowerPoint-Präsentation</vt:lpstr>
      <vt:lpstr>Direkte Ertragsmodelle</vt:lpstr>
      <vt:lpstr>PowerPoint-Präsentation</vt:lpstr>
      <vt:lpstr>Aufbau direktes Ertragsmodell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Indirekte Ertragsmodelle</vt:lpstr>
      <vt:lpstr>Aufbau indirektes Ertragsmodell </vt:lpstr>
      <vt:lpstr>PowerPoint-Präsentation</vt:lpstr>
      <vt:lpstr>Community Marketing</vt:lpstr>
      <vt:lpstr>PowerPoint-Präsentation</vt:lpstr>
      <vt:lpstr>Content Marketing Content Business</vt:lpstr>
      <vt:lpstr>PowerPoint-Präsentation</vt:lpstr>
      <vt:lpstr>Modell Content Marketing </vt:lpstr>
      <vt:lpstr>Nicht kommerzielle Netzwerke</vt:lpstr>
      <vt:lpstr>PowerPoint-Präsentation</vt:lpstr>
      <vt:lpstr>PowerPoint-Präsentation</vt:lpstr>
      <vt:lpstr>Ertragsmodelle Zusammenfassung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Sara</dc:creator>
  <cp:lastModifiedBy>Microsoft Office-Benutzer</cp:lastModifiedBy>
  <cp:revision>49</cp:revision>
  <dcterms:created xsi:type="dcterms:W3CDTF">2016-09-02T09:40:17Z</dcterms:created>
  <dcterms:modified xsi:type="dcterms:W3CDTF">2019-03-19T20:21:43Z</dcterms:modified>
</cp:coreProperties>
</file>