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8" r:id="rId3"/>
    <p:sldId id="260" r:id="rId4"/>
    <p:sldId id="263" r:id="rId5"/>
    <p:sldId id="265" r:id="rId6"/>
    <p:sldId id="266" r:id="rId7"/>
    <p:sldId id="261" r:id="rId8"/>
    <p:sldId id="270" r:id="rId9"/>
    <p:sldId id="271" r:id="rId10"/>
    <p:sldId id="279" r:id="rId11"/>
    <p:sldId id="262" r:id="rId12"/>
    <p:sldId id="274" r:id="rId13"/>
    <p:sldId id="275" r:id="rId14"/>
    <p:sldId id="276" r:id="rId15"/>
    <p:sldId id="277" r:id="rId16"/>
    <p:sldId id="278" r:id="rId17"/>
    <p:sldId id="281" r:id="rId18"/>
    <p:sldId id="280" r:id="rId19"/>
    <p:sldId id="283" r:id="rId20"/>
    <p:sldId id="284" r:id="rId21"/>
    <p:sldId id="285" r:id="rId22"/>
    <p:sldId id="286" r:id="rId23"/>
    <p:sldId id="268" r:id="rId24"/>
    <p:sldId id="269"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6B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55"/>
    <p:restoredTop sz="93692"/>
  </p:normalViewPr>
  <p:slideViewPr>
    <p:cSldViewPr snapToGrid="0" snapToObjects="1">
      <p:cViewPr varScale="1">
        <p:scale>
          <a:sx n="61" d="100"/>
          <a:sy n="61" d="100"/>
        </p:scale>
        <p:origin x="232" y="3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9DCF2-7E43-9949-AD31-E8EA80DFA6A3}" type="doc">
      <dgm:prSet loTypeId="urn:microsoft.com/office/officeart/2005/8/layout/hChevron3" loCatId="" qsTypeId="urn:microsoft.com/office/officeart/2005/8/quickstyle/simple4" qsCatId="simple" csTypeId="urn:microsoft.com/office/officeart/2005/8/colors/accent1_2" csCatId="accent1" phldr="1"/>
      <dgm:spPr/>
    </dgm:pt>
    <dgm:pt modelId="{54E4BA89-63B7-3444-98D8-C46B039EB059}">
      <dgm:prSet phldrT="[Text]" custT="1"/>
      <dgm:spPr>
        <a:solidFill>
          <a:srgbClr val="0A6BB2"/>
        </a:solidFill>
      </dgm:spPr>
      <dgm:t>
        <a:bodyPr/>
        <a:lstStyle/>
        <a:p>
          <a:r>
            <a:rPr lang="de-DE" sz="3600" b="1" dirty="0">
              <a:latin typeface="Avenir Book" charset="0"/>
              <a:ea typeface="Avenir Book" charset="0"/>
              <a:cs typeface="Avenir Book" charset="0"/>
            </a:rPr>
            <a:t>Awareness</a:t>
          </a:r>
          <a:endParaRPr lang="de-DE" sz="2200" b="1" dirty="0">
            <a:latin typeface="Avenir Book" charset="0"/>
            <a:ea typeface="Avenir Book" charset="0"/>
            <a:cs typeface="Avenir Book" charset="0"/>
          </a:endParaRPr>
        </a:p>
      </dgm:t>
    </dgm:pt>
    <dgm:pt modelId="{F3013A60-8916-E54F-9237-FB26E6E1D298}" type="parTrans" cxnId="{E23BEF28-F2DC-7B4F-A576-3ADE0ABFF201}">
      <dgm:prSet/>
      <dgm:spPr/>
      <dgm:t>
        <a:bodyPr/>
        <a:lstStyle/>
        <a:p>
          <a:endParaRPr lang="de-DE"/>
        </a:p>
      </dgm:t>
    </dgm:pt>
    <dgm:pt modelId="{6E38BADB-3ED1-4E40-893D-41D5F350AF42}" type="sibTrans" cxnId="{E23BEF28-F2DC-7B4F-A576-3ADE0ABFF201}">
      <dgm:prSet/>
      <dgm:spPr/>
      <dgm:t>
        <a:bodyPr/>
        <a:lstStyle/>
        <a:p>
          <a:endParaRPr lang="de-DE"/>
        </a:p>
      </dgm:t>
    </dgm:pt>
    <dgm:pt modelId="{5554A470-105F-764E-8F1B-7898AEC8D010}">
      <dgm:prSet phldrT="[Text]" custT="1"/>
      <dgm:spPr>
        <a:solidFill>
          <a:srgbClr val="0A6BB2">
            <a:alpha val="60000"/>
          </a:srgbClr>
        </a:solidFill>
      </dgm:spPr>
      <dgm:t>
        <a:bodyPr/>
        <a:lstStyle/>
        <a:p>
          <a:r>
            <a:rPr lang="de-DE" sz="3600" b="1" dirty="0" err="1">
              <a:latin typeface="Avenir Book" charset="0"/>
              <a:ea typeface="Avenir Book" charset="0"/>
              <a:cs typeface="Avenir Book" charset="0"/>
            </a:rPr>
            <a:t>Desire</a:t>
          </a:r>
          <a:endParaRPr lang="de-DE" sz="2200" b="1" dirty="0">
            <a:latin typeface="Avenir Book" charset="0"/>
            <a:ea typeface="Avenir Book" charset="0"/>
            <a:cs typeface="Avenir Book" charset="0"/>
          </a:endParaRPr>
        </a:p>
      </dgm:t>
    </dgm:pt>
    <dgm:pt modelId="{4BE42013-FB87-8A43-B88D-F1D3A05D77F9}" type="parTrans" cxnId="{4054C404-D418-894A-B5BC-C315D6E1E6F8}">
      <dgm:prSet/>
      <dgm:spPr/>
      <dgm:t>
        <a:bodyPr/>
        <a:lstStyle/>
        <a:p>
          <a:endParaRPr lang="de-DE"/>
        </a:p>
      </dgm:t>
    </dgm:pt>
    <dgm:pt modelId="{5C1F79C3-C63F-8648-90CB-830580990A05}" type="sibTrans" cxnId="{4054C404-D418-894A-B5BC-C315D6E1E6F8}">
      <dgm:prSet/>
      <dgm:spPr/>
      <dgm:t>
        <a:bodyPr/>
        <a:lstStyle/>
        <a:p>
          <a:endParaRPr lang="de-DE"/>
        </a:p>
      </dgm:t>
    </dgm:pt>
    <dgm:pt modelId="{D3498006-3DC3-DD4F-9C63-7B3A3D99C7D2}">
      <dgm:prSet phldrT="[Text]" custT="1"/>
      <dgm:spPr>
        <a:solidFill>
          <a:srgbClr val="0A6BB2">
            <a:alpha val="35000"/>
          </a:srgbClr>
        </a:solidFill>
      </dgm:spPr>
      <dgm:t>
        <a:bodyPr/>
        <a:lstStyle/>
        <a:p>
          <a:r>
            <a:rPr lang="de-DE" sz="3600" b="1" dirty="0">
              <a:solidFill>
                <a:srgbClr val="0A6BB2"/>
              </a:solidFill>
              <a:latin typeface="Avenir Book" charset="0"/>
              <a:ea typeface="Avenir Book" charset="0"/>
              <a:cs typeface="Avenir Book" charset="0"/>
            </a:rPr>
            <a:t>Action</a:t>
          </a:r>
          <a:endParaRPr lang="de-DE" sz="2200" b="1" dirty="0">
            <a:solidFill>
              <a:srgbClr val="0A6BB2"/>
            </a:solidFill>
            <a:latin typeface="Avenir Book" charset="0"/>
            <a:ea typeface="Avenir Book" charset="0"/>
            <a:cs typeface="Avenir Book" charset="0"/>
          </a:endParaRPr>
        </a:p>
      </dgm:t>
    </dgm:pt>
    <dgm:pt modelId="{01383EDA-5CE4-DF42-A757-E07273692AED}" type="parTrans" cxnId="{090ABA9F-2D06-0945-8231-3203A59FEC60}">
      <dgm:prSet/>
      <dgm:spPr/>
      <dgm:t>
        <a:bodyPr/>
        <a:lstStyle/>
        <a:p>
          <a:endParaRPr lang="de-DE"/>
        </a:p>
      </dgm:t>
    </dgm:pt>
    <dgm:pt modelId="{0A914C8D-C351-3040-BB82-2DF710BA9784}" type="sibTrans" cxnId="{090ABA9F-2D06-0945-8231-3203A59FEC60}">
      <dgm:prSet/>
      <dgm:spPr/>
      <dgm:t>
        <a:bodyPr/>
        <a:lstStyle/>
        <a:p>
          <a:endParaRPr lang="de-DE"/>
        </a:p>
      </dgm:t>
    </dgm:pt>
    <dgm:pt modelId="{D45035EC-69BE-6D49-867B-70AE0D79C2DC}">
      <dgm:prSet custT="1"/>
      <dgm:spPr>
        <a:solidFill>
          <a:srgbClr val="0A6BB2">
            <a:alpha val="80000"/>
          </a:srgbClr>
        </a:solidFill>
      </dgm:spPr>
      <dgm:t>
        <a:bodyPr/>
        <a:lstStyle/>
        <a:p>
          <a:r>
            <a:rPr lang="de-DE" sz="3600" b="1" dirty="0">
              <a:latin typeface="Avenir Book" charset="0"/>
              <a:ea typeface="Avenir Book" charset="0"/>
              <a:cs typeface="Avenir Book" charset="0"/>
            </a:rPr>
            <a:t>Interest</a:t>
          </a:r>
          <a:endParaRPr lang="de-DE" sz="2200" b="1" dirty="0">
            <a:latin typeface="Avenir Book" charset="0"/>
            <a:ea typeface="Avenir Book" charset="0"/>
            <a:cs typeface="Avenir Book" charset="0"/>
          </a:endParaRPr>
        </a:p>
      </dgm:t>
    </dgm:pt>
    <dgm:pt modelId="{72E94877-C0EC-9340-9767-B61DF710D1DB}" type="parTrans" cxnId="{55C8FD26-BCBB-674D-A2A7-80541D49AE06}">
      <dgm:prSet/>
      <dgm:spPr/>
      <dgm:t>
        <a:bodyPr/>
        <a:lstStyle/>
        <a:p>
          <a:endParaRPr lang="de-DE"/>
        </a:p>
      </dgm:t>
    </dgm:pt>
    <dgm:pt modelId="{E5C0681B-7A91-0A4C-A440-FA3431EA8670}" type="sibTrans" cxnId="{55C8FD26-BCBB-674D-A2A7-80541D49AE06}">
      <dgm:prSet/>
      <dgm:spPr/>
      <dgm:t>
        <a:bodyPr/>
        <a:lstStyle/>
        <a:p>
          <a:endParaRPr lang="de-DE"/>
        </a:p>
      </dgm:t>
    </dgm:pt>
    <dgm:pt modelId="{136B1E5A-5448-9C43-B95F-64E736385B81}" type="pres">
      <dgm:prSet presAssocID="{0A89DCF2-7E43-9949-AD31-E8EA80DFA6A3}" presName="Name0" presStyleCnt="0">
        <dgm:presLayoutVars>
          <dgm:dir/>
          <dgm:resizeHandles val="exact"/>
        </dgm:presLayoutVars>
      </dgm:prSet>
      <dgm:spPr/>
    </dgm:pt>
    <dgm:pt modelId="{F5D635E1-829B-4542-9BF7-C5B39001607A}" type="pres">
      <dgm:prSet presAssocID="{54E4BA89-63B7-3444-98D8-C46B039EB059}" presName="parTxOnly" presStyleLbl="node1" presStyleIdx="0" presStyleCnt="4" custScaleY="129254">
        <dgm:presLayoutVars>
          <dgm:bulletEnabled val="1"/>
        </dgm:presLayoutVars>
      </dgm:prSet>
      <dgm:spPr/>
    </dgm:pt>
    <dgm:pt modelId="{65E4FAFB-5CEB-1B44-8AD4-A93F45182123}" type="pres">
      <dgm:prSet presAssocID="{6E38BADB-3ED1-4E40-893D-41D5F350AF42}" presName="parSpace" presStyleCnt="0"/>
      <dgm:spPr/>
    </dgm:pt>
    <dgm:pt modelId="{23C3D8AA-CC71-1C4C-BDED-6B84053AD53E}" type="pres">
      <dgm:prSet presAssocID="{D45035EC-69BE-6D49-867B-70AE0D79C2DC}" presName="parTxOnly" presStyleLbl="node1" presStyleIdx="1" presStyleCnt="4" custScaleY="125896">
        <dgm:presLayoutVars>
          <dgm:bulletEnabled val="1"/>
        </dgm:presLayoutVars>
      </dgm:prSet>
      <dgm:spPr/>
    </dgm:pt>
    <dgm:pt modelId="{B3555B22-165B-CB43-A3E0-3A118116E5F3}" type="pres">
      <dgm:prSet presAssocID="{E5C0681B-7A91-0A4C-A440-FA3431EA8670}" presName="parSpace" presStyleCnt="0"/>
      <dgm:spPr/>
    </dgm:pt>
    <dgm:pt modelId="{71A21555-6E4E-A74F-9E81-A7DA8CDD0615}" type="pres">
      <dgm:prSet presAssocID="{5554A470-105F-764E-8F1B-7898AEC8D010}" presName="parTxOnly" presStyleLbl="node1" presStyleIdx="2" presStyleCnt="4" custScaleY="125896">
        <dgm:presLayoutVars>
          <dgm:bulletEnabled val="1"/>
        </dgm:presLayoutVars>
      </dgm:prSet>
      <dgm:spPr/>
    </dgm:pt>
    <dgm:pt modelId="{B1B7905D-D2B4-5048-817B-629443A60CF4}" type="pres">
      <dgm:prSet presAssocID="{5C1F79C3-C63F-8648-90CB-830580990A05}" presName="parSpace" presStyleCnt="0"/>
      <dgm:spPr/>
    </dgm:pt>
    <dgm:pt modelId="{7B01FB51-41B4-D442-A7D7-B2C5A4EF4D47}" type="pres">
      <dgm:prSet presAssocID="{D3498006-3DC3-DD4F-9C63-7B3A3D99C7D2}" presName="parTxOnly" presStyleLbl="node1" presStyleIdx="3" presStyleCnt="4" custScaleY="125896">
        <dgm:presLayoutVars>
          <dgm:bulletEnabled val="1"/>
        </dgm:presLayoutVars>
      </dgm:prSet>
      <dgm:spPr/>
    </dgm:pt>
  </dgm:ptLst>
  <dgm:cxnLst>
    <dgm:cxn modelId="{4054C404-D418-894A-B5BC-C315D6E1E6F8}" srcId="{0A89DCF2-7E43-9949-AD31-E8EA80DFA6A3}" destId="{5554A470-105F-764E-8F1B-7898AEC8D010}" srcOrd="2" destOrd="0" parTransId="{4BE42013-FB87-8A43-B88D-F1D3A05D77F9}" sibTransId="{5C1F79C3-C63F-8648-90CB-830580990A05}"/>
    <dgm:cxn modelId="{55C8FD26-BCBB-674D-A2A7-80541D49AE06}" srcId="{0A89DCF2-7E43-9949-AD31-E8EA80DFA6A3}" destId="{D45035EC-69BE-6D49-867B-70AE0D79C2DC}" srcOrd="1" destOrd="0" parTransId="{72E94877-C0EC-9340-9767-B61DF710D1DB}" sibTransId="{E5C0681B-7A91-0A4C-A440-FA3431EA8670}"/>
    <dgm:cxn modelId="{E23BEF28-F2DC-7B4F-A576-3ADE0ABFF201}" srcId="{0A89DCF2-7E43-9949-AD31-E8EA80DFA6A3}" destId="{54E4BA89-63B7-3444-98D8-C46B039EB059}" srcOrd="0" destOrd="0" parTransId="{F3013A60-8916-E54F-9237-FB26E6E1D298}" sibTransId="{6E38BADB-3ED1-4E40-893D-41D5F350AF42}"/>
    <dgm:cxn modelId="{526D3E73-CBA1-A54B-8FF8-466B2006432E}" type="presOf" srcId="{0A89DCF2-7E43-9949-AD31-E8EA80DFA6A3}" destId="{136B1E5A-5448-9C43-B95F-64E736385B81}" srcOrd="0" destOrd="0" presId="urn:microsoft.com/office/officeart/2005/8/layout/hChevron3"/>
    <dgm:cxn modelId="{8A465578-902C-CF49-BD92-497107DE0A4A}" type="presOf" srcId="{54E4BA89-63B7-3444-98D8-C46B039EB059}" destId="{F5D635E1-829B-4542-9BF7-C5B39001607A}" srcOrd="0" destOrd="0" presId="urn:microsoft.com/office/officeart/2005/8/layout/hChevron3"/>
    <dgm:cxn modelId="{090ABA9F-2D06-0945-8231-3203A59FEC60}" srcId="{0A89DCF2-7E43-9949-AD31-E8EA80DFA6A3}" destId="{D3498006-3DC3-DD4F-9C63-7B3A3D99C7D2}" srcOrd="3" destOrd="0" parTransId="{01383EDA-5CE4-DF42-A757-E07273692AED}" sibTransId="{0A914C8D-C351-3040-BB82-2DF710BA9784}"/>
    <dgm:cxn modelId="{084D9DA2-ED7A-484A-8D11-3577CE018C7A}" type="presOf" srcId="{D3498006-3DC3-DD4F-9C63-7B3A3D99C7D2}" destId="{7B01FB51-41B4-D442-A7D7-B2C5A4EF4D47}" srcOrd="0" destOrd="0" presId="urn:microsoft.com/office/officeart/2005/8/layout/hChevron3"/>
    <dgm:cxn modelId="{CA7C64A9-9285-4E44-A680-2FF46BFDBE7F}" type="presOf" srcId="{5554A470-105F-764E-8F1B-7898AEC8D010}" destId="{71A21555-6E4E-A74F-9E81-A7DA8CDD0615}" srcOrd="0" destOrd="0" presId="urn:microsoft.com/office/officeart/2005/8/layout/hChevron3"/>
    <dgm:cxn modelId="{D09400E2-F4A5-F743-83E7-BF691B5703BA}" type="presOf" srcId="{D45035EC-69BE-6D49-867B-70AE0D79C2DC}" destId="{23C3D8AA-CC71-1C4C-BDED-6B84053AD53E}" srcOrd="0" destOrd="0" presId="urn:microsoft.com/office/officeart/2005/8/layout/hChevron3"/>
    <dgm:cxn modelId="{2AD0AC13-9005-7442-B6FF-9210FFCF6857}" type="presParOf" srcId="{136B1E5A-5448-9C43-B95F-64E736385B81}" destId="{F5D635E1-829B-4542-9BF7-C5B39001607A}" srcOrd="0" destOrd="0" presId="urn:microsoft.com/office/officeart/2005/8/layout/hChevron3"/>
    <dgm:cxn modelId="{1EB5D0A5-2753-A149-BE97-D5A40C0B8159}" type="presParOf" srcId="{136B1E5A-5448-9C43-B95F-64E736385B81}" destId="{65E4FAFB-5CEB-1B44-8AD4-A93F45182123}" srcOrd="1" destOrd="0" presId="urn:microsoft.com/office/officeart/2005/8/layout/hChevron3"/>
    <dgm:cxn modelId="{E78C98CB-E9E2-0D4E-9569-47DE5D20242B}" type="presParOf" srcId="{136B1E5A-5448-9C43-B95F-64E736385B81}" destId="{23C3D8AA-CC71-1C4C-BDED-6B84053AD53E}" srcOrd="2" destOrd="0" presId="urn:microsoft.com/office/officeart/2005/8/layout/hChevron3"/>
    <dgm:cxn modelId="{AFB68E8D-6ED9-D74E-99B0-6C1571CDB851}" type="presParOf" srcId="{136B1E5A-5448-9C43-B95F-64E736385B81}" destId="{B3555B22-165B-CB43-A3E0-3A118116E5F3}" srcOrd="3" destOrd="0" presId="urn:microsoft.com/office/officeart/2005/8/layout/hChevron3"/>
    <dgm:cxn modelId="{73E76DA8-EB69-1241-B83B-149880F68159}" type="presParOf" srcId="{136B1E5A-5448-9C43-B95F-64E736385B81}" destId="{71A21555-6E4E-A74F-9E81-A7DA8CDD0615}" srcOrd="4" destOrd="0" presId="urn:microsoft.com/office/officeart/2005/8/layout/hChevron3"/>
    <dgm:cxn modelId="{2419B506-2ABB-F94D-8ABC-2B0CAAC40C63}" type="presParOf" srcId="{136B1E5A-5448-9C43-B95F-64E736385B81}" destId="{B1B7905D-D2B4-5048-817B-629443A60CF4}" srcOrd="5" destOrd="0" presId="urn:microsoft.com/office/officeart/2005/8/layout/hChevron3"/>
    <dgm:cxn modelId="{E52EBDB2-3B1B-4E45-89C4-7E3FE288299B}" type="presParOf" srcId="{136B1E5A-5448-9C43-B95F-64E736385B81}" destId="{7B01FB51-41B4-D442-A7D7-B2C5A4EF4D47}"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FC1D0-C236-B34B-8590-14D4FE549739}" type="doc">
      <dgm:prSet loTypeId="urn:microsoft.com/office/officeart/2005/8/layout/bProcess2" loCatId="" qsTypeId="urn:microsoft.com/office/officeart/2005/8/quickstyle/simple4" qsCatId="simple" csTypeId="urn:microsoft.com/office/officeart/2005/8/colors/accent1_2" csCatId="accent1" phldr="1"/>
      <dgm:spPr/>
      <dgm:t>
        <a:bodyPr/>
        <a:lstStyle/>
        <a:p>
          <a:endParaRPr lang="de-DE"/>
        </a:p>
      </dgm:t>
    </dgm:pt>
    <dgm:pt modelId="{8D228D67-8A36-CE4F-AC3E-F9A8B5A37604}">
      <dgm:prSet phldrT="[Text]" custT="1"/>
      <dgm:spPr>
        <a:solidFill>
          <a:srgbClr val="0A6BB2"/>
        </a:solidFill>
      </dgm:spPr>
      <dgm:t>
        <a:bodyPr/>
        <a:lstStyle/>
        <a:p>
          <a:r>
            <a:rPr lang="de-DE" sz="2400" b="1" dirty="0">
              <a:latin typeface="Avenir Book" charset="0"/>
              <a:ea typeface="Avenir Book" charset="0"/>
              <a:cs typeface="Avenir Book" charset="0"/>
            </a:rPr>
            <a:t>Angebot</a:t>
          </a:r>
          <a:endParaRPr lang="de-DE" sz="1400" b="1" dirty="0">
            <a:latin typeface="Avenir Book" charset="0"/>
            <a:ea typeface="Avenir Book" charset="0"/>
            <a:cs typeface="Avenir Book" charset="0"/>
          </a:endParaRPr>
        </a:p>
      </dgm:t>
    </dgm:pt>
    <dgm:pt modelId="{C273E013-1FBC-6B4C-A703-5705C0D3C5DC}" type="parTrans" cxnId="{F5FBD13F-DBD6-474E-8ADE-355600796EB7}">
      <dgm:prSet/>
      <dgm:spPr/>
      <dgm:t>
        <a:bodyPr/>
        <a:lstStyle/>
        <a:p>
          <a:endParaRPr lang="de-DE"/>
        </a:p>
      </dgm:t>
    </dgm:pt>
    <dgm:pt modelId="{67963740-0FA6-FE48-8EBD-A6BC1E123BB5}" type="sibTrans" cxnId="{F5FBD13F-DBD6-474E-8ADE-355600796EB7}">
      <dgm:prSet/>
      <dgm:spPr/>
      <dgm:t>
        <a:bodyPr/>
        <a:lstStyle/>
        <a:p>
          <a:endParaRPr lang="de-DE"/>
        </a:p>
      </dgm:t>
    </dgm:pt>
    <dgm:pt modelId="{F0808BC2-78F2-D04E-9047-7D13B32292B6}">
      <dgm:prSet phldrT="[Text]" custT="1"/>
      <dgm:spPr>
        <a:solidFill>
          <a:srgbClr val="0A6BB2"/>
        </a:solidFill>
      </dgm:spPr>
      <dgm:t>
        <a:bodyPr/>
        <a:lstStyle/>
        <a:p>
          <a:r>
            <a:rPr lang="de-DE" sz="2800" b="1" dirty="0" err="1">
              <a:latin typeface="Avenir Book" charset="0"/>
              <a:ea typeface="Avenir Book" charset="0"/>
              <a:cs typeface="Avenir Book" charset="0"/>
            </a:rPr>
            <a:t>Bestel-lung</a:t>
          </a:r>
          <a:r>
            <a:rPr lang="de-DE" sz="1900" dirty="0"/>
            <a:t>	</a:t>
          </a:r>
        </a:p>
      </dgm:t>
    </dgm:pt>
    <dgm:pt modelId="{5AD1DCCB-A618-6442-B056-7FBD0E5D8773}" type="parTrans" cxnId="{1A4CFE89-DF62-4744-BE0C-655D4EAE91D5}">
      <dgm:prSet/>
      <dgm:spPr/>
      <dgm:t>
        <a:bodyPr/>
        <a:lstStyle/>
        <a:p>
          <a:endParaRPr lang="de-DE"/>
        </a:p>
      </dgm:t>
    </dgm:pt>
    <dgm:pt modelId="{3A4E8B50-20F4-BD4C-86E0-7DCACA89D994}" type="sibTrans" cxnId="{1A4CFE89-DF62-4744-BE0C-655D4EAE91D5}">
      <dgm:prSet/>
      <dgm:spPr/>
      <dgm:t>
        <a:bodyPr/>
        <a:lstStyle/>
        <a:p>
          <a:endParaRPr lang="de-DE"/>
        </a:p>
      </dgm:t>
    </dgm:pt>
    <dgm:pt modelId="{C7508A9B-F832-884B-ACD9-44D1725122B8}">
      <dgm:prSet phldrT="[Text]" custT="1"/>
      <dgm:spPr>
        <a:solidFill>
          <a:srgbClr val="0A6BB2"/>
        </a:solidFill>
      </dgm:spPr>
      <dgm:t>
        <a:bodyPr/>
        <a:lstStyle/>
        <a:p>
          <a:r>
            <a:rPr lang="de-DE" sz="2400" b="1" dirty="0">
              <a:latin typeface="Avenir Book" charset="0"/>
              <a:ea typeface="Avenir Book" charset="0"/>
              <a:cs typeface="Avenir Book" charset="0"/>
            </a:rPr>
            <a:t>Rech-</a:t>
          </a:r>
          <a:r>
            <a:rPr lang="de-DE" sz="2400" b="1" dirty="0" err="1">
              <a:latin typeface="Avenir Book" charset="0"/>
              <a:ea typeface="Avenir Book" charset="0"/>
              <a:cs typeface="Avenir Book" charset="0"/>
            </a:rPr>
            <a:t>nung</a:t>
          </a:r>
          <a:endParaRPr lang="de-DE" sz="2200" b="1" dirty="0">
            <a:latin typeface="Avenir Book" charset="0"/>
            <a:ea typeface="Avenir Book" charset="0"/>
            <a:cs typeface="Avenir Book" charset="0"/>
          </a:endParaRPr>
        </a:p>
      </dgm:t>
    </dgm:pt>
    <dgm:pt modelId="{30C96D1B-7E92-1D4C-8196-2C332FB2DDC4}" type="parTrans" cxnId="{0AC3DBA9-CC9F-5142-86D8-BB29F3772081}">
      <dgm:prSet/>
      <dgm:spPr/>
      <dgm:t>
        <a:bodyPr/>
        <a:lstStyle/>
        <a:p>
          <a:endParaRPr lang="de-DE"/>
        </a:p>
      </dgm:t>
    </dgm:pt>
    <dgm:pt modelId="{17E83A63-FB5E-C842-B9FA-A055D0FB8A1E}" type="sibTrans" cxnId="{0AC3DBA9-CC9F-5142-86D8-BB29F3772081}">
      <dgm:prSet/>
      <dgm:spPr/>
      <dgm:t>
        <a:bodyPr/>
        <a:lstStyle/>
        <a:p>
          <a:endParaRPr lang="de-DE"/>
        </a:p>
      </dgm:t>
    </dgm:pt>
    <dgm:pt modelId="{CEBA07FF-5C79-A543-8A27-D09B5C817616}">
      <dgm:prSet phldrT="[Text]" custT="1"/>
      <dgm:spPr>
        <a:solidFill>
          <a:srgbClr val="0A6BB2"/>
        </a:solidFill>
      </dgm:spPr>
      <dgm:t>
        <a:bodyPr/>
        <a:lstStyle/>
        <a:p>
          <a:r>
            <a:rPr lang="de-DE" sz="2400" dirty="0">
              <a:latin typeface="Avenir Book" charset="0"/>
              <a:ea typeface="Avenir Book" charset="0"/>
              <a:cs typeface="Avenir Book" charset="0"/>
            </a:rPr>
            <a:t>Liefer-</a:t>
          </a:r>
          <a:r>
            <a:rPr lang="de-DE" sz="2400" dirty="0" err="1">
              <a:latin typeface="Avenir Book" charset="0"/>
              <a:ea typeface="Avenir Book" charset="0"/>
              <a:cs typeface="Avenir Book" charset="0"/>
            </a:rPr>
            <a:t>ung</a:t>
          </a:r>
          <a:endParaRPr lang="de-DE" sz="2200" dirty="0">
            <a:latin typeface="Avenir Book" charset="0"/>
            <a:ea typeface="Avenir Book" charset="0"/>
            <a:cs typeface="Avenir Book" charset="0"/>
          </a:endParaRPr>
        </a:p>
      </dgm:t>
    </dgm:pt>
    <dgm:pt modelId="{AD1033D1-00DC-AB4B-B0EB-B0F687F06D1A}" type="parTrans" cxnId="{8F9DFBF9-56DC-0746-9AC6-240131EEBA11}">
      <dgm:prSet/>
      <dgm:spPr/>
      <dgm:t>
        <a:bodyPr/>
        <a:lstStyle/>
        <a:p>
          <a:endParaRPr lang="de-DE"/>
        </a:p>
      </dgm:t>
    </dgm:pt>
    <dgm:pt modelId="{8DAB748F-47A3-2340-AB3F-BF9C96925637}" type="sibTrans" cxnId="{8F9DFBF9-56DC-0746-9AC6-240131EEBA11}">
      <dgm:prSet/>
      <dgm:spPr/>
      <dgm:t>
        <a:bodyPr/>
        <a:lstStyle/>
        <a:p>
          <a:endParaRPr lang="de-DE"/>
        </a:p>
      </dgm:t>
    </dgm:pt>
    <dgm:pt modelId="{8D0993A0-74F7-C348-B0EE-E1971ACFCC0E}">
      <dgm:prSet phldrT="[Text]" custT="1"/>
      <dgm:spPr>
        <a:solidFill>
          <a:srgbClr val="0A6BB2"/>
        </a:solidFill>
      </dgm:spPr>
      <dgm:t>
        <a:bodyPr/>
        <a:lstStyle/>
        <a:p>
          <a:r>
            <a:rPr lang="de-DE" sz="2400" b="1" dirty="0">
              <a:latin typeface="Avenir Book" charset="0"/>
              <a:ea typeface="Avenir Book" charset="0"/>
              <a:cs typeface="Avenir Book" charset="0"/>
            </a:rPr>
            <a:t>Zahlung</a:t>
          </a:r>
        </a:p>
      </dgm:t>
    </dgm:pt>
    <dgm:pt modelId="{2CF6A9A2-385B-234F-B1DC-762B41E3F53C}" type="parTrans" cxnId="{63622EAC-F275-1646-9746-EECA9CC22AF4}">
      <dgm:prSet/>
      <dgm:spPr/>
      <dgm:t>
        <a:bodyPr/>
        <a:lstStyle/>
        <a:p>
          <a:endParaRPr lang="de-DE"/>
        </a:p>
      </dgm:t>
    </dgm:pt>
    <dgm:pt modelId="{8AB1A296-3A82-6447-ABE3-1B76EADD048C}" type="sibTrans" cxnId="{63622EAC-F275-1646-9746-EECA9CC22AF4}">
      <dgm:prSet/>
      <dgm:spPr/>
      <dgm:t>
        <a:bodyPr/>
        <a:lstStyle/>
        <a:p>
          <a:endParaRPr lang="de-DE"/>
        </a:p>
      </dgm:t>
    </dgm:pt>
    <dgm:pt modelId="{0EF2FF35-5F88-9445-8AD8-59F9255800CF}" type="pres">
      <dgm:prSet presAssocID="{904FC1D0-C236-B34B-8590-14D4FE549739}" presName="diagram" presStyleCnt="0">
        <dgm:presLayoutVars>
          <dgm:dir/>
          <dgm:resizeHandles/>
        </dgm:presLayoutVars>
      </dgm:prSet>
      <dgm:spPr/>
    </dgm:pt>
    <dgm:pt modelId="{4E6C435F-7B3D-AD43-99B6-3135C3BFA51E}" type="pres">
      <dgm:prSet presAssocID="{8D228D67-8A36-CE4F-AC3E-F9A8B5A37604}" presName="firstNode" presStyleLbl="node1" presStyleIdx="0" presStyleCnt="5">
        <dgm:presLayoutVars>
          <dgm:bulletEnabled val="1"/>
        </dgm:presLayoutVars>
      </dgm:prSet>
      <dgm:spPr/>
    </dgm:pt>
    <dgm:pt modelId="{2C538037-C3A6-4940-ABFF-AD3F76EB754F}" type="pres">
      <dgm:prSet presAssocID="{67963740-0FA6-FE48-8EBD-A6BC1E123BB5}" presName="sibTrans" presStyleLbl="sibTrans2D1" presStyleIdx="0" presStyleCnt="4"/>
      <dgm:spPr/>
    </dgm:pt>
    <dgm:pt modelId="{D2591D73-127B-4847-A4F7-E628ED72A87C}" type="pres">
      <dgm:prSet presAssocID="{F0808BC2-78F2-D04E-9047-7D13B32292B6}" presName="middleNode" presStyleCnt="0"/>
      <dgm:spPr/>
    </dgm:pt>
    <dgm:pt modelId="{F1EB50F7-F934-8947-AF10-4F44725F6093}" type="pres">
      <dgm:prSet presAssocID="{F0808BC2-78F2-D04E-9047-7D13B32292B6}" presName="padding" presStyleLbl="node1" presStyleIdx="0" presStyleCnt="5"/>
      <dgm:spPr/>
    </dgm:pt>
    <dgm:pt modelId="{40F2CC18-69B8-E140-B2BB-174EBCCD4169}" type="pres">
      <dgm:prSet presAssocID="{F0808BC2-78F2-D04E-9047-7D13B32292B6}" presName="shape" presStyleLbl="node1" presStyleIdx="1" presStyleCnt="5" custScaleX="151781" custScaleY="155317">
        <dgm:presLayoutVars>
          <dgm:bulletEnabled val="1"/>
        </dgm:presLayoutVars>
      </dgm:prSet>
      <dgm:spPr/>
    </dgm:pt>
    <dgm:pt modelId="{A840AE51-5E94-5C48-B09A-FBA1415B338E}" type="pres">
      <dgm:prSet presAssocID="{3A4E8B50-20F4-BD4C-86E0-7DCACA89D994}" presName="sibTrans" presStyleLbl="sibTrans2D1" presStyleIdx="1" presStyleCnt="4"/>
      <dgm:spPr/>
    </dgm:pt>
    <dgm:pt modelId="{5DC2B2DD-1D2F-E446-9658-95B848BE2E2F}" type="pres">
      <dgm:prSet presAssocID="{C7508A9B-F832-884B-ACD9-44D1725122B8}" presName="middleNode" presStyleCnt="0"/>
      <dgm:spPr/>
    </dgm:pt>
    <dgm:pt modelId="{811D08CD-68C9-7E4D-95BC-51AB63FC2055}" type="pres">
      <dgm:prSet presAssocID="{C7508A9B-F832-884B-ACD9-44D1725122B8}" presName="padding" presStyleLbl="node1" presStyleIdx="1" presStyleCnt="5"/>
      <dgm:spPr/>
    </dgm:pt>
    <dgm:pt modelId="{AB7E44F4-14C3-394F-A2D1-874D37680978}" type="pres">
      <dgm:prSet presAssocID="{C7508A9B-F832-884B-ACD9-44D1725122B8}" presName="shape" presStyleLbl="node1" presStyleIdx="2" presStyleCnt="5" custScaleX="150725" custScaleY="151221">
        <dgm:presLayoutVars>
          <dgm:bulletEnabled val="1"/>
        </dgm:presLayoutVars>
      </dgm:prSet>
      <dgm:spPr/>
    </dgm:pt>
    <dgm:pt modelId="{B0DE3278-5DCE-7F4B-9764-8E5706BE683C}" type="pres">
      <dgm:prSet presAssocID="{17E83A63-FB5E-C842-B9FA-A055D0FB8A1E}" presName="sibTrans" presStyleLbl="sibTrans2D1" presStyleIdx="2" presStyleCnt="4"/>
      <dgm:spPr/>
    </dgm:pt>
    <dgm:pt modelId="{D9835136-8064-A246-B5C1-3FB2A9F995FB}" type="pres">
      <dgm:prSet presAssocID="{CEBA07FF-5C79-A543-8A27-D09B5C817616}" presName="middleNode" presStyleCnt="0"/>
      <dgm:spPr/>
    </dgm:pt>
    <dgm:pt modelId="{AD7EA48B-69ED-F94E-A5F1-78E88622A953}" type="pres">
      <dgm:prSet presAssocID="{CEBA07FF-5C79-A543-8A27-D09B5C817616}" presName="padding" presStyleLbl="node1" presStyleIdx="2" presStyleCnt="5"/>
      <dgm:spPr/>
    </dgm:pt>
    <dgm:pt modelId="{28F2DDD5-141A-A448-B3C6-0428CEB32995}" type="pres">
      <dgm:prSet presAssocID="{CEBA07FF-5C79-A543-8A27-D09B5C817616}" presName="shape" presStyleLbl="node1" presStyleIdx="3" presStyleCnt="5" custScaleX="151642" custScaleY="151402">
        <dgm:presLayoutVars>
          <dgm:bulletEnabled val="1"/>
        </dgm:presLayoutVars>
      </dgm:prSet>
      <dgm:spPr/>
    </dgm:pt>
    <dgm:pt modelId="{0BE2A8EF-1E19-8C44-A3AE-0449DFFD506A}" type="pres">
      <dgm:prSet presAssocID="{8DAB748F-47A3-2340-AB3F-BF9C96925637}" presName="sibTrans" presStyleLbl="sibTrans2D1" presStyleIdx="3" presStyleCnt="4"/>
      <dgm:spPr/>
    </dgm:pt>
    <dgm:pt modelId="{1377C4BF-5201-684A-833B-42D21F64299C}" type="pres">
      <dgm:prSet presAssocID="{8D0993A0-74F7-C348-B0EE-E1971ACFCC0E}" presName="lastNode" presStyleLbl="node1" presStyleIdx="4" presStyleCnt="5">
        <dgm:presLayoutVars>
          <dgm:bulletEnabled val="1"/>
        </dgm:presLayoutVars>
      </dgm:prSet>
      <dgm:spPr/>
    </dgm:pt>
  </dgm:ptLst>
  <dgm:cxnLst>
    <dgm:cxn modelId="{F051EA29-E1F2-B345-8F3C-60AA57FC57C2}" type="presOf" srcId="{8D228D67-8A36-CE4F-AC3E-F9A8B5A37604}" destId="{4E6C435F-7B3D-AD43-99B6-3135C3BFA51E}" srcOrd="0" destOrd="0" presId="urn:microsoft.com/office/officeart/2005/8/layout/bProcess2"/>
    <dgm:cxn modelId="{F5FBD13F-DBD6-474E-8ADE-355600796EB7}" srcId="{904FC1D0-C236-B34B-8590-14D4FE549739}" destId="{8D228D67-8A36-CE4F-AC3E-F9A8B5A37604}" srcOrd="0" destOrd="0" parTransId="{C273E013-1FBC-6B4C-A703-5705C0D3C5DC}" sibTransId="{67963740-0FA6-FE48-8EBD-A6BC1E123BB5}"/>
    <dgm:cxn modelId="{A5CE1167-36D9-BC4B-84AC-B2E6ABEC9FC2}" type="presOf" srcId="{C7508A9B-F832-884B-ACD9-44D1725122B8}" destId="{AB7E44F4-14C3-394F-A2D1-874D37680978}" srcOrd="0" destOrd="0" presId="urn:microsoft.com/office/officeart/2005/8/layout/bProcess2"/>
    <dgm:cxn modelId="{9EC2146D-FCE0-A640-98F6-FF6F17CB7D1D}" type="presOf" srcId="{F0808BC2-78F2-D04E-9047-7D13B32292B6}" destId="{40F2CC18-69B8-E140-B2BB-174EBCCD4169}" srcOrd="0" destOrd="0" presId="urn:microsoft.com/office/officeart/2005/8/layout/bProcess2"/>
    <dgm:cxn modelId="{A79CF77A-FC7B-5E44-B9F9-525E28141521}" type="presOf" srcId="{8D0993A0-74F7-C348-B0EE-E1971ACFCC0E}" destId="{1377C4BF-5201-684A-833B-42D21F64299C}" srcOrd="0" destOrd="0" presId="urn:microsoft.com/office/officeart/2005/8/layout/bProcess2"/>
    <dgm:cxn modelId="{BA2FEE82-8CA6-E243-B3C0-03E8D044BBCE}" type="presOf" srcId="{CEBA07FF-5C79-A543-8A27-D09B5C817616}" destId="{28F2DDD5-141A-A448-B3C6-0428CEB32995}" srcOrd="0" destOrd="0" presId="urn:microsoft.com/office/officeart/2005/8/layout/bProcess2"/>
    <dgm:cxn modelId="{1A4CFE89-DF62-4744-BE0C-655D4EAE91D5}" srcId="{904FC1D0-C236-B34B-8590-14D4FE549739}" destId="{F0808BC2-78F2-D04E-9047-7D13B32292B6}" srcOrd="1" destOrd="0" parTransId="{5AD1DCCB-A618-6442-B056-7FBD0E5D8773}" sibTransId="{3A4E8B50-20F4-BD4C-86E0-7DCACA89D994}"/>
    <dgm:cxn modelId="{63E19491-EF93-A44C-AFC8-AD24E48DE25A}" type="presOf" srcId="{17E83A63-FB5E-C842-B9FA-A055D0FB8A1E}" destId="{B0DE3278-5DCE-7F4B-9764-8E5706BE683C}" srcOrd="0" destOrd="0" presId="urn:microsoft.com/office/officeart/2005/8/layout/bProcess2"/>
    <dgm:cxn modelId="{0974CA92-813B-A74D-BA07-A98F4B23E94B}" type="presOf" srcId="{904FC1D0-C236-B34B-8590-14D4FE549739}" destId="{0EF2FF35-5F88-9445-8AD8-59F9255800CF}" srcOrd="0" destOrd="0" presId="urn:microsoft.com/office/officeart/2005/8/layout/bProcess2"/>
    <dgm:cxn modelId="{E8E5449D-1D02-AD47-8543-208F3A4BB4CC}" type="presOf" srcId="{8DAB748F-47A3-2340-AB3F-BF9C96925637}" destId="{0BE2A8EF-1E19-8C44-A3AE-0449DFFD506A}" srcOrd="0" destOrd="0" presId="urn:microsoft.com/office/officeart/2005/8/layout/bProcess2"/>
    <dgm:cxn modelId="{0AC3DBA9-CC9F-5142-86D8-BB29F3772081}" srcId="{904FC1D0-C236-B34B-8590-14D4FE549739}" destId="{C7508A9B-F832-884B-ACD9-44D1725122B8}" srcOrd="2" destOrd="0" parTransId="{30C96D1B-7E92-1D4C-8196-2C332FB2DDC4}" sibTransId="{17E83A63-FB5E-C842-B9FA-A055D0FB8A1E}"/>
    <dgm:cxn modelId="{63622EAC-F275-1646-9746-EECA9CC22AF4}" srcId="{904FC1D0-C236-B34B-8590-14D4FE549739}" destId="{8D0993A0-74F7-C348-B0EE-E1971ACFCC0E}" srcOrd="4" destOrd="0" parTransId="{2CF6A9A2-385B-234F-B1DC-762B41E3F53C}" sibTransId="{8AB1A296-3A82-6447-ABE3-1B76EADD048C}"/>
    <dgm:cxn modelId="{FDEF86EB-AFFB-B840-84A7-4027F7A57F43}" type="presOf" srcId="{3A4E8B50-20F4-BD4C-86E0-7DCACA89D994}" destId="{A840AE51-5E94-5C48-B09A-FBA1415B338E}" srcOrd="0" destOrd="0" presId="urn:microsoft.com/office/officeart/2005/8/layout/bProcess2"/>
    <dgm:cxn modelId="{10CD80F7-7359-3549-95F8-EC2B5E9930AE}" type="presOf" srcId="{67963740-0FA6-FE48-8EBD-A6BC1E123BB5}" destId="{2C538037-C3A6-4940-ABFF-AD3F76EB754F}" srcOrd="0" destOrd="0" presId="urn:microsoft.com/office/officeart/2005/8/layout/bProcess2"/>
    <dgm:cxn modelId="{8F9DFBF9-56DC-0746-9AC6-240131EEBA11}" srcId="{904FC1D0-C236-B34B-8590-14D4FE549739}" destId="{CEBA07FF-5C79-A543-8A27-D09B5C817616}" srcOrd="3" destOrd="0" parTransId="{AD1033D1-00DC-AB4B-B0EB-B0F687F06D1A}" sibTransId="{8DAB748F-47A3-2340-AB3F-BF9C96925637}"/>
    <dgm:cxn modelId="{ED6CE1F5-1CBA-2C45-902B-1CEA42AB6C18}" type="presParOf" srcId="{0EF2FF35-5F88-9445-8AD8-59F9255800CF}" destId="{4E6C435F-7B3D-AD43-99B6-3135C3BFA51E}" srcOrd="0" destOrd="0" presId="urn:microsoft.com/office/officeart/2005/8/layout/bProcess2"/>
    <dgm:cxn modelId="{999E20BD-FD23-7F40-82C9-A50E44F5FD88}" type="presParOf" srcId="{0EF2FF35-5F88-9445-8AD8-59F9255800CF}" destId="{2C538037-C3A6-4940-ABFF-AD3F76EB754F}" srcOrd="1" destOrd="0" presId="urn:microsoft.com/office/officeart/2005/8/layout/bProcess2"/>
    <dgm:cxn modelId="{5A80DA4E-028A-9B44-A253-BE98567B6F65}" type="presParOf" srcId="{0EF2FF35-5F88-9445-8AD8-59F9255800CF}" destId="{D2591D73-127B-4847-A4F7-E628ED72A87C}" srcOrd="2" destOrd="0" presId="urn:microsoft.com/office/officeart/2005/8/layout/bProcess2"/>
    <dgm:cxn modelId="{CBBEDAB1-F610-494E-9A01-A58CEC5072CF}" type="presParOf" srcId="{D2591D73-127B-4847-A4F7-E628ED72A87C}" destId="{F1EB50F7-F934-8947-AF10-4F44725F6093}" srcOrd="0" destOrd="0" presId="urn:microsoft.com/office/officeart/2005/8/layout/bProcess2"/>
    <dgm:cxn modelId="{0032606B-B3DF-7047-91A4-58B9714196DA}" type="presParOf" srcId="{D2591D73-127B-4847-A4F7-E628ED72A87C}" destId="{40F2CC18-69B8-E140-B2BB-174EBCCD4169}" srcOrd="1" destOrd="0" presId="urn:microsoft.com/office/officeart/2005/8/layout/bProcess2"/>
    <dgm:cxn modelId="{AA1A5209-D2EB-9946-A8CA-88251B9AE16B}" type="presParOf" srcId="{0EF2FF35-5F88-9445-8AD8-59F9255800CF}" destId="{A840AE51-5E94-5C48-B09A-FBA1415B338E}" srcOrd="3" destOrd="0" presId="urn:microsoft.com/office/officeart/2005/8/layout/bProcess2"/>
    <dgm:cxn modelId="{9CDBE300-A76B-A445-9EF8-14260DEC41A7}" type="presParOf" srcId="{0EF2FF35-5F88-9445-8AD8-59F9255800CF}" destId="{5DC2B2DD-1D2F-E446-9658-95B848BE2E2F}" srcOrd="4" destOrd="0" presId="urn:microsoft.com/office/officeart/2005/8/layout/bProcess2"/>
    <dgm:cxn modelId="{7DF37864-D3BD-064D-9E35-F7AA0CFA4699}" type="presParOf" srcId="{5DC2B2DD-1D2F-E446-9658-95B848BE2E2F}" destId="{811D08CD-68C9-7E4D-95BC-51AB63FC2055}" srcOrd="0" destOrd="0" presId="urn:microsoft.com/office/officeart/2005/8/layout/bProcess2"/>
    <dgm:cxn modelId="{AD65BC01-94CB-6141-B1D6-E7DB5F21F1EF}" type="presParOf" srcId="{5DC2B2DD-1D2F-E446-9658-95B848BE2E2F}" destId="{AB7E44F4-14C3-394F-A2D1-874D37680978}" srcOrd="1" destOrd="0" presId="urn:microsoft.com/office/officeart/2005/8/layout/bProcess2"/>
    <dgm:cxn modelId="{4D504FC9-3041-064B-B9F6-2A4527DE663F}" type="presParOf" srcId="{0EF2FF35-5F88-9445-8AD8-59F9255800CF}" destId="{B0DE3278-5DCE-7F4B-9764-8E5706BE683C}" srcOrd="5" destOrd="0" presId="urn:microsoft.com/office/officeart/2005/8/layout/bProcess2"/>
    <dgm:cxn modelId="{AFF7A702-7447-BF40-A281-B6738DC06D96}" type="presParOf" srcId="{0EF2FF35-5F88-9445-8AD8-59F9255800CF}" destId="{D9835136-8064-A246-B5C1-3FB2A9F995FB}" srcOrd="6" destOrd="0" presId="urn:microsoft.com/office/officeart/2005/8/layout/bProcess2"/>
    <dgm:cxn modelId="{A841F7E3-6BE9-2047-8F9F-15325B6A3FFD}" type="presParOf" srcId="{D9835136-8064-A246-B5C1-3FB2A9F995FB}" destId="{AD7EA48B-69ED-F94E-A5F1-78E88622A953}" srcOrd="0" destOrd="0" presId="urn:microsoft.com/office/officeart/2005/8/layout/bProcess2"/>
    <dgm:cxn modelId="{3CF793D1-E148-9A44-8A85-C82FE51221F5}" type="presParOf" srcId="{D9835136-8064-A246-B5C1-3FB2A9F995FB}" destId="{28F2DDD5-141A-A448-B3C6-0428CEB32995}" srcOrd="1" destOrd="0" presId="urn:microsoft.com/office/officeart/2005/8/layout/bProcess2"/>
    <dgm:cxn modelId="{6881E812-89D1-4B49-B4C3-ACE565EAE7C6}" type="presParOf" srcId="{0EF2FF35-5F88-9445-8AD8-59F9255800CF}" destId="{0BE2A8EF-1E19-8C44-A3AE-0449DFFD506A}" srcOrd="7" destOrd="0" presId="urn:microsoft.com/office/officeart/2005/8/layout/bProcess2"/>
    <dgm:cxn modelId="{57AFB146-0104-8940-89A7-3CC0B37B1EAA}" type="presParOf" srcId="{0EF2FF35-5F88-9445-8AD8-59F9255800CF}" destId="{1377C4BF-5201-684A-833B-42D21F64299C}" srcOrd="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635E1-829B-4542-9BF7-C5B39001607A}">
      <dsp:nvSpPr>
        <dsp:cNvPr id="0" name=""/>
        <dsp:cNvSpPr/>
      </dsp:nvSpPr>
      <dsp:spPr>
        <a:xfrm>
          <a:off x="3571" y="2502563"/>
          <a:ext cx="3583781" cy="1852872"/>
        </a:xfrm>
        <a:prstGeom prst="homePlate">
          <a:avLst/>
        </a:prstGeom>
        <a:solidFill>
          <a:srgbClr val="0A6BB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96012" rIns="48006" bIns="96012" numCol="1" spcCol="1270" anchor="ctr" anchorCtr="0">
          <a:noAutofit/>
        </a:bodyPr>
        <a:lstStyle/>
        <a:p>
          <a:pPr marL="0" lvl="0" indent="0" algn="ctr" defTabSz="1600200">
            <a:lnSpc>
              <a:spcPct val="90000"/>
            </a:lnSpc>
            <a:spcBef>
              <a:spcPct val="0"/>
            </a:spcBef>
            <a:spcAft>
              <a:spcPct val="35000"/>
            </a:spcAft>
            <a:buNone/>
          </a:pPr>
          <a:r>
            <a:rPr lang="de-DE" sz="3600" b="1" kern="1200" dirty="0">
              <a:latin typeface="Avenir Book" charset="0"/>
              <a:ea typeface="Avenir Book" charset="0"/>
              <a:cs typeface="Avenir Book" charset="0"/>
            </a:rPr>
            <a:t>Awareness</a:t>
          </a:r>
          <a:endParaRPr lang="de-DE" sz="2200" b="1" kern="1200" dirty="0">
            <a:latin typeface="Avenir Book" charset="0"/>
            <a:ea typeface="Avenir Book" charset="0"/>
            <a:cs typeface="Avenir Book" charset="0"/>
          </a:endParaRPr>
        </a:p>
      </dsp:txBody>
      <dsp:txXfrm>
        <a:off x="3571" y="2502563"/>
        <a:ext cx="3120563" cy="1852872"/>
      </dsp:txXfrm>
    </dsp:sp>
    <dsp:sp modelId="{23C3D8AA-CC71-1C4C-BDED-6B84053AD53E}">
      <dsp:nvSpPr>
        <dsp:cNvPr id="0" name=""/>
        <dsp:cNvSpPr/>
      </dsp:nvSpPr>
      <dsp:spPr>
        <a:xfrm>
          <a:off x="2870596" y="2526632"/>
          <a:ext cx="3583781" cy="1804734"/>
        </a:xfrm>
        <a:prstGeom prst="chevron">
          <a:avLst/>
        </a:prstGeom>
        <a:solidFill>
          <a:srgbClr val="0A6BB2">
            <a:alpha val="8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de-DE" sz="3600" b="1" kern="1200" dirty="0">
              <a:latin typeface="Avenir Book" charset="0"/>
              <a:ea typeface="Avenir Book" charset="0"/>
              <a:cs typeface="Avenir Book" charset="0"/>
            </a:rPr>
            <a:t>Interest</a:t>
          </a:r>
          <a:endParaRPr lang="de-DE" sz="2200" b="1" kern="1200" dirty="0">
            <a:latin typeface="Avenir Book" charset="0"/>
            <a:ea typeface="Avenir Book" charset="0"/>
            <a:cs typeface="Avenir Book" charset="0"/>
          </a:endParaRPr>
        </a:p>
      </dsp:txBody>
      <dsp:txXfrm>
        <a:off x="3772963" y="2526632"/>
        <a:ext cx="1779047" cy="1804734"/>
      </dsp:txXfrm>
    </dsp:sp>
    <dsp:sp modelId="{71A21555-6E4E-A74F-9E81-A7DA8CDD0615}">
      <dsp:nvSpPr>
        <dsp:cNvPr id="0" name=""/>
        <dsp:cNvSpPr/>
      </dsp:nvSpPr>
      <dsp:spPr>
        <a:xfrm>
          <a:off x="5737621" y="2526632"/>
          <a:ext cx="3583781" cy="1804734"/>
        </a:xfrm>
        <a:prstGeom prst="chevron">
          <a:avLst/>
        </a:prstGeom>
        <a:solidFill>
          <a:srgbClr val="0A6BB2">
            <a:alpha val="6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de-DE" sz="3600" b="1" kern="1200" dirty="0" err="1">
              <a:latin typeface="Avenir Book" charset="0"/>
              <a:ea typeface="Avenir Book" charset="0"/>
              <a:cs typeface="Avenir Book" charset="0"/>
            </a:rPr>
            <a:t>Desire</a:t>
          </a:r>
          <a:endParaRPr lang="de-DE" sz="2200" b="1" kern="1200" dirty="0">
            <a:latin typeface="Avenir Book" charset="0"/>
            <a:ea typeface="Avenir Book" charset="0"/>
            <a:cs typeface="Avenir Book" charset="0"/>
          </a:endParaRPr>
        </a:p>
      </dsp:txBody>
      <dsp:txXfrm>
        <a:off x="6639988" y="2526632"/>
        <a:ext cx="1779047" cy="1804734"/>
      </dsp:txXfrm>
    </dsp:sp>
    <dsp:sp modelId="{7B01FB51-41B4-D442-A7D7-B2C5A4EF4D47}">
      <dsp:nvSpPr>
        <dsp:cNvPr id="0" name=""/>
        <dsp:cNvSpPr/>
      </dsp:nvSpPr>
      <dsp:spPr>
        <a:xfrm>
          <a:off x="8604646" y="2526632"/>
          <a:ext cx="3583781" cy="1804734"/>
        </a:xfrm>
        <a:prstGeom prst="chevron">
          <a:avLst/>
        </a:prstGeom>
        <a:solidFill>
          <a:srgbClr val="0A6BB2">
            <a:alpha val="35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de-DE" sz="3600" b="1" kern="1200" dirty="0">
              <a:solidFill>
                <a:srgbClr val="0A6BB2"/>
              </a:solidFill>
              <a:latin typeface="Avenir Book" charset="0"/>
              <a:ea typeface="Avenir Book" charset="0"/>
              <a:cs typeface="Avenir Book" charset="0"/>
            </a:rPr>
            <a:t>Action</a:t>
          </a:r>
          <a:endParaRPr lang="de-DE" sz="2200" b="1" kern="1200" dirty="0">
            <a:solidFill>
              <a:srgbClr val="0A6BB2"/>
            </a:solidFill>
            <a:latin typeface="Avenir Book" charset="0"/>
            <a:ea typeface="Avenir Book" charset="0"/>
            <a:cs typeface="Avenir Book" charset="0"/>
          </a:endParaRPr>
        </a:p>
      </dsp:txBody>
      <dsp:txXfrm>
        <a:off x="9507013" y="2526632"/>
        <a:ext cx="1779047" cy="1804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C435F-7B3D-AD43-99B6-3135C3BFA51E}">
      <dsp:nvSpPr>
        <dsp:cNvPr id="0" name=""/>
        <dsp:cNvSpPr/>
      </dsp:nvSpPr>
      <dsp:spPr>
        <a:xfrm>
          <a:off x="188002" y="67869"/>
          <a:ext cx="1835608" cy="1835608"/>
        </a:xfrm>
        <a:prstGeom prst="ellipse">
          <a:avLst/>
        </a:prstGeom>
        <a:solidFill>
          <a:srgbClr val="0A6BB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b="1" kern="1200" dirty="0">
              <a:latin typeface="Avenir Book" charset="0"/>
              <a:ea typeface="Avenir Book" charset="0"/>
              <a:cs typeface="Avenir Book" charset="0"/>
            </a:rPr>
            <a:t>Angebot</a:t>
          </a:r>
          <a:endParaRPr lang="de-DE" sz="1400" b="1" kern="1200" dirty="0">
            <a:latin typeface="Avenir Book" charset="0"/>
            <a:ea typeface="Avenir Book" charset="0"/>
            <a:cs typeface="Avenir Book" charset="0"/>
          </a:endParaRPr>
        </a:p>
      </dsp:txBody>
      <dsp:txXfrm>
        <a:off x="456821" y="336688"/>
        <a:ext cx="1297970" cy="1297970"/>
      </dsp:txXfrm>
    </dsp:sp>
    <dsp:sp modelId="{2C538037-C3A6-4940-ABFF-AD3F76EB754F}">
      <dsp:nvSpPr>
        <dsp:cNvPr id="0" name=""/>
        <dsp:cNvSpPr/>
      </dsp:nvSpPr>
      <dsp:spPr>
        <a:xfrm rot="5358959">
          <a:off x="2170917" y="798870"/>
          <a:ext cx="642463" cy="340505"/>
        </a:xfrm>
        <a:prstGeom prst="triangle">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0F2CC18-69B8-E140-B2BB-174EBCCD4169}">
      <dsp:nvSpPr>
        <dsp:cNvPr id="0" name=""/>
        <dsp:cNvSpPr/>
      </dsp:nvSpPr>
      <dsp:spPr>
        <a:xfrm>
          <a:off x="2941416" y="1853"/>
          <a:ext cx="1858332" cy="1901625"/>
        </a:xfrm>
        <a:prstGeom prst="ellipse">
          <a:avLst/>
        </a:prstGeom>
        <a:solidFill>
          <a:srgbClr val="0A6BB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DE" sz="2800" b="1" kern="1200" dirty="0" err="1">
              <a:latin typeface="Avenir Book" charset="0"/>
              <a:ea typeface="Avenir Book" charset="0"/>
              <a:cs typeface="Avenir Book" charset="0"/>
            </a:rPr>
            <a:t>Bestel-lung</a:t>
          </a:r>
          <a:r>
            <a:rPr lang="de-DE" sz="1900" kern="1200" dirty="0"/>
            <a:t>	</a:t>
          </a:r>
        </a:p>
      </dsp:txBody>
      <dsp:txXfrm>
        <a:off x="3213562" y="280340"/>
        <a:ext cx="1314040" cy="1344651"/>
      </dsp:txXfrm>
    </dsp:sp>
    <dsp:sp modelId="{A840AE51-5E94-5C48-B09A-FBA1415B338E}">
      <dsp:nvSpPr>
        <dsp:cNvPr id="0" name=""/>
        <dsp:cNvSpPr/>
      </dsp:nvSpPr>
      <dsp:spPr>
        <a:xfrm rot="5368941">
          <a:off x="4949863" y="769759"/>
          <a:ext cx="642463" cy="340505"/>
        </a:xfrm>
        <a:prstGeom prst="triangle">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B7E44F4-14C3-394F-A2D1-874D37680978}">
      <dsp:nvSpPr>
        <dsp:cNvPr id="0" name=""/>
        <dsp:cNvSpPr/>
      </dsp:nvSpPr>
      <dsp:spPr>
        <a:xfrm>
          <a:off x="5723166" y="1853"/>
          <a:ext cx="1845403" cy="1851476"/>
        </a:xfrm>
        <a:prstGeom prst="ellipse">
          <a:avLst/>
        </a:prstGeom>
        <a:solidFill>
          <a:srgbClr val="0A6BB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b="1" kern="1200" dirty="0">
              <a:latin typeface="Avenir Book" charset="0"/>
              <a:ea typeface="Avenir Book" charset="0"/>
              <a:cs typeface="Avenir Book" charset="0"/>
            </a:rPr>
            <a:t>Rech-</a:t>
          </a:r>
          <a:r>
            <a:rPr lang="de-DE" sz="2400" b="1" kern="1200" dirty="0" err="1">
              <a:latin typeface="Avenir Book" charset="0"/>
              <a:ea typeface="Avenir Book" charset="0"/>
              <a:cs typeface="Avenir Book" charset="0"/>
            </a:rPr>
            <a:t>nung</a:t>
          </a:r>
          <a:endParaRPr lang="de-DE" sz="2200" b="1" kern="1200" dirty="0">
            <a:latin typeface="Avenir Book" charset="0"/>
            <a:ea typeface="Avenir Book" charset="0"/>
            <a:cs typeface="Avenir Book" charset="0"/>
          </a:endParaRPr>
        </a:p>
      </dsp:txBody>
      <dsp:txXfrm>
        <a:off x="5993419" y="272995"/>
        <a:ext cx="1304897" cy="1309192"/>
      </dsp:txXfrm>
    </dsp:sp>
    <dsp:sp modelId="{B0DE3278-5DCE-7F4B-9764-8E5706BE683C}">
      <dsp:nvSpPr>
        <dsp:cNvPr id="0" name=""/>
        <dsp:cNvSpPr/>
      </dsp:nvSpPr>
      <dsp:spPr>
        <a:xfrm rot="10800000">
          <a:off x="6324636" y="2013945"/>
          <a:ext cx="642463" cy="340505"/>
        </a:xfrm>
        <a:prstGeom prst="triangle">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8F2DDD5-141A-A448-B3C6-0428CEB32995}">
      <dsp:nvSpPr>
        <dsp:cNvPr id="0" name=""/>
        <dsp:cNvSpPr/>
      </dsp:nvSpPr>
      <dsp:spPr>
        <a:xfrm>
          <a:off x="5717553" y="2495792"/>
          <a:ext cx="1856630" cy="1853692"/>
        </a:xfrm>
        <a:prstGeom prst="ellipse">
          <a:avLst/>
        </a:prstGeom>
        <a:solidFill>
          <a:srgbClr val="0A6BB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Avenir Book" charset="0"/>
              <a:ea typeface="Avenir Book" charset="0"/>
              <a:cs typeface="Avenir Book" charset="0"/>
            </a:rPr>
            <a:t>Liefer-</a:t>
          </a:r>
          <a:r>
            <a:rPr lang="de-DE" sz="2400" kern="1200" dirty="0" err="1">
              <a:latin typeface="Avenir Book" charset="0"/>
              <a:ea typeface="Avenir Book" charset="0"/>
              <a:cs typeface="Avenir Book" charset="0"/>
            </a:rPr>
            <a:t>ung</a:t>
          </a:r>
          <a:endParaRPr lang="de-DE" sz="2200" kern="1200" dirty="0">
            <a:latin typeface="Avenir Book" charset="0"/>
            <a:ea typeface="Avenir Book" charset="0"/>
            <a:cs typeface="Avenir Book" charset="0"/>
          </a:endParaRPr>
        </a:p>
      </dsp:txBody>
      <dsp:txXfrm>
        <a:off x="5989450" y="2767259"/>
        <a:ext cx="1312836" cy="1310758"/>
      </dsp:txXfrm>
    </dsp:sp>
    <dsp:sp modelId="{0BE2A8EF-1E19-8C44-A3AE-0449DFFD506A}">
      <dsp:nvSpPr>
        <dsp:cNvPr id="0" name=""/>
        <dsp:cNvSpPr/>
      </dsp:nvSpPr>
      <dsp:spPr>
        <a:xfrm rot="5411246">
          <a:off x="7721491" y="3256955"/>
          <a:ext cx="642463" cy="340505"/>
        </a:xfrm>
        <a:prstGeom prst="triangle">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377C4BF-5201-684A-833B-42D21F64299C}">
      <dsp:nvSpPr>
        <dsp:cNvPr id="0" name=""/>
        <dsp:cNvSpPr/>
      </dsp:nvSpPr>
      <dsp:spPr>
        <a:xfrm>
          <a:off x="8491988" y="2513875"/>
          <a:ext cx="1835608" cy="1835608"/>
        </a:xfrm>
        <a:prstGeom prst="ellipse">
          <a:avLst/>
        </a:prstGeom>
        <a:solidFill>
          <a:srgbClr val="0A6BB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b="1" kern="1200" dirty="0">
              <a:latin typeface="Avenir Book" charset="0"/>
              <a:ea typeface="Avenir Book" charset="0"/>
              <a:cs typeface="Avenir Book" charset="0"/>
            </a:rPr>
            <a:t>Zahlung</a:t>
          </a:r>
        </a:p>
      </dsp:txBody>
      <dsp:txXfrm>
        <a:off x="8760807" y="2782694"/>
        <a:ext cx="1297970" cy="129797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796E9-F640-A74B-8FCB-4437F725DEDB}" type="datetimeFigureOut">
              <a:rPr lang="de-DE" smtClean="0"/>
              <a:t>09.03.20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D0C8C-4D31-904E-8007-487BC31B6627}" type="slidenum">
              <a:rPr lang="de-DE" smtClean="0"/>
              <a:t>‹Nr.›</a:t>
            </a:fld>
            <a:endParaRPr lang="de-DE"/>
          </a:p>
        </p:txBody>
      </p:sp>
    </p:spTree>
    <p:extLst>
      <p:ext uri="{BB962C8B-B14F-4D97-AF65-F5344CB8AC3E}">
        <p14:creationId xmlns:p14="http://schemas.microsoft.com/office/powerpoint/2010/main" val="1676986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D161B2F-1094-7D45-B7A3-8D001BEBF265}" type="slidenum">
              <a:rPr lang="de-DE" smtClean="0"/>
              <a:t>1</a:t>
            </a:fld>
            <a:endParaRPr lang="de-DE"/>
          </a:p>
        </p:txBody>
      </p:sp>
    </p:spTree>
    <p:extLst>
      <p:ext uri="{BB962C8B-B14F-4D97-AF65-F5344CB8AC3E}">
        <p14:creationId xmlns:p14="http://schemas.microsoft.com/office/powerpoint/2010/main" val="105881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D161B2F-1094-7D45-B7A3-8D001BEBF265}" type="slidenum">
              <a:rPr lang="de-DE" smtClean="0"/>
              <a:t>2</a:t>
            </a:fld>
            <a:endParaRPr lang="de-DE"/>
          </a:p>
        </p:txBody>
      </p:sp>
    </p:spTree>
    <p:extLst>
      <p:ext uri="{BB962C8B-B14F-4D97-AF65-F5344CB8AC3E}">
        <p14:creationId xmlns:p14="http://schemas.microsoft.com/office/powerpoint/2010/main" val="49172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behindert den Kaufprozess?</a:t>
            </a:r>
          </a:p>
        </p:txBody>
      </p:sp>
      <p:sp>
        <p:nvSpPr>
          <p:cNvPr id="4" name="Foliennummernplatzhalter 3"/>
          <p:cNvSpPr>
            <a:spLocks noGrp="1"/>
          </p:cNvSpPr>
          <p:nvPr>
            <p:ph type="sldNum" sz="quarter" idx="5"/>
          </p:nvPr>
        </p:nvSpPr>
        <p:spPr/>
        <p:txBody>
          <a:bodyPr/>
          <a:lstStyle/>
          <a:p>
            <a:fld id="{885D0C8C-4D31-904E-8007-487BC31B6627}" type="slidenum">
              <a:rPr lang="de-DE" smtClean="0"/>
              <a:t>8</a:t>
            </a:fld>
            <a:endParaRPr lang="de-DE"/>
          </a:p>
        </p:txBody>
      </p:sp>
    </p:spTree>
    <p:extLst>
      <p:ext uri="{BB962C8B-B14F-4D97-AF65-F5344CB8AC3E}">
        <p14:creationId xmlns:p14="http://schemas.microsoft.com/office/powerpoint/2010/main" val="183620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findet das Tracking statt?</a:t>
            </a:r>
          </a:p>
          <a:p>
            <a:r>
              <a:rPr lang="de-DE" dirty="0"/>
              <a:t>Was sind Cookies?</a:t>
            </a:r>
          </a:p>
          <a:p>
            <a:r>
              <a:rPr lang="de-DE" dirty="0"/>
              <a:t>Wo finden Sie die </a:t>
            </a:r>
            <a:r>
              <a:rPr lang="de-DE" dirty="0" err="1"/>
              <a:t>cookies</a:t>
            </a:r>
            <a:r>
              <a:rPr lang="de-DE" dirty="0"/>
              <a:t>? Benutzerprofil</a:t>
            </a:r>
          </a:p>
        </p:txBody>
      </p:sp>
      <p:sp>
        <p:nvSpPr>
          <p:cNvPr id="4" name="Foliennummernplatzhalter 3"/>
          <p:cNvSpPr>
            <a:spLocks noGrp="1"/>
          </p:cNvSpPr>
          <p:nvPr>
            <p:ph type="sldNum" sz="quarter" idx="5"/>
          </p:nvPr>
        </p:nvSpPr>
        <p:spPr/>
        <p:txBody>
          <a:bodyPr/>
          <a:lstStyle/>
          <a:p>
            <a:fld id="{885D0C8C-4D31-904E-8007-487BC31B6627}" type="slidenum">
              <a:rPr lang="de-DE" smtClean="0"/>
              <a:t>13</a:t>
            </a:fld>
            <a:endParaRPr lang="de-DE"/>
          </a:p>
        </p:txBody>
      </p:sp>
    </p:spTree>
    <p:extLst>
      <p:ext uri="{BB962C8B-B14F-4D97-AF65-F5344CB8AC3E}">
        <p14:creationId xmlns:p14="http://schemas.microsoft.com/office/powerpoint/2010/main" val="150922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Sind Sie gern Stammkunde?</a:t>
            </a:r>
          </a:p>
          <a:p>
            <a:r>
              <a:rPr lang="de-DE" dirty="0"/>
              <a:t>Warum?</a:t>
            </a:r>
          </a:p>
        </p:txBody>
      </p:sp>
      <p:sp>
        <p:nvSpPr>
          <p:cNvPr id="4" name="Foliennummernplatzhalter 3"/>
          <p:cNvSpPr>
            <a:spLocks noGrp="1"/>
          </p:cNvSpPr>
          <p:nvPr>
            <p:ph type="sldNum" sz="quarter" idx="5"/>
          </p:nvPr>
        </p:nvSpPr>
        <p:spPr/>
        <p:txBody>
          <a:bodyPr/>
          <a:lstStyle/>
          <a:p>
            <a:fld id="{885D0C8C-4D31-904E-8007-487BC31B6627}" type="slidenum">
              <a:rPr lang="de-DE" smtClean="0"/>
              <a:t>22</a:t>
            </a:fld>
            <a:endParaRPr lang="de-DE"/>
          </a:p>
        </p:txBody>
      </p:sp>
    </p:spTree>
    <p:extLst>
      <p:ext uri="{BB962C8B-B14F-4D97-AF65-F5344CB8AC3E}">
        <p14:creationId xmlns:p14="http://schemas.microsoft.com/office/powerpoint/2010/main" val="2483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p:cNvSpPr>
            <a:spLocks noGrp="1"/>
          </p:cNvSpPr>
          <p:nvPr>
            <p:ph type="dt" sz="half" idx="10"/>
          </p:nvPr>
        </p:nvSpPr>
        <p:spPr/>
        <p:txBody>
          <a:bodyPr/>
          <a:lstStyle/>
          <a:p>
            <a:fld id="{811475BE-5CC4-144F-829D-C975D340C274}" type="datetime1">
              <a:rPr lang="de-DE" smtClean="0"/>
              <a:t>09.03.20</a:t>
            </a:fld>
            <a:endParaRPr lang="de-DE"/>
          </a:p>
        </p:txBody>
      </p:sp>
      <p:sp>
        <p:nvSpPr>
          <p:cNvPr id="5" name="Fußzeilenplatzhalter 4"/>
          <p:cNvSpPr>
            <a:spLocks noGrp="1"/>
          </p:cNvSpPr>
          <p:nvPr>
            <p:ph type="ftr" sz="quarter" idx="11"/>
          </p:nvPr>
        </p:nvSpPr>
        <p:spPr/>
        <p:txBody>
          <a:bodyPr/>
          <a:lstStyle/>
          <a:p>
            <a:r>
              <a:rPr lang="de-DE"/>
              <a:t>Struktur des Web-Business</a:t>
            </a:r>
          </a:p>
        </p:txBody>
      </p:sp>
      <p:sp>
        <p:nvSpPr>
          <p:cNvPr id="6" name="Foliennummernplatzhalter 5"/>
          <p:cNvSpPr>
            <a:spLocks noGrp="1"/>
          </p:cNvSpPr>
          <p:nvPr>
            <p:ph type="sldNum" sz="quarter" idx="12"/>
          </p:nvPr>
        </p:nvSpPr>
        <p:spPr/>
        <p:txBody>
          <a:bodyPr/>
          <a:lstStyle/>
          <a:p>
            <a:fld id="{8DA3E50F-4125-2E4A-B06E-747821481438}" type="slidenum">
              <a:rPr lang="de-DE" smtClean="0"/>
              <a:t>‹Nr.›</a:t>
            </a:fld>
            <a:endParaRPr lang="de-DE"/>
          </a:p>
        </p:txBody>
      </p:sp>
    </p:spTree>
    <p:extLst>
      <p:ext uri="{BB962C8B-B14F-4D97-AF65-F5344CB8AC3E}">
        <p14:creationId xmlns:p14="http://schemas.microsoft.com/office/powerpoint/2010/main" val="28412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Platzhalter für vertikalen Text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9B6093B-FE5C-8C4D-95E2-7326E48B14D8}" type="datetime1">
              <a:rPr lang="de-DE" smtClean="0"/>
              <a:t>09.03.20</a:t>
            </a:fld>
            <a:endParaRPr lang="de-DE"/>
          </a:p>
        </p:txBody>
      </p:sp>
      <p:sp>
        <p:nvSpPr>
          <p:cNvPr id="5" name="Fußzeilenplatzhalter 4"/>
          <p:cNvSpPr>
            <a:spLocks noGrp="1"/>
          </p:cNvSpPr>
          <p:nvPr>
            <p:ph type="ftr" sz="quarter" idx="11"/>
          </p:nvPr>
        </p:nvSpPr>
        <p:spPr/>
        <p:txBody>
          <a:bodyPr/>
          <a:lstStyle/>
          <a:p>
            <a:r>
              <a:rPr lang="de-DE"/>
              <a:t>Struktur des Web-Business</a:t>
            </a:r>
          </a:p>
        </p:txBody>
      </p:sp>
      <p:sp>
        <p:nvSpPr>
          <p:cNvPr id="6" name="Foliennummernplatzhalter 5"/>
          <p:cNvSpPr>
            <a:spLocks noGrp="1"/>
          </p:cNvSpPr>
          <p:nvPr>
            <p:ph type="sldNum" sz="quarter" idx="12"/>
          </p:nvPr>
        </p:nvSpPr>
        <p:spPr/>
        <p:txBody>
          <a:bodyPr/>
          <a:lstStyle/>
          <a:p>
            <a:fld id="{8DA3E50F-4125-2E4A-B06E-747821481438}" type="slidenum">
              <a:rPr lang="de-DE" smtClean="0"/>
              <a:t>‹Nr.›</a:t>
            </a:fld>
            <a:endParaRPr lang="de-DE"/>
          </a:p>
        </p:txBody>
      </p:sp>
    </p:spTree>
    <p:extLst>
      <p:ext uri="{BB962C8B-B14F-4D97-AF65-F5344CB8AC3E}">
        <p14:creationId xmlns:p14="http://schemas.microsoft.com/office/powerpoint/2010/main" val="105672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6005A29-A370-FA44-8DE4-178562DA7BC8}" type="datetime1">
              <a:rPr lang="de-DE" smtClean="0"/>
              <a:t>09.03.20</a:t>
            </a:fld>
            <a:endParaRPr lang="de-DE"/>
          </a:p>
        </p:txBody>
      </p:sp>
      <p:sp>
        <p:nvSpPr>
          <p:cNvPr id="5" name="Fußzeilenplatzhalter 4"/>
          <p:cNvSpPr>
            <a:spLocks noGrp="1"/>
          </p:cNvSpPr>
          <p:nvPr>
            <p:ph type="ftr" sz="quarter" idx="11"/>
          </p:nvPr>
        </p:nvSpPr>
        <p:spPr/>
        <p:txBody>
          <a:bodyPr/>
          <a:lstStyle/>
          <a:p>
            <a:r>
              <a:rPr lang="de-DE"/>
              <a:t>Struktur des Web-Business</a:t>
            </a:r>
          </a:p>
        </p:txBody>
      </p:sp>
      <p:sp>
        <p:nvSpPr>
          <p:cNvPr id="6" name="Foliennummernplatzhalter 5"/>
          <p:cNvSpPr>
            <a:spLocks noGrp="1"/>
          </p:cNvSpPr>
          <p:nvPr>
            <p:ph type="sldNum" sz="quarter" idx="12"/>
          </p:nvPr>
        </p:nvSpPr>
        <p:spPr/>
        <p:txBody>
          <a:bodyPr/>
          <a:lstStyle/>
          <a:p>
            <a:fld id="{8DA3E50F-4125-2E4A-B06E-747821481438}" type="slidenum">
              <a:rPr lang="de-DE" smtClean="0"/>
              <a:t>‹Nr.›</a:t>
            </a:fld>
            <a:endParaRPr lang="de-DE"/>
          </a:p>
        </p:txBody>
      </p:sp>
    </p:spTree>
    <p:extLst>
      <p:ext uri="{BB962C8B-B14F-4D97-AF65-F5344CB8AC3E}">
        <p14:creationId xmlns:p14="http://schemas.microsoft.com/office/powerpoint/2010/main" val="736155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EC6CB03-7B76-D64B-9F9B-D21306198705}" type="datetime1">
              <a:rPr lang="de-DE" smtClean="0"/>
              <a:t>09.03.20</a:t>
            </a:fld>
            <a:endParaRPr lang="de-DE"/>
          </a:p>
        </p:txBody>
      </p:sp>
      <p:sp>
        <p:nvSpPr>
          <p:cNvPr id="5" name="Fußzeilenplatzhalter 4"/>
          <p:cNvSpPr>
            <a:spLocks noGrp="1"/>
          </p:cNvSpPr>
          <p:nvPr>
            <p:ph type="ftr" sz="quarter" idx="11"/>
          </p:nvPr>
        </p:nvSpPr>
        <p:spPr/>
        <p:txBody>
          <a:bodyPr/>
          <a:lstStyle/>
          <a:p>
            <a:r>
              <a:rPr lang="de-DE"/>
              <a:t>Struktur des Web-Business</a:t>
            </a:r>
          </a:p>
        </p:txBody>
      </p:sp>
      <p:sp>
        <p:nvSpPr>
          <p:cNvPr id="6" name="Foliennummernplatzhalter 5"/>
          <p:cNvSpPr>
            <a:spLocks noGrp="1"/>
          </p:cNvSpPr>
          <p:nvPr>
            <p:ph type="sldNum" sz="quarter" idx="12"/>
          </p:nvPr>
        </p:nvSpPr>
        <p:spPr/>
        <p:txBody>
          <a:bodyPr/>
          <a:lstStyle/>
          <a:p>
            <a:fld id="{8DA3E50F-4125-2E4A-B06E-747821481438}" type="slidenum">
              <a:rPr lang="de-DE" smtClean="0"/>
              <a:t>‹Nr.›</a:t>
            </a:fld>
            <a:endParaRPr lang="de-DE"/>
          </a:p>
        </p:txBody>
      </p:sp>
    </p:spTree>
    <p:extLst>
      <p:ext uri="{BB962C8B-B14F-4D97-AF65-F5344CB8AC3E}">
        <p14:creationId xmlns:p14="http://schemas.microsoft.com/office/powerpoint/2010/main" val="66586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04C4C121-7EBF-AC42-BF6F-99A5D402458E}" type="datetime1">
              <a:rPr lang="de-DE" smtClean="0"/>
              <a:t>09.03.20</a:t>
            </a:fld>
            <a:endParaRPr lang="de-DE"/>
          </a:p>
        </p:txBody>
      </p:sp>
      <p:sp>
        <p:nvSpPr>
          <p:cNvPr id="5" name="Fußzeilenplatzhalter 4"/>
          <p:cNvSpPr>
            <a:spLocks noGrp="1"/>
          </p:cNvSpPr>
          <p:nvPr>
            <p:ph type="ftr" sz="quarter" idx="11"/>
          </p:nvPr>
        </p:nvSpPr>
        <p:spPr/>
        <p:txBody>
          <a:bodyPr/>
          <a:lstStyle/>
          <a:p>
            <a:r>
              <a:rPr lang="de-DE"/>
              <a:t>Struktur des Web-Business</a:t>
            </a:r>
          </a:p>
        </p:txBody>
      </p:sp>
      <p:sp>
        <p:nvSpPr>
          <p:cNvPr id="6" name="Foliennummernplatzhalter 5"/>
          <p:cNvSpPr>
            <a:spLocks noGrp="1"/>
          </p:cNvSpPr>
          <p:nvPr>
            <p:ph type="sldNum" sz="quarter" idx="12"/>
          </p:nvPr>
        </p:nvSpPr>
        <p:spPr/>
        <p:txBody>
          <a:bodyPr/>
          <a:lstStyle/>
          <a:p>
            <a:fld id="{8DA3E50F-4125-2E4A-B06E-747821481438}" type="slidenum">
              <a:rPr lang="de-DE" smtClean="0"/>
              <a:t>‹Nr.›</a:t>
            </a:fld>
            <a:endParaRPr lang="de-DE"/>
          </a:p>
        </p:txBody>
      </p:sp>
    </p:spTree>
    <p:extLst>
      <p:ext uri="{BB962C8B-B14F-4D97-AF65-F5344CB8AC3E}">
        <p14:creationId xmlns:p14="http://schemas.microsoft.com/office/powerpoint/2010/main" val="66651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8A1B9CD-BFFA-D64E-BB07-5FFABE6A8765}" type="datetime1">
              <a:rPr lang="de-DE" smtClean="0"/>
              <a:t>09.03.20</a:t>
            </a:fld>
            <a:endParaRPr lang="de-DE"/>
          </a:p>
        </p:txBody>
      </p:sp>
      <p:sp>
        <p:nvSpPr>
          <p:cNvPr id="6" name="Fußzeilenplatzhalter 5"/>
          <p:cNvSpPr>
            <a:spLocks noGrp="1"/>
          </p:cNvSpPr>
          <p:nvPr>
            <p:ph type="ftr" sz="quarter" idx="11"/>
          </p:nvPr>
        </p:nvSpPr>
        <p:spPr/>
        <p:txBody>
          <a:bodyPr/>
          <a:lstStyle/>
          <a:p>
            <a:r>
              <a:rPr lang="de-DE"/>
              <a:t>Struktur des Web-Business</a:t>
            </a:r>
          </a:p>
        </p:txBody>
      </p:sp>
      <p:sp>
        <p:nvSpPr>
          <p:cNvPr id="7" name="Foliennummernplatzhalter 6"/>
          <p:cNvSpPr>
            <a:spLocks noGrp="1"/>
          </p:cNvSpPr>
          <p:nvPr>
            <p:ph type="sldNum" sz="quarter" idx="12"/>
          </p:nvPr>
        </p:nvSpPr>
        <p:spPr/>
        <p:txBody>
          <a:bodyPr/>
          <a:lstStyle/>
          <a:p>
            <a:fld id="{8DA3E50F-4125-2E4A-B06E-747821481438}" type="slidenum">
              <a:rPr lang="de-DE" smtClean="0"/>
              <a:t>‹Nr.›</a:t>
            </a:fld>
            <a:endParaRPr lang="de-DE"/>
          </a:p>
        </p:txBody>
      </p:sp>
    </p:spTree>
    <p:extLst>
      <p:ext uri="{BB962C8B-B14F-4D97-AF65-F5344CB8AC3E}">
        <p14:creationId xmlns:p14="http://schemas.microsoft.com/office/powerpoint/2010/main" val="7614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ACD48479-E5FE-8C47-9F07-B5CCB310105D}" type="datetime1">
              <a:rPr lang="de-DE" smtClean="0"/>
              <a:t>09.03.20</a:t>
            </a:fld>
            <a:endParaRPr lang="de-DE"/>
          </a:p>
        </p:txBody>
      </p:sp>
      <p:sp>
        <p:nvSpPr>
          <p:cNvPr id="8" name="Fußzeilenplatzhalter 7"/>
          <p:cNvSpPr>
            <a:spLocks noGrp="1"/>
          </p:cNvSpPr>
          <p:nvPr>
            <p:ph type="ftr" sz="quarter" idx="11"/>
          </p:nvPr>
        </p:nvSpPr>
        <p:spPr/>
        <p:txBody>
          <a:bodyPr/>
          <a:lstStyle/>
          <a:p>
            <a:r>
              <a:rPr lang="de-DE"/>
              <a:t>Struktur des Web-Business</a:t>
            </a:r>
          </a:p>
        </p:txBody>
      </p:sp>
      <p:sp>
        <p:nvSpPr>
          <p:cNvPr id="9" name="Foliennummernplatzhalter 8"/>
          <p:cNvSpPr>
            <a:spLocks noGrp="1"/>
          </p:cNvSpPr>
          <p:nvPr>
            <p:ph type="sldNum" sz="quarter" idx="12"/>
          </p:nvPr>
        </p:nvSpPr>
        <p:spPr/>
        <p:txBody>
          <a:bodyPr/>
          <a:lstStyle/>
          <a:p>
            <a:fld id="{8DA3E50F-4125-2E4A-B06E-747821481438}" type="slidenum">
              <a:rPr lang="de-DE" smtClean="0"/>
              <a:t>‹Nr.›</a:t>
            </a:fld>
            <a:endParaRPr lang="de-DE"/>
          </a:p>
        </p:txBody>
      </p:sp>
    </p:spTree>
    <p:extLst>
      <p:ext uri="{BB962C8B-B14F-4D97-AF65-F5344CB8AC3E}">
        <p14:creationId xmlns:p14="http://schemas.microsoft.com/office/powerpoint/2010/main" val="149292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11CA8592-4137-044B-A3CD-C0E9C207BABA}" type="datetime1">
              <a:rPr lang="de-DE" smtClean="0"/>
              <a:t>09.03.20</a:t>
            </a:fld>
            <a:endParaRPr lang="de-DE"/>
          </a:p>
        </p:txBody>
      </p:sp>
      <p:sp>
        <p:nvSpPr>
          <p:cNvPr id="4" name="Fußzeilenplatzhalter 3"/>
          <p:cNvSpPr>
            <a:spLocks noGrp="1"/>
          </p:cNvSpPr>
          <p:nvPr>
            <p:ph type="ftr" sz="quarter" idx="11"/>
          </p:nvPr>
        </p:nvSpPr>
        <p:spPr/>
        <p:txBody>
          <a:bodyPr/>
          <a:lstStyle/>
          <a:p>
            <a:r>
              <a:rPr lang="de-DE"/>
              <a:t>Struktur des Web-Business</a:t>
            </a:r>
          </a:p>
        </p:txBody>
      </p:sp>
      <p:sp>
        <p:nvSpPr>
          <p:cNvPr id="5" name="Foliennummernplatzhalter 4"/>
          <p:cNvSpPr>
            <a:spLocks noGrp="1"/>
          </p:cNvSpPr>
          <p:nvPr>
            <p:ph type="sldNum" sz="quarter" idx="12"/>
          </p:nvPr>
        </p:nvSpPr>
        <p:spPr/>
        <p:txBody>
          <a:bodyPr/>
          <a:lstStyle/>
          <a:p>
            <a:fld id="{8DA3E50F-4125-2E4A-B06E-747821481438}" type="slidenum">
              <a:rPr lang="de-DE" smtClean="0"/>
              <a:t>‹Nr.›</a:t>
            </a:fld>
            <a:endParaRPr lang="de-DE"/>
          </a:p>
        </p:txBody>
      </p:sp>
    </p:spTree>
    <p:extLst>
      <p:ext uri="{BB962C8B-B14F-4D97-AF65-F5344CB8AC3E}">
        <p14:creationId xmlns:p14="http://schemas.microsoft.com/office/powerpoint/2010/main" val="36645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F8271F-1B38-7A48-BF01-DB031ABC594A}" type="datetime1">
              <a:rPr lang="de-DE" smtClean="0"/>
              <a:t>09.03.20</a:t>
            </a:fld>
            <a:endParaRPr lang="de-DE"/>
          </a:p>
        </p:txBody>
      </p:sp>
      <p:sp>
        <p:nvSpPr>
          <p:cNvPr id="3" name="Fußzeilenplatzhalter 2"/>
          <p:cNvSpPr>
            <a:spLocks noGrp="1"/>
          </p:cNvSpPr>
          <p:nvPr>
            <p:ph type="ftr" sz="quarter" idx="11"/>
          </p:nvPr>
        </p:nvSpPr>
        <p:spPr/>
        <p:txBody>
          <a:bodyPr/>
          <a:lstStyle/>
          <a:p>
            <a:r>
              <a:rPr lang="de-DE"/>
              <a:t>Struktur des Web-Business</a:t>
            </a:r>
          </a:p>
        </p:txBody>
      </p:sp>
      <p:sp>
        <p:nvSpPr>
          <p:cNvPr id="4" name="Foliennummernplatzhalter 3"/>
          <p:cNvSpPr>
            <a:spLocks noGrp="1"/>
          </p:cNvSpPr>
          <p:nvPr>
            <p:ph type="sldNum" sz="quarter" idx="12"/>
          </p:nvPr>
        </p:nvSpPr>
        <p:spPr/>
        <p:txBody>
          <a:bodyPr/>
          <a:lstStyle/>
          <a:p>
            <a:fld id="{8DA3E50F-4125-2E4A-B06E-747821481438}" type="slidenum">
              <a:rPr lang="de-DE" smtClean="0"/>
              <a:t>‹Nr.›</a:t>
            </a:fld>
            <a:endParaRPr lang="de-DE"/>
          </a:p>
        </p:txBody>
      </p:sp>
    </p:spTree>
    <p:extLst>
      <p:ext uri="{BB962C8B-B14F-4D97-AF65-F5344CB8AC3E}">
        <p14:creationId xmlns:p14="http://schemas.microsoft.com/office/powerpoint/2010/main" val="209963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F0E09BCF-B171-1443-AC4F-4DFEF8DDEB48}" type="datetime1">
              <a:rPr lang="de-DE" smtClean="0"/>
              <a:t>09.03.20</a:t>
            </a:fld>
            <a:endParaRPr lang="de-DE"/>
          </a:p>
        </p:txBody>
      </p:sp>
      <p:sp>
        <p:nvSpPr>
          <p:cNvPr id="6" name="Fußzeilenplatzhalter 5"/>
          <p:cNvSpPr>
            <a:spLocks noGrp="1"/>
          </p:cNvSpPr>
          <p:nvPr>
            <p:ph type="ftr" sz="quarter" idx="11"/>
          </p:nvPr>
        </p:nvSpPr>
        <p:spPr/>
        <p:txBody>
          <a:bodyPr/>
          <a:lstStyle/>
          <a:p>
            <a:r>
              <a:rPr lang="de-DE"/>
              <a:t>Struktur des Web-Business</a:t>
            </a:r>
          </a:p>
        </p:txBody>
      </p:sp>
      <p:sp>
        <p:nvSpPr>
          <p:cNvPr id="7" name="Foliennummernplatzhalter 6"/>
          <p:cNvSpPr>
            <a:spLocks noGrp="1"/>
          </p:cNvSpPr>
          <p:nvPr>
            <p:ph type="sldNum" sz="quarter" idx="12"/>
          </p:nvPr>
        </p:nvSpPr>
        <p:spPr/>
        <p:txBody>
          <a:bodyPr/>
          <a:lstStyle/>
          <a:p>
            <a:fld id="{8DA3E50F-4125-2E4A-B06E-747821481438}" type="slidenum">
              <a:rPr lang="de-DE" smtClean="0"/>
              <a:t>‹Nr.›</a:t>
            </a:fld>
            <a:endParaRPr lang="de-DE"/>
          </a:p>
        </p:txBody>
      </p:sp>
    </p:spTree>
    <p:extLst>
      <p:ext uri="{BB962C8B-B14F-4D97-AF65-F5344CB8AC3E}">
        <p14:creationId xmlns:p14="http://schemas.microsoft.com/office/powerpoint/2010/main" val="111513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63662DDB-D281-1246-9466-3E442EE85C13}" type="datetime1">
              <a:rPr lang="de-DE" smtClean="0"/>
              <a:t>09.03.20</a:t>
            </a:fld>
            <a:endParaRPr lang="de-DE"/>
          </a:p>
        </p:txBody>
      </p:sp>
      <p:sp>
        <p:nvSpPr>
          <p:cNvPr id="6" name="Fußzeilenplatzhalter 5"/>
          <p:cNvSpPr>
            <a:spLocks noGrp="1"/>
          </p:cNvSpPr>
          <p:nvPr>
            <p:ph type="ftr" sz="quarter" idx="11"/>
          </p:nvPr>
        </p:nvSpPr>
        <p:spPr/>
        <p:txBody>
          <a:bodyPr/>
          <a:lstStyle/>
          <a:p>
            <a:r>
              <a:rPr lang="de-DE"/>
              <a:t>Struktur des Web-Business</a:t>
            </a:r>
          </a:p>
        </p:txBody>
      </p:sp>
      <p:sp>
        <p:nvSpPr>
          <p:cNvPr id="7" name="Foliennummernplatzhalter 6"/>
          <p:cNvSpPr>
            <a:spLocks noGrp="1"/>
          </p:cNvSpPr>
          <p:nvPr>
            <p:ph type="sldNum" sz="quarter" idx="12"/>
          </p:nvPr>
        </p:nvSpPr>
        <p:spPr/>
        <p:txBody>
          <a:bodyPr/>
          <a:lstStyle/>
          <a:p>
            <a:fld id="{8DA3E50F-4125-2E4A-B06E-747821481438}" type="slidenum">
              <a:rPr lang="de-DE" smtClean="0"/>
              <a:t>‹Nr.›</a:t>
            </a:fld>
            <a:endParaRPr lang="de-DE"/>
          </a:p>
        </p:txBody>
      </p:sp>
    </p:spTree>
    <p:extLst>
      <p:ext uri="{BB962C8B-B14F-4D97-AF65-F5344CB8AC3E}">
        <p14:creationId xmlns:p14="http://schemas.microsoft.com/office/powerpoint/2010/main" val="93881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F3DB9-DFA4-F34E-AFCB-D53343ECABA1}" type="datetime1">
              <a:rPr lang="de-DE" smtClean="0"/>
              <a:t>09.03.20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Struktur des Web-Business</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3E50F-4125-2E4A-B06E-747821481438}" type="slidenum">
              <a:rPr lang="de-DE" smtClean="0"/>
              <a:t>‹Nr.›</a:t>
            </a:fld>
            <a:endParaRPr lang="de-DE" dirty="0"/>
          </a:p>
        </p:txBody>
      </p:sp>
    </p:spTree>
    <p:extLst>
      <p:ext uri="{BB962C8B-B14F-4D97-AF65-F5344CB8AC3E}">
        <p14:creationId xmlns:p14="http://schemas.microsoft.com/office/powerpoint/2010/main" val="30299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343" y="0"/>
            <a:ext cx="5822657" cy="6858000"/>
          </a:xfrm>
          <a:prstGeom prst="rect">
            <a:avLst/>
          </a:prstGeom>
        </p:spPr>
      </p:pic>
      <p:sp>
        <p:nvSpPr>
          <p:cNvPr id="4" name="Textfeld 3"/>
          <p:cNvSpPr txBox="1"/>
          <p:nvPr/>
        </p:nvSpPr>
        <p:spPr>
          <a:xfrm>
            <a:off x="630832" y="1336119"/>
            <a:ext cx="4563403" cy="2462213"/>
          </a:xfrm>
          <a:prstGeom prst="rect">
            <a:avLst/>
          </a:prstGeom>
          <a:noFill/>
        </p:spPr>
        <p:txBody>
          <a:bodyPr wrap="square" rtlCol="0">
            <a:spAutoFit/>
          </a:bodyPr>
          <a:lstStyle/>
          <a:p>
            <a:r>
              <a:rPr lang="de-DE" sz="4400" b="1" dirty="0">
                <a:solidFill>
                  <a:srgbClr val="0A6BB2"/>
                </a:solidFill>
                <a:latin typeface="Avenir Book" charset="0"/>
                <a:ea typeface="Avenir Book" charset="0"/>
                <a:cs typeface="Avenir Book" charset="0"/>
              </a:rPr>
              <a:t>Basiswissen</a:t>
            </a:r>
            <a:r>
              <a:rPr lang="de-DE" sz="4400" b="1" dirty="0">
                <a:solidFill>
                  <a:sysClr val="windowText" lastClr="000000"/>
                </a:solidFill>
                <a:latin typeface="Avenir Book" charset="0"/>
                <a:ea typeface="Avenir Book" charset="0"/>
                <a:cs typeface="Avenir Book" charset="0"/>
              </a:rPr>
              <a:t> </a:t>
            </a:r>
            <a:r>
              <a:rPr lang="de-DE" sz="4400" b="1" dirty="0">
                <a:solidFill>
                  <a:srgbClr val="0A6BB2"/>
                </a:solidFill>
                <a:latin typeface="Avenir Book" charset="0"/>
                <a:ea typeface="Avenir Book" charset="0"/>
                <a:cs typeface="Avenir Book" charset="0"/>
              </a:rPr>
              <a:t>Web-Business</a:t>
            </a:r>
          </a:p>
          <a:p>
            <a:r>
              <a:rPr lang="de-DE" sz="2400" b="1" dirty="0">
                <a:solidFill>
                  <a:sysClr val="windowText" lastClr="000000"/>
                </a:solidFill>
                <a:latin typeface="Avenir Book" charset="0"/>
                <a:ea typeface="Avenir Book" charset="0"/>
                <a:cs typeface="Avenir Book" charset="0"/>
              </a:rPr>
              <a:t>Teil 3: Struktur des Web-Business</a:t>
            </a:r>
          </a:p>
          <a:p>
            <a:endParaRPr lang="de-DE" dirty="0">
              <a:solidFill>
                <a:sysClr val="windowText" lastClr="000000"/>
              </a:solidFill>
              <a:latin typeface="Avenir Book" charset="0"/>
              <a:ea typeface="Avenir Book" charset="0"/>
              <a:cs typeface="Avenir Book" charset="0"/>
            </a:endParaRPr>
          </a:p>
        </p:txBody>
      </p:sp>
      <p:pic>
        <p:nvPicPr>
          <p:cNvPr id="6" name="Bild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7" name="Fußzeilenplatzhalter 6"/>
          <p:cNvSpPr>
            <a:spLocks noGrp="1"/>
          </p:cNvSpPr>
          <p:nvPr>
            <p:ph type="ftr" sz="quarter" idx="11"/>
          </p:nvPr>
        </p:nvSpPr>
        <p:spPr>
          <a:xfrm>
            <a:off x="414867" y="6339416"/>
            <a:ext cx="4114800" cy="365125"/>
          </a:xfrm>
        </p:spPr>
        <p:txBody>
          <a:bodyPr/>
          <a:lstStyle/>
          <a:p>
            <a:r>
              <a:rPr lang="de-DE"/>
              <a:t>Struktur des Web-Business</a:t>
            </a:r>
            <a:endParaRPr lang="de-DE" dirty="0"/>
          </a:p>
        </p:txBody>
      </p:sp>
      <p:sp>
        <p:nvSpPr>
          <p:cNvPr id="2" name="Foliennummernplatzhalter 1">
            <a:extLst>
              <a:ext uri="{FF2B5EF4-FFF2-40B4-BE49-F238E27FC236}">
                <a16:creationId xmlns:a16="http://schemas.microsoft.com/office/drawing/2014/main" id="{8C3C3EE5-D66B-EF45-99AF-1D73AB684FED}"/>
              </a:ext>
            </a:extLst>
          </p:cNvPr>
          <p:cNvSpPr>
            <a:spLocks noGrp="1"/>
          </p:cNvSpPr>
          <p:nvPr>
            <p:ph type="sldNum" sz="quarter" idx="12"/>
          </p:nvPr>
        </p:nvSpPr>
        <p:spPr/>
        <p:txBody>
          <a:bodyPr/>
          <a:lstStyle/>
          <a:p>
            <a:fld id="{8DA3E50F-4125-2E4A-B06E-747821481438}" type="slidenum">
              <a:rPr lang="de-DE" smtClean="0"/>
              <a:t>1</a:t>
            </a:fld>
            <a:endParaRPr lang="de-DE"/>
          </a:p>
        </p:txBody>
      </p:sp>
    </p:spTree>
    <p:extLst>
      <p:ext uri="{BB962C8B-B14F-4D97-AF65-F5344CB8AC3E}">
        <p14:creationId xmlns:p14="http://schemas.microsoft.com/office/powerpoint/2010/main" val="15323188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6734" y="112146"/>
            <a:ext cx="10515600" cy="941160"/>
          </a:xfrm>
        </p:spPr>
        <p:txBody>
          <a:bodyPr/>
          <a:lstStyle/>
          <a:p>
            <a:r>
              <a:rPr lang="de-DE" sz="4000" b="1" dirty="0">
                <a:solidFill>
                  <a:srgbClr val="0A6BB2"/>
                </a:solidFill>
                <a:latin typeface="Avenir Book" charset="0"/>
                <a:ea typeface="Avenir Book" charset="0"/>
                <a:cs typeface="Avenir Book" charset="0"/>
              </a:rPr>
              <a:t>Kosten für die Webpräsenz</a:t>
            </a:r>
            <a:endParaRPr lang="de-DE" sz="2200" dirty="0">
              <a:latin typeface="Avenir Book" charset="0"/>
              <a:ea typeface="Avenir Book" charset="0"/>
              <a:cs typeface="Avenir Book" charset="0"/>
            </a:endParaRPr>
          </a:p>
        </p:txBody>
      </p:sp>
      <p:sp>
        <p:nvSpPr>
          <p:cNvPr id="3" name="Inhaltsplatzhalter 2"/>
          <p:cNvSpPr>
            <a:spLocks noGrp="1"/>
          </p:cNvSpPr>
          <p:nvPr>
            <p:ph idx="1"/>
          </p:nvPr>
        </p:nvSpPr>
        <p:spPr>
          <a:xfrm>
            <a:off x="1355270" y="1825625"/>
            <a:ext cx="9998529" cy="4351338"/>
          </a:xfrm>
        </p:spPr>
        <p:txBody>
          <a:bodyPr>
            <a:normAutofit fontScale="77500" lnSpcReduction="20000"/>
          </a:bodyPr>
          <a:lstStyle/>
          <a:p>
            <a:pPr marL="0" indent="0">
              <a:lnSpc>
                <a:spcPct val="100000"/>
              </a:lnSpc>
              <a:spcBef>
                <a:spcPts val="0"/>
              </a:spcBef>
              <a:buNone/>
            </a:pPr>
            <a:r>
              <a:rPr lang="de-DE" dirty="0">
                <a:latin typeface="Avenir Book" charset="0"/>
                <a:ea typeface="Avenir Book" charset="0"/>
                <a:cs typeface="Avenir Book" charset="0"/>
              </a:rPr>
              <a:t>Bevor die Webpräsenz Erträge erwirtschaftet, entstehen Kosten (</a:t>
            </a:r>
            <a:r>
              <a:rPr lang="de-DE" dirty="0" err="1">
                <a:latin typeface="Avenir Book" charset="0"/>
                <a:ea typeface="Avenir Book" charset="0"/>
                <a:cs typeface="Avenir Book" charset="0"/>
              </a:rPr>
              <a:t>sunk</a:t>
            </a:r>
            <a:r>
              <a:rPr lang="de-DE" dirty="0">
                <a:latin typeface="Avenir Book" charset="0"/>
                <a:ea typeface="Avenir Book" charset="0"/>
                <a:cs typeface="Avenir Book" charset="0"/>
              </a:rPr>
              <a:t> </a:t>
            </a:r>
            <a:r>
              <a:rPr lang="de-DE" dirty="0" err="1">
                <a:latin typeface="Avenir Book" charset="0"/>
                <a:ea typeface="Avenir Book" charset="0"/>
                <a:cs typeface="Avenir Book" charset="0"/>
              </a:rPr>
              <a:t>costs</a:t>
            </a:r>
            <a:r>
              <a:rPr lang="de-DE" dirty="0">
                <a:latin typeface="Avenir Book" charset="0"/>
                <a:ea typeface="Avenir Book" charset="0"/>
                <a:cs typeface="Avenir Book" charset="0"/>
              </a:rPr>
              <a:t>):</a:t>
            </a:r>
          </a:p>
          <a:p>
            <a:pPr marL="0" indent="0">
              <a:lnSpc>
                <a:spcPct val="100000"/>
              </a:lnSpc>
              <a:spcBef>
                <a:spcPts val="0"/>
              </a:spcBef>
              <a:buNone/>
            </a:pPr>
            <a:endParaRPr lang="de-DE" dirty="0">
              <a:latin typeface="Avenir Book" charset="0"/>
              <a:ea typeface="Avenir Book" charset="0"/>
              <a:cs typeface="Avenir Book" charset="0"/>
            </a:endParaRPr>
          </a:p>
          <a:p>
            <a:pPr lvl="0"/>
            <a:r>
              <a:rPr lang="de-DE" dirty="0">
                <a:latin typeface="Avenir Book" charset="0"/>
                <a:ea typeface="Avenir Book" charset="0"/>
                <a:cs typeface="Avenir Book" charset="0"/>
              </a:rPr>
              <a:t>Programmierung </a:t>
            </a:r>
          </a:p>
          <a:p>
            <a:pPr lvl="0"/>
            <a:r>
              <a:rPr lang="de-DE" dirty="0">
                <a:latin typeface="Avenir Book" charset="0"/>
                <a:ea typeface="Avenir Book" charset="0"/>
                <a:cs typeface="Avenir Book" charset="0"/>
              </a:rPr>
              <a:t>Marktanalyse </a:t>
            </a:r>
          </a:p>
          <a:p>
            <a:pPr lvl="0"/>
            <a:r>
              <a:rPr lang="de-DE" dirty="0">
                <a:latin typeface="Avenir Book" charset="0"/>
                <a:ea typeface="Avenir Book" charset="0"/>
                <a:cs typeface="Avenir Book" charset="0"/>
              </a:rPr>
              <a:t>Design und Grafik </a:t>
            </a:r>
          </a:p>
          <a:p>
            <a:pPr lvl="0"/>
            <a:r>
              <a:rPr lang="de-DE" dirty="0">
                <a:latin typeface="Avenir Book" charset="0"/>
                <a:ea typeface="Avenir Book" charset="0"/>
                <a:cs typeface="Avenir Book" charset="0"/>
              </a:rPr>
              <a:t>Text und Bilder </a:t>
            </a:r>
          </a:p>
          <a:p>
            <a:pPr lvl="0"/>
            <a:r>
              <a:rPr lang="de-DE" dirty="0">
                <a:latin typeface="Avenir Book" charset="0"/>
                <a:ea typeface="Avenir Book" charset="0"/>
                <a:cs typeface="Avenir Book" charset="0"/>
              </a:rPr>
              <a:t>Server </a:t>
            </a:r>
          </a:p>
          <a:p>
            <a:pPr lvl="0"/>
            <a:r>
              <a:rPr lang="de-DE" dirty="0">
                <a:latin typeface="Avenir Book" charset="0"/>
                <a:ea typeface="Avenir Book" charset="0"/>
                <a:cs typeface="Avenir Book" charset="0"/>
              </a:rPr>
              <a:t>Verträge mit Dienstleistern </a:t>
            </a:r>
          </a:p>
          <a:p>
            <a:pPr lvl="0"/>
            <a:r>
              <a:rPr lang="de-DE" dirty="0">
                <a:latin typeface="Avenir Book" charset="0"/>
                <a:ea typeface="Avenir Book" charset="0"/>
                <a:cs typeface="Avenir Book" charset="0"/>
              </a:rPr>
              <a:t>Kunden- und Produktdatenbanken </a:t>
            </a:r>
          </a:p>
          <a:p>
            <a:pPr lvl="0"/>
            <a:r>
              <a:rPr lang="de-DE" dirty="0">
                <a:latin typeface="Avenir Book" charset="0"/>
                <a:ea typeface="Avenir Book" charset="0"/>
                <a:cs typeface="Avenir Book" charset="0"/>
              </a:rPr>
              <a:t>Aufbau der Logistik </a:t>
            </a:r>
          </a:p>
          <a:p>
            <a:pPr lvl="0"/>
            <a:r>
              <a:rPr lang="de-DE" dirty="0">
                <a:latin typeface="Avenir Book" charset="0"/>
                <a:ea typeface="Avenir Book" charset="0"/>
                <a:cs typeface="Avenir Book" charset="0"/>
              </a:rPr>
              <a:t>Tests zur Durchführung von Bestellungen oder Anfragen</a:t>
            </a:r>
          </a:p>
          <a:p>
            <a:pPr>
              <a:lnSpc>
                <a:spcPct val="100000"/>
              </a:lnSpc>
              <a:spcBef>
                <a:spcPts val="0"/>
              </a:spcBef>
            </a:pPr>
            <a:endParaRPr lang="de-DE" dirty="0">
              <a:latin typeface="Avenir Book" charset="0"/>
              <a:ea typeface="Avenir Book" charset="0"/>
              <a:cs typeface="Avenir Book"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de-DE" dirty="0">
              <a:latin typeface="Avenir Book" charset="0"/>
              <a:ea typeface="Avenir Book" charset="0"/>
              <a:cs typeface="Avenir Book" charset="0"/>
            </a:endParaRPr>
          </a:p>
        </p:txBody>
      </p:sp>
      <p:pic>
        <p:nvPicPr>
          <p:cNvPr id="4" name="Bi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5" name="Fußzeilenplatzhalter 4">
            <a:extLst>
              <a:ext uri="{FF2B5EF4-FFF2-40B4-BE49-F238E27FC236}">
                <a16:creationId xmlns:a16="http://schemas.microsoft.com/office/drawing/2014/main" id="{E1A18D14-835E-FB45-B80B-0484DBC777A6}"/>
              </a:ext>
            </a:extLst>
          </p:cNvPr>
          <p:cNvSpPr>
            <a:spLocks noGrp="1"/>
          </p:cNvSpPr>
          <p:nvPr>
            <p:ph type="ftr" sz="quarter" idx="11"/>
          </p:nvPr>
        </p:nvSpPr>
        <p:spPr/>
        <p:txBody>
          <a:bodyPr/>
          <a:lstStyle/>
          <a:p>
            <a:r>
              <a:rPr lang="de-DE"/>
              <a:t>Struktur des Web-Business</a:t>
            </a:r>
          </a:p>
        </p:txBody>
      </p:sp>
      <p:sp>
        <p:nvSpPr>
          <p:cNvPr id="6" name="Foliennummernplatzhalter 5">
            <a:extLst>
              <a:ext uri="{FF2B5EF4-FFF2-40B4-BE49-F238E27FC236}">
                <a16:creationId xmlns:a16="http://schemas.microsoft.com/office/drawing/2014/main" id="{5029AEBE-2C5A-7C49-B0EC-56E5D04339AB}"/>
              </a:ext>
            </a:extLst>
          </p:cNvPr>
          <p:cNvSpPr>
            <a:spLocks noGrp="1"/>
          </p:cNvSpPr>
          <p:nvPr>
            <p:ph type="sldNum" sz="quarter" idx="12"/>
          </p:nvPr>
        </p:nvSpPr>
        <p:spPr/>
        <p:txBody>
          <a:bodyPr/>
          <a:lstStyle/>
          <a:p>
            <a:fld id="{8DA3E50F-4125-2E4A-B06E-747821481438}" type="slidenum">
              <a:rPr lang="de-DE" smtClean="0"/>
              <a:t>10</a:t>
            </a:fld>
            <a:endParaRPr lang="de-DE" dirty="0"/>
          </a:p>
        </p:txBody>
      </p:sp>
    </p:spTree>
    <p:extLst>
      <p:ext uri="{BB962C8B-B14F-4D97-AF65-F5344CB8AC3E}">
        <p14:creationId xmlns:p14="http://schemas.microsoft.com/office/powerpoint/2010/main" val="530371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xEl>
                                              <p:pRg st="3" end="3"/>
                                            </p:txEl>
                                          </p:spTgt>
                                        </p:tgtEl>
                                      </p:cBhvr>
                                    </p:animEffect>
                                    <p:set>
                                      <p:cBhvr>
                                        <p:cTn id="1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xEl>
                                              <p:pRg st="4" end="4"/>
                                            </p:txEl>
                                          </p:spTgt>
                                        </p:tgtEl>
                                      </p:cBhvr>
                                    </p:animEffect>
                                    <p:set>
                                      <p:cBhvr>
                                        <p:cTn id="1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
                                            <p:txEl>
                                              <p:pRg st="6" end="6"/>
                                            </p:txEl>
                                          </p:spTgt>
                                        </p:tgtEl>
                                      </p:cBhvr>
                                    </p:animEffect>
                                    <p:set>
                                      <p:cBhvr>
                                        <p:cTn id="27"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
                                            <p:txEl>
                                              <p:pRg st="7" end="7"/>
                                            </p:txEl>
                                          </p:spTgt>
                                        </p:tgtEl>
                                      </p:cBhvr>
                                    </p:animEffect>
                                    <p:set>
                                      <p:cBhvr>
                                        <p:cTn id="32"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
                                            <p:txEl>
                                              <p:pRg st="8" end="8"/>
                                            </p:txEl>
                                          </p:spTgt>
                                        </p:tgtEl>
                                      </p:cBhvr>
                                    </p:animEffect>
                                    <p:set>
                                      <p:cBhvr>
                                        <p:cTn id="37"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
                                            <p:txEl>
                                              <p:pRg st="9" end="9"/>
                                            </p:txEl>
                                          </p:spTgt>
                                        </p:tgtEl>
                                      </p:cBhvr>
                                    </p:animEffect>
                                    <p:set>
                                      <p:cBhvr>
                                        <p:cTn id="42" dur="1" fill="hold">
                                          <p:stCondLst>
                                            <p:cond delay="499"/>
                                          </p:stCondLst>
                                        </p:cTn>
                                        <p:tgtEl>
                                          <p:spTgt spid="3">
                                            <p:txEl>
                                              <p:pRg st="9" end="9"/>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
                                            <p:txEl>
                                              <p:pRg st="10" end="10"/>
                                            </p:txEl>
                                          </p:spTgt>
                                        </p:tgtEl>
                                      </p:cBhvr>
                                    </p:animEffect>
                                    <p:set>
                                      <p:cBhvr>
                                        <p:cTn id="47" dur="1" fill="hold">
                                          <p:stCondLst>
                                            <p:cond delay="499"/>
                                          </p:stCondLst>
                                        </p:cTn>
                                        <p:tgtEl>
                                          <p:spTgt spid="3">
                                            <p:txEl>
                                              <p:pRg st="10" end="10"/>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3">
                                            <p:txEl>
                                              <p:pRg st="0" end="0"/>
                                            </p:txEl>
                                          </p:spTgt>
                                        </p:tgtEl>
                                      </p:cBhvr>
                                    </p:animEffect>
                                    <p:set>
                                      <p:cBhvr>
                                        <p:cTn id="5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101943" cy="924832"/>
          </a:xfrm>
        </p:spPr>
        <p:txBody>
          <a:bodyPr/>
          <a:lstStyle/>
          <a:p>
            <a:r>
              <a:rPr lang="de-DE" sz="4000" b="1" dirty="0">
                <a:solidFill>
                  <a:srgbClr val="0A6BB2"/>
                </a:solidFill>
                <a:latin typeface="Avenir Book" charset="0"/>
                <a:ea typeface="Avenir Book" charset="0"/>
                <a:cs typeface="Avenir Book" charset="0"/>
              </a:rPr>
              <a:t>Kostenpyramide</a:t>
            </a:r>
            <a:endParaRPr lang="de-DE" sz="2200" dirty="0">
              <a:latin typeface="Avenir Book" charset="0"/>
              <a:ea typeface="Avenir Book" charset="0"/>
              <a:cs typeface="Avenir Book" charset="0"/>
            </a:endParaRPr>
          </a:p>
        </p:txBody>
      </p:sp>
      <p:pic>
        <p:nvPicPr>
          <p:cNvPr id="4" name="Grafik 255"/>
          <p:cNvPicPr>
            <a:picLocks noGrp="1"/>
          </p:cNvPicPr>
          <p:nvPr>
            <p:ph idx="1"/>
          </p:nvPr>
        </p:nvPicPr>
        <p:blipFill>
          <a:blip r:embed="rId2"/>
          <a:stretch>
            <a:fillRect/>
          </a:stretch>
        </p:blipFill>
        <p:spPr>
          <a:xfrm>
            <a:off x="2173357" y="1289957"/>
            <a:ext cx="7738086" cy="5203607"/>
          </a:xfrm>
          <a:prstGeom prst="rect">
            <a:avLst/>
          </a:prstGeom>
        </p:spPr>
      </p:pic>
      <p:sp>
        <p:nvSpPr>
          <p:cNvPr id="3" name="Fußzeilenplatzhalter 2">
            <a:extLst>
              <a:ext uri="{FF2B5EF4-FFF2-40B4-BE49-F238E27FC236}">
                <a16:creationId xmlns:a16="http://schemas.microsoft.com/office/drawing/2014/main" id="{135BE51C-C276-EC49-A6DA-AB832A5183E6}"/>
              </a:ext>
            </a:extLst>
          </p:cNvPr>
          <p:cNvSpPr>
            <a:spLocks noGrp="1"/>
          </p:cNvSpPr>
          <p:nvPr>
            <p:ph type="ftr" sz="quarter" idx="11"/>
          </p:nvPr>
        </p:nvSpPr>
        <p:spPr/>
        <p:txBody>
          <a:bodyPr/>
          <a:lstStyle/>
          <a:p>
            <a:r>
              <a:rPr lang="de-DE"/>
              <a:t>Struktur des Web-Business</a:t>
            </a:r>
          </a:p>
        </p:txBody>
      </p:sp>
      <p:sp>
        <p:nvSpPr>
          <p:cNvPr id="5" name="Foliennummernplatzhalter 4">
            <a:extLst>
              <a:ext uri="{FF2B5EF4-FFF2-40B4-BE49-F238E27FC236}">
                <a16:creationId xmlns:a16="http://schemas.microsoft.com/office/drawing/2014/main" id="{C96E4607-802F-5748-9CD1-97D5B823795F}"/>
              </a:ext>
            </a:extLst>
          </p:cNvPr>
          <p:cNvSpPr>
            <a:spLocks noGrp="1"/>
          </p:cNvSpPr>
          <p:nvPr>
            <p:ph type="sldNum" sz="quarter" idx="12"/>
          </p:nvPr>
        </p:nvSpPr>
        <p:spPr/>
        <p:txBody>
          <a:bodyPr/>
          <a:lstStyle/>
          <a:p>
            <a:fld id="{8DA3E50F-4125-2E4A-B06E-747821481438}" type="slidenum">
              <a:rPr lang="de-DE" smtClean="0"/>
              <a:t>11</a:t>
            </a:fld>
            <a:endParaRPr lang="de-DE"/>
          </a:p>
        </p:txBody>
      </p:sp>
      <p:pic>
        <p:nvPicPr>
          <p:cNvPr id="6" name="Bild 3">
            <a:extLst>
              <a:ext uri="{FF2B5EF4-FFF2-40B4-BE49-F238E27FC236}">
                <a16:creationId xmlns:a16="http://schemas.microsoft.com/office/drawing/2014/main" id="{EEB8E802-70D1-7C4F-B2A5-1C6A8E249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Tree>
    <p:extLst>
      <p:ext uri="{BB962C8B-B14F-4D97-AF65-F5344CB8AC3E}">
        <p14:creationId xmlns:p14="http://schemas.microsoft.com/office/powerpoint/2010/main" val="45043000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0A6BB2"/>
                </a:solidFill>
                <a:latin typeface="Avenir Book" charset="0"/>
                <a:ea typeface="Avenir Book" charset="0"/>
                <a:cs typeface="Avenir Book" charset="0"/>
              </a:rPr>
              <a:t>Kostenpyramide Stufe 1</a:t>
            </a:r>
            <a:br>
              <a:rPr lang="de-DE" dirty="0">
                <a:latin typeface="Avenir Book" charset="0"/>
                <a:ea typeface="Avenir Book" charset="0"/>
                <a:cs typeface="Avenir Book" charset="0"/>
              </a:rPr>
            </a:br>
            <a:r>
              <a:rPr lang="de-DE" sz="2400" dirty="0">
                <a:latin typeface="Avenir Book" charset="0"/>
                <a:ea typeface="Avenir Book" charset="0"/>
                <a:cs typeface="Avenir Book" charset="0"/>
              </a:rPr>
              <a:t>Kostenseite</a:t>
            </a:r>
            <a:endParaRPr lang="de-DE" dirty="0"/>
          </a:p>
        </p:txBody>
      </p:sp>
      <p:sp>
        <p:nvSpPr>
          <p:cNvPr id="3" name="Inhaltsplatzhalter 2"/>
          <p:cNvSpPr>
            <a:spLocks noGrp="1"/>
          </p:cNvSpPr>
          <p:nvPr>
            <p:ph idx="1"/>
          </p:nvPr>
        </p:nvSpPr>
        <p:spPr>
          <a:xfrm>
            <a:off x="838200" y="1825625"/>
            <a:ext cx="10515600" cy="3252561"/>
          </a:xfrm>
        </p:spPr>
        <p:txBody>
          <a:bodyPr>
            <a:normAutofit/>
          </a:bodyPr>
          <a:lstStyle/>
          <a:p>
            <a:r>
              <a:rPr lang="de-DE" sz="2200" dirty="0">
                <a:latin typeface="Avenir Book" charset="0"/>
                <a:ea typeface="Avenir Book" charset="0"/>
                <a:cs typeface="Avenir Book" charset="0"/>
              </a:rPr>
              <a:t>Im Web-Controlling werden die Kostenarten zu den Konversionsstufen und Marketingaktionen zugeordnet. </a:t>
            </a:r>
          </a:p>
          <a:p>
            <a:r>
              <a:rPr lang="de-DE" sz="2200" dirty="0">
                <a:latin typeface="Avenir Book" charset="0"/>
                <a:ea typeface="Avenir Book" charset="0"/>
                <a:cs typeface="Avenir Book" charset="0"/>
              </a:rPr>
              <a:t>Auf der </a:t>
            </a:r>
            <a:r>
              <a:rPr lang="de-DE" sz="2200" b="1" dirty="0">
                <a:latin typeface="Avenir Book" charset="0"/>
                <a:ea typeface="Avenir Book" charset="0"/>
                <a:cs typeface="Avenir Book" charset="0"/>
              </a:rPr>
              <a:t>ersten Stufe </a:t>
            </a:r>
            <a:r>
              <a:rPr lang="de-DE" sz="2200" dirty="0">
                <a:latin typeface="Avenir Book" charset="0"/>
                <a:ea typeface="Avenir Book" charset="0"/>
                <a:cs typeface="Avenir Book" charset="0"/>
              </a:rPr>
              <a:t>der Kostenpyramide, „Marketing, Optimierung“, fällt der finanzielle Auf­wand zur Gewinnung der Besucher an. Das sind Kosten für:</a:t>
            </a:r>
            <a:br>
              <a:rPr lang="de-DE" sz="2200" dirty="0">
                <a:latin typeface="Avenir Book" charset="0"/>
                <a:ea typeface="Avenir Book" charset="0"/>
                <a:cs typeface="Avenir Book" charset="0"/>
              </a:rPr>
            </a:br>
            <a:r>
              <a:rPr lang="de-DE" sz="2200" dirty="0">
                <a:latin typeface="Avenir Book" charset="0"/>
                <a:ea typeface="Avenir Book" charset="0"/>
                <a:cs typeface="Avenir Book" charset="0"/>
              </a:rPr>
              <a:t>- Marktanalyse, Zielgruppen, Produktgruppen</a:t>
            </a:r>
            <a:br>
              <a:rPr lang="de-DE" sz="2200" dirty="0">
                <a:latin typeface="Avenir Book" charset="0"/>
                <a:ea typeface="Avenir Book" charset="0"/>
                <a:cs typeface="Avenir Book" charset="0"/>
              </a:rPr>
            </a:br>
            <a:r>
              <a:rPr lang="de-DE" sz="2200" dirty="0">
                <a:latin typeface="Avenir Book" charset="0"/>
                <a:ea typeface="Avenir Book" charset="0"/>
                <a:cs typeface="Avenir Book" charset="0"/>
              </a:rPr>
              <a:t>- Webseitenaufbau und –</a:t>
            </a:r>
            <a:r>
              <a:rPr lang="de-DE" sz="2200" dirty="0" err="1">
                <a:latin typeface="Avenir Book" charset="0"/>
                <a:ea typeface="Avenir Book" charset="0"/>
                <a:cs typeface="Avenir Book" charset="0"/>
              </a:rPr>
              <a:t>optimierung</a:t>
            </a:r>
            <a:br>
              <a:rPr lang="de-DE" sz="2200" dirty="0">
                <a:latin typeface="Avenir Book" charset="0"/>
                <a:ea typeface="Avenir Book" charset="0"/>
                <a:cs typeface="Avenir Book" charset="0"/>
              </a:rPr>
            </a:br>
            <a:r>
              <a:rPr lang="de-DE" sz="2200" dirty="0">
                <a:latin typeface="Avenir Book" charset="0"/>
                <a:ea typeface="Avenir Book" charset="0"/>
                <a:cs typeface="Avenir Book" charset="0"/>
              </a:rPr>
              <a:t>- Besuchergewinnung (CPC, CPI, </a:t>
            </a:r>
            <a:r>
              <a:rPr lang="de-DE" sz="2200" dirty="0" err="1">
                <a:latin typeface="Avenir Book" charset="0"/>
                <a:ea typeface="Avenir Book" charset="0"/>
                <a:cs typeface="Avenir Book" charset="0"/>
              </a:rPr>
              <a:t>Affiliate</a:t>
            </a:r>
            <a:r>
              <a:rPr lang="de-DE" sz="2200" dirty="0">
                <a:latin typeface="Avenir Book" charset="0"/>
                <a:ea typeface="Avenir Book" charset="0"/>
                <a:cs typeface="Avenir Book" charset="0"/>
              </a:rPr>
              <a:t>) </a:t>
            </a:r>
            <a:br>
              <a:rPr lang="de-DE" sz="2200" dirty="0">
                <a:latin typeface="Avenir Book" charset="0"/>
                <a:ea typeface="Avenir Book" charset="0"/>
                <a:cs typeface="Avenir Book" charset="0"/>
              </a:rPr>
            </a:br>
            <a:r>
              <a:rPr lang="de-DE" sz="2200" dirty="0">
                <a:latin typeface="Avenir Book" charset="0"/>
                <a:ea typeface="Avenir Book" charset="0"/>
                <a:cs typeface="Avenir Book" charset="0"/>
              </a:rPr>
              <a:t>- Newsletter-</a:t>
            </a:r>
            <a:r>
              <a:rPr lang="de-DE" sz="2200" dirty="0" err="1">
                <a:latin typeface="Avenir Book" charset="0"/>
                <a:ea typeface="Avenir Book" charset="0"/>
                <a:cs typeface="Avenir Book" charset="0"/>
              </a:rPr>
              <a:t>Einbuchungen</a:t>
            </a:r>
            <a:br>
              <a:rPr lang="de-DE" sz="2200" dirty="0">
                <a:latin typeface="Avenir Book" charset="0"/>
                <a:ea typeface="Avenir Book" charset="0"/>
                <a:cs typeface="Avenir Book" charset="0"/>
              </a:rPr>
            </a:br>
            <a:r>
              <a:rPr lang="de-DE" sz="2200" dirty="0">
                <a:latin typeface="Avenir Book" charset="0"/>
                <a:ea typeface="Avenir Book" charset="0"/>
                <a:cs typeface="Avenir Book" charset="0"/>
              </a:rPr>
              <a:t>- Beratungen zur Besucherakquise</a:t>
            </a:r>
          </a:p>
          <a:p>
            <a:endParaRPr lang="de-DE" sz="2200" dirty="0">
              <a:latin typeface="Avenir Book" charset="0"/>
              <a:ea typeface="Avenir Book" charset="0"/>
              <a:cs typeface="Avenir Book" charset="0"/>
            </a:endParaRPr>
          </a:p>
          <a:p>
            <a:endParaRPr lang="de-DE" sz="2200" dirty="0">
              <a:latin typeface="Avenir Book" charset="0"/>
              <a:ea typeface="Avenir Book" charset="0"/>
              <a:cs typeface="Avenir Book" charset="0"/>
            </a:endParaRPr>
          </a:p>
        </p:txBody>
      </p:sp>
      <p:pic>
        <p:nvPicPr>
          <p:cNvPr id="4" name="Bi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5" name="Fußzeilenplatzhalter 4">
            <a:extLst>
              <a:ext uri="{FF2B5EF4-FFF2-40B4-BE49-F238E27FC236}">
                <a16:creationId xmlns:a16="http://schemas.microsoft.com/office/drawing/2014/main" id="{8A738E6A-097F-2A48-BFB1-005B69C9EA26}"/>
              </a:ext>
            </a:extLst>
          </p:cNvPr>
          <p:cNvSpPr>
            <a:spLocks noGrp="1"/>
          </p:cNvSpPr>
          <p:nvPr>
            <p:ph type="ftr" sz="quarter" idx="11"/>
          </p:nvPr>
        </p:nvSpPr>
        <p:spPr/>
        <p:txBody>
          <a:bodyPr/>
          <a:lstStyle/>
          <a:p>
            <a:r>
              <a:rPr lang="de-DE"/>
              <a:t>Struktur des Web-Business</a:t>
            </a:r>
          </a:p>
        </p:txBody>
      </p:sp>
      <p:sp>
        <p:nvSpPr>
          <p:cNvPr id="6" name="Foliennummernplatzhalter 5">
            <a:extLst>
              <a:ext uri="{FF2B5EF4-FFF2-40B4-BE49-F238E27FC236}">
                <a16:creationId xmlns:a16="http://schemas.microsoft.com/office/drawing/2014/main" id="{4D67F65C-4D67-6643-9393-7B7F274DBEBB}"/>
              </a:ext>
            </a:extLst>
          </p:cNvPr>
          <p:cNvSpPr>
            <a:spLocks noGrp="1"/>
          </p:cNvSpPr>
          <p:nvPr>
            <p:ph type="sldNum" sz="quarter" idx="12"/>
          </p:nvPr>
        </p:nvSpPr>
        <p:spPr/>
        <p:txBody>
          <a:bodyPr/>
          <a:lstStyle/>
          <a:p>
            <a:fld id="{8DA3E50F-4125-2E4A-B06E-747821481438}" type="slidenum">
              <a:rPr lang="de-DE" smtClean="0"/>
              <a:t>12</a:t>
            </a:fld>
            <a:endParaRPr lang="de-DE"/>
          </a:p>
        </p:txBody>
      </p:sp>
    </p:spTree>
    <p:extLst>
      <p:ext uri="{BB962C8B-B14F-4D97-AF65-F5344CB8AC3E}">
        <p14:creationId xmlns:p14="http://schemas.microsoft.com/office/powerpoint/2010/main" val="59899453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0A6BB2"/>
                </a:solidFill>
                <a:latin typeface="Avenir Book" charset="0"/>
                <a:ea typeface="Avenir Book" charset="0"/>
                <a:cs typeface="Avenir Book" charset="0"/>
              </a:rPr>
              <a:t>Kostenpyramide Stufe 2</a:t>
            </a:r>
            <a:br>
              <a:rPr lang="de-DE" dirty="0">
                <a:latin typeface="Avenir Book" charset="0"/>
                <a:ea typeface="Avenir Book" charset="0"/>
                <a:cs typeface="Avenir Book" charset="0"/>
              </a:rPr>
            </a:br>
            <a:r>
              <a:rPr lang="de-DE" sz="2400" dirty="0">
                <a:latin typeface="Avenir Book" charset="0"/>
                <a:ea typeface="Avenir Book" charset="0"/>
                <a:cs typeface="Avenir Book" charset="0"/>
              </a:rPr>
              <a:t>Kostenseite</a:t>
            </a:r>
            <a:endParaRPr lang="de-DE" dirty="0"/>
          </a:p>
        </p:txBody>
      </p:sp>
      <p:sp>
        <p:nvSpPr>
          <p:cNvPr id="3" name="Inhaltsplatzhalter 2"/>
          <p:cNvSpPr>
            <a:spLocks noGrp="1"/>
          </p:cNvSpPr>
          <p:nvPr>
            <p:ph idx="1"/>
          </p:nvPr>
        </p:nvSpPr>
        <p:spPr/>
        <p:txBody>
          <a:bodyPr>
            <a:normAutofit/>
          </a:bodyPr>
          <a:lstStyle/>
          <a:p>
            <a:r>
              <a:rPr lang="de-DE" sz="2200" dirty="0">
                <a:latin typeface="Avenir Book" charset="0"/>
                <a:ea typeface="Avenir Book" charset="0"/>
                <a:cs typeface="Avenir Book" charset="0"/>
              </a:rPr>
              <a:t>Werden die Besucher für den weiteren Weg in die Website gewonnen, dann erwarten sie einen Shop, eine Vermittlung oder Beratung, einen Service oder kurz gesagt eine weitere </a:t>
            </a:r>
            <a:r>
              <a:rPr lang="de-DE" sz="2200" b="1" dirty="0">
                <a:latin typeface="Avenir Book" charset="0"/>
                <a:ea typeface="Avenir Book" charset="0"/>
                <a:cs typeface="Avenir Book" charset="0"/>
              </a:rPr>
              <a:t>Differenzie­rung des Angebotes</a:t>
            </a:r>
            <a:r>
              <a:rPr lang="de-DE" sz="2200" dirty="0">
                <a:latin typeface="Avenir Book" charset="0"/>
                <a:ea typeface="Avenir Book" charset="0"/>
                <a:cs typeface="Avenir Book" charset="0"/>
              </a:rPr>
              <a:t> auf der Website.</a:t>
            </a:r>
          </a:p>
          <a:p>
            <a:r>
              <a:rPr lang="de-DE" sz="2200" b="1" dirty="0">
                <a:latin typeface="Avenir Book" charset="0"/>
                <a:ea typeface="Avenir Book" charset="0"/>
                <a:cs typeface="Avenir Book" charset="0"/>
              </a:rPr>
              <a:t>Zweite Stufe</a:t>
            </a:r>
            <a:r>
              <a:rPr lang="de-DE" sz="2200" dirty="0">
                <a:latin typeface="Avenir Book" charset="0"/>
                <a:ea typeface="Avenir Book" charset="0"/>
                <a:cs typeface="Avenir Book" charset="0"/>
              </a:rPr>
              <a:t>: </a:t>
            </a:r>
          </a:p>
          <a:p>
            <a:pPr lvl="1">
              <a:buFont typeface="Symbol" pitchFamily="2" charset="2"/>
              <a:buChar char="-"/>
            </a:pPr>
            <a:r>
              <a:rPr lang="de-DE" sz="1800" dirty="0" err="1">
                <a:latin typeface="Avenir Book" charset="0"/>
                <a:ea typeface="Avenir Book" charset="0"/>
                <a:cs typeface="Avenir Book" charset="0"/>
              </a:rPr>
              <a:t>content</a:t>
            </a:r>
            <a:r>
              <a:rPr lang="de-DE" sz="1800" dirty="0">
                <a:latin typeface="Avenir Book" charset="0"/>
                <a:ea typeface="Avenir Book" charset="0"/>
                <a:cs typeface="Avenir Book" charset="0"/>
              </a:rPr>
              <a:t>-Ausbau</a:t>
            </a:r>
          </a:p>
          <a:p>
            <a:pPr lvl="1">
              <a:buFont typeface="Symbol" pitchFamily="2" charset="2"/>
              <a:buChar char="-"/>
            </a:pPr>
            <a:r>
              <a:rPr lang="de-DE" sz="1800" dirty="0" err="1">
                <a:latin typeface="Avenir Book" charset="0"/>
                <a:ea typeface="Avenir Book" charset="0"/>
                <a:cs typeface="Avenir Book" charset="0"/>
              </a:rPr>
              <a:t>Shoppflege</a:t>
            </a:r>
            <a:r>
              <a:rPr lang="de-DE" sz="1800" dirty="0">
                <a:latin typeface="Avenir Book" charset="0"/>
                <a:ea typeface="Avenir Book" charset="0"/>
                <a:cs typeface="Avenir Book" charset="0"/>
              </a:rPr>
              <a:t> </a:t>
            </a:r>
          </a:p>
          <a:p>
            <a:pPr lvl="1">
              <a:buFont typeface="Symbol" pitchFamily="2" charset="2"/>
              <a:buChar char="-"/>
            </a:pPr>
            <a:r>
              <a:rPr lang="de-DE" sz="1800" dirty="0">
                <a:latin typeface="Avenir Book" charset="0"/>
                <a:ea typeface="Avenir Book" charset="0"/>
                <a:cs typeface="Avenir Book" charset="0"/>
              </a:rPr>
              <a:t>Webmaster (Tracking, Controlling)</a:t>
            </a:r>
          </a:p>
          <a:p>
            <a:pPr lvl="1">
              <a:buFont typeface="Symbol" pitchFamily="2" charset="2"/>
              <a:buChar char="-"/>
            </a:pPr>
            <a:r>
              <a:rPr lang="de-DE" sz="1800" dirty="0">
                <a:latin typeface="Avenir Book" charset="0"/>
                <a:ea typeface="Avenir Book" charset="0"/>
                <a:cs typeface="Avenir Book" charset="0"/>
              </a:rPr>
              <a:t>Usability</a:t>
            </a:r>
          </a:p>
          <a:p>
            <a:endParaRPr lang="de-DE" sz="2200" dirty="0">
              <a:latin typeface="Avenir Book" charset="0"/>
              <a:ea typeface="Avenir Book" charset="0"/>
              <a:cs typeface="Avenir Book" charset="0"/>
            </a:endParaRPr>
          </a:p>
        </p:txBody>
      </p:sp>
      <p:pic>
        <p:nvPicPr>
          <p:cNvPr id="4" name="Bi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5" name="Fußzeilenplatzhalter 4">
            <a:extLst>
              <a:ext uri="{FF2B5EF4-FFF2-40B4-BE49-F238E27FC236}">
                <a16:creationId xmlns:a16="http://schemas.microsoft.com/office/drawing/2014/main" id="{8F7C35B8-55D8-A144-9A48-B6493346596A}"/>
              </a:ext>
            </a:extLst>
          </p:cNvPr>
          <p:cNvSpPr>
            <a:spLocks noGrp="1"/>
          </p:cNvSpPr>
          <p:nvPr>
            <p:ph type="ftr" sz="quarter" idx="11"/>
          </p:nvPr>
        </p:nvSpPr>
        <p:spPr/>
        <p:txBody>
          <a:bodyPr/>
          <a:lstStyle/>
          <a:p>
            <a:r>
              <a:rPr lang="de-DE"/>
              <a:t>Struktur des Web-Business</a:t>
            </a:r>
          </a:p>
        </p:txBody>
      </p:sp>
      <p:sp>
        <p:nvSpPr>
          <p:cNvPr id="6" name="Foliennummernplatzhalter 5">
            <a:extLst>
              <a:ext uri="{FF2B5EF4-FFF2-40B4-BE49-F238E27FC236}">
                <a16:creationId xmlns:a16="http://schemas.microsoft.com/office/drawing/2014/main" id="{A92EB9B5-71EF-B94F-9EF7-9C904E7EB328}"/>
              </a:ext>
            </a:extLst>
          </p:cNvPr>
          <p:cNvSpPr>
            <a:spLocks noGrp="1"/>
          </p:cNvSpPr>
          <p:nvPr>
            <p:ph type="sldNum" sz="quarter" idx="12"/>
          </p:nvPr>
        </p:nvSpPr>
        <p:spPr/>
        <p:txBody>
          <a:bodyPr/>
          <a:lstStyle/>
          <a:p>
            <a:fld id="{8DA3E50F-4125-2E4A-B06E-747821481438}" type="slidenum">
              <a:rPr lang="de-DE" smtClean="0"/>
              <a:t>13</a:t>
            </a:fld>
            <a:endParaRPr lang="de-DE"/>
          </a:p>
        </p:txBody>
      </p:sp>
    </p:spTree>
    <p:extLst>
      <p:ext uri="{BB962C8B-B14F-4D97-AF65-F5344CB8AC3E}">
        <p14:creationId xmlns:p14="http://schemas.microsoft.com/office/powerpoint/2010/main" val="120819919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0A6BB2"/>
                </a:solidFill>
                <a:latin typeface="Avenir Book" charset="0"/>
                <a:ea typeface="Avenir Book" charset="0"/>
                <a:cs typeface="Avenir Book" charset="0"/>
              </a:rPr>
              <a:t>Kostenpyramide Stufe 3</a:t>
            </a:r>
            <a:br>
              <a:rPr lang="de-DE" dirty="0">
                <a:latin typeface="Avenir Book" charset="0"/>
                <a:ea typeface="Avenir Book" charset="0"/>
                <a:cs typeface="Avenir Book" charset="0"/>
              </a:rPr>
            </a:br>
            <a:r>
              <a:rPr lang="de-DE" sz="2400" dirty="0">
                <a:latin typeface="Avenir Book" charset="0"/>
                <a:ea typeface="Avenir Book" charset="0"/>
                <a:cs typeface="Avenir Book" charset="0"/>
              </a:rPr>
              <a:t>Kostenseite</a:t>
            </a:r>
            <a:endParaRPr lang="de-DE" dirty="0"/>
          </a:p>
        </p:txBody>
      </p:sp>
      <p:sp>
        <p:nvSpPr>
          <p:cNvPr id="3" name="Inhaltsplatzhalter 2"/>
          <p:cNvSpPr>
            <a:spLocks noGrp="1"/>
          </p:cNvSpPr>
          <p:nvPr>
            <p:ph idx="1"/>
          </p:nvPr>
        </p:nvSpPr>
        <p:spPr/>
        <p:txBody>
          <a:bodyPr>
            <a:normAutofit/>
          </a:bodyPr>
          <a:lstStyle/>
          <a:p>
            <a:r>
              <a:rPr lang="de-DE" sz="2400" dirty="0">
                <a:latin typeface="Avenir Roman" panose="02000503020000020003" pitchFamily="2" charset="0"/>
              </a:rPr>
              <a:t>Auf der Stufe investiert der Anbieter in folgende Software/Dienstleistungen:</a:t>
            </a:r>
          </a:p>
          <a:p>
            <a:pPr lvl="1"/>
            <a:r>
              <a:rPr lang="de-DE" sz="2000" b="1" dirty="0">
                <a:latin typeface="Avenir Roman" panose="02000503020000020003" pitchFamily="2" charset="0"/>
              </a:rPr>
              <a:t>Dritte Stufe</a:t>
            </a:r>
            <a:br>
              <a:rPr lang="de-DE" sz="2000" dirty="0">
                <a:latin typeface="Avenir Roman" panose="02000503020000020003" pitchFamily="2" charset="0"/>
              </a:rPr>
            </a:br>
            <a:r>
              <a:rPr lang="de-DE" sz="2000" dirty="0">
                <a:latin typeface="Avenir Roman" panose="02000503020000020003" pitchFamily="2" charset="0"/>
              </a:rPr>
              <a:t>- Datenbank mit der Darstellung der Webseiten</a:t>
            </a:r>
            <a:br>
              <a:rPr lang="de-DE" sz="2000" dirty="0">
                <a:latin typeface="Avenir Roman" panose="02000503020000020003" pitchFamily="2" charset="0"/>
              </a:rPr>
            </a:br>
            <a:r>
              <a:rPr lang="de-DE" sz="2000" dirty="0">
                <a:latin typeface="Avenir Roman" panose="02000503020000020003" pitchFamily="2" charset="0"/>
              </a:rPr>
              <a:t>- Shop oder CMS</a:t>
            </a:r>
            <a:br>
              <a:rPr lang="de-DE" sz="2000" dirty="0">
                <a:latin typeface="Avenir Roman" panose="02000503020000020003" pitchFamily="2" charset="0"/>
              </a:rPr>
            </a:br>
            <a:r>
              <a:rPr lang="de-DE" sz="2000" dirty="0">
                <a:latin typeface="Avenir Roman" panose="02000503020000020003" pitchFamily="2" charset="0"/>
              </a:rPr>
              <a:t>- Ein Bestellsystem inkl. der Möglichkeit zur Erstellung, Pflege und</a:t>
            </a:r>
            <a:br>
              <a:rPr lang="de-DE" sz="2000" dirty="0">
                <a:latin typeface="Avenir Roman" panose="02000503020000020003" pitchFamily="2" charset="0"/>
              </a:rPr>
            </a:br>
            <a:r>
              <a:rPr lang="de-DE" sz="2000" dirty="0">
                <a:latin typeface="Avenir Roman" panose="02000503020000020003" pitchFamily="2" charset="0"/>
              </a:rPr>
              <a:t>   Aktualisierung</a:t>
            </a:r>
            <a:br>
              <a:rPr lang="de-DE" sz="2000" dirty="0">
                <a:latin typeface="Avenir Roman" panose="02000503020000020003" pitchFamily="2" charset="0"/>
              </a:rPr>
            </a:br>
            <a:r>
              <a:rPr lang="de-DE" sz="2000" dirty="0">
                <a:latin typeface="Avenir Roman" panose="02000503020000020003" pitchFamily="2" charset="0"/>
              </a:rPr>
              <a:t>- Die Produktinformationen (Darstellung, Kalkulation, Sortimente, </a:t>
            </a:r>
            <a:br>
              <a:rPr lang="de-DE" sz="2000" dirty="0">
                <a:latin typeface="Avenir Roman" panose="02000503020000020003" pitchFamily="2" charset="0"/>
              </a:rPr>
            </a:br>
            <a:r>
              <a:rPr lang="de-DE" sz="2000" dirty="0">
                <a:latin typeface="Avenir Roman" panose="02000503020000020003" pitchFamily="2" charset="0"/>
              </a:rPr>
              <a:t>  Datenbanken)</a:t>
            </a:r>
          </a:p>
          <a:p>
            <a:endParaRPr lang="de-DE" sz="2400" dirty="0">
              <a:latin typeface="Avenir Roman" panose="02000503020000020003" pitchFamily="2" charset="0"/>
            </a:endParaRPr>
          </a:p>
        </p:txBody>
      </p:sp>
      <p:pic>
        <p:nvPicPr>
          <p:cNvPr id="4" name="Bi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5" name="Fußzeilenplatzhalter 4">
            <a:extLst>
              <a:ext uri="{FF2B5EF4-FFF2-40B4-BE49-F238E27FC236}">
                <a16:creationId xmlns:a16="http://schemas.microsoft.com/office/drawing/2014/main" id="{58ABF810-68D5-744C-940E-B71B73DC0EC4}"/>
              </a:ext>
            </a:extLst>
          </p:cNvPr>
          <p:cNvSpPr>
            <a:spLocks noGrp="1"/>
          </p:cNvSpPr>
          <p:nvPr>
            <p:ph type="ftr" sz="quarter" idx="11"/>
          </p:nvPr>
        </p:nvSpPr>
        <p:spPr/>
        <p:txBody>
          <a:bodyPr/>
          <a:lstStyle/>
          <a:p>
            <a:r>
              <a:rPr lang="de-DE"/>
              <a:t>Struktur des Web-Business</a:t>
            </a:r>
          </a:p>
        </p:txBody>
      </p:sp>
      <p:sp>
        <p:nvSpPr>
          <p:cNvPr id="6" name="Foliennummernplatzhalter 5">
            <a:extLst>
              <a:ext uri="{FF2B5EF4-FFF2-40B4-BE49-F238E27FC236}">
                <a16:creationId xmlns:a16="http://schemas.microsoft.com/office/drawing/2014/main" id="{F8DE34C6-9AD8-9C4D-A174-F325820D5BF3}"/>
              </a:ext>
            </a:extLst>
          </p:cNvPr>
          <p:cNvSpPr>
            <a:spLocks noGrp="1"/>
          </p:cNvSpPr>
          <p:nvPr>
            <p:ph type="sldNum" sz="quarter" idx="12"/>
          </p:nvPr>
        </p:nvSpPr>
        <p:spPr/>
        <p:txBody>
          <a:bodyPr/>
          <a:lstStyle/>
          <a:p>
            <a:fld id="{8DA3E50F-4125-2E4A-B06E-747821481438}" type="slidenum">
              <a:rPr lang="de-DE" smtClean="0"/>
              <a:t>14</a:t>
            </a:fld>
            <a:endParaRPr lang="de-DE"/>
          </a:p>
        </p:txBody>
      </p:sp>
    </p:spTree>
    <p:extLst>
      <p:ext uri="{BB962C8B-B14F-4D97-AF65-F5344CB8AC3E}">
        <p14:creationId xmlns:p14="http://schemas.microsoft.com/office/powerpoint/2010/main" val="30773882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0A6BB2"/>
                </a:solidFill>
                <a:latin typeface="Avenir Book" charset="0"/>
                <a:ea typeface="Avenir Book" charset="0"/>
                <a:cs typeface="Avenir Book" charset="0"/>
              </a:rPr>
              <a:t>Kostenpyramide Stufe 4</a:t>
            </a:r>
            <a:br>
              <a:rPr lang="de-DE" dirty="0">
                <a:latin typeface="Avenir Book" charset="0"/>
                <a:ea typeface="Avenir Book" charset="0"/>
                <a:cs typeface="Avenir Book" charset="0"/>
              </a:rPr>
            </a:br>
            <a:r>
              <a:rPr lang="de-DE" sz="2400" dirty="0">
                <a:latin typeface="Avenir Book" charset="0"/>
                <a:ea typeface="Avenir Book" charset="0"/>
                <a:cs typeface="Avenir Book" charset="0"/>
              </a:rPr>
              <a:t>Kostenseite</a:t>
            </a:r>
            <a:endParaRPr lang="de-DE" dirty="0"/>
          </a:p>
        </p:txBody>
      </p:sp>
      <p:sp>
        <p:nvSpPr>
          <p:cNvPr id="3" name="Inhaltsplatzhalter 2"/>
          <p:cNvSpPr>
            <a:spLocks noGrp="1"/>
          </p:cNvSpPr>
          <p:nvPr>
            <p:ph idx="1"/>
          </p:nvPr>
        </p:nvSpPr>
        <p:spPr>
          <a:xfrm>
            <a:off x="838200" y="1825625"/>
            <a:ext cx="10515600" cy="3562804"/>
          </a:xfrm>
        </p:spPr>
        <p:txBody>
          <a:bodyPr>
            <a:normAutofit/>
          </a:bodyPr>
          <a:lstStyle/>
          <a:p>
            <a:r>
              <a:rPr lang="de-DE" sz="2400" dirty="0">
                <a:latin typeface="Avenir Book" charset="0"/>
                <a:ea typeface="Avenir Book" charset="0"/>
                <a:cs typeface="Avenir Book" charset="0"/>
              </a:rPr>
              <a:t>Der Besucher wird angeleitet, seinen Warenkorb zu füllen, seine Bestellung zu platzieren oder den Betreiber anderweitig zu kontaktieren. </a:t>
            </a:r>
          </a:p>
          <a:p>
            <a:r>
              <a:rPr lang="de-DE" sz="2400" b="1" dirty="0">
                <a:latin typeface="Avenir Book" charset="0"/>
                <a:ea typeface="Avenir Book" charset="0"/>
                <a:cs typeface="Avenir Book" charset="0"/>
              </a:rPr>
              <a:t>Klare Kommunikation der Abschlusskosten oder Prozesskosten, Tarife und Zahlungsbedingungen</a:t>
            </a:r>
            <a:r>
              <a:rPr lang="de-DE" sz="2400" dirty="0">
                <a:latin typeface="Avenir Book" charset="0"/>
                <a:ea typeface="Avenir Book" charset="0"/>
                <a:cs typeface="Avenir Book" charset="0"/>
              </a:rPr>
              <a:t>.</a:t>
            </a:r>
          </a:p>
          <a:p>
            <a:r>
              <a:rPr lang="de-DE" sz="2000" dirty="0">
                <a:latin typeface="Avenir Book" charset="0"/>
                <a:ea typeface="Avenir Book" charset="0"/>
                <a:cs typeface="Avenir Book" charset="0"/>
              </a:rPr>
              <a:t>Für die Abwicklung der Bestellung investiert der Anbieter erneut in:</a:t>
            </a:r>
            <a:br>
              <a:rPr lang="de-DE" sz="2000" dirty="0">
                <a:latin typeface="Avenir Book" charset="0"/>
                <a:ea typeface="Avenir Book" charset="0"/>
                <a:cs typeface="Avenir Book" charset="0"/>
              </a:rPr>
            </a:br>
            <a:endParaRPr lang="de-DE" sz="2000" dirty="0">
              <a:latin typeface="Avenir Book" charset="0"/>
              <a:ea typeface="Avenir Book" charset="0"/>
              <a:cs typeface="Avenir Book" charset="0"/>
            </a:endParaRPr>
          </a:p>
          <a:p>
            <a:pPr marL="457200" lvl="1" indent="0">
              <a:buNone/>
            </a:pPr>
            <a:r>
              <a:rPr lang="de-DE" sz="2000" dirty="0">
                <a:latin typeface="Avenir Book" charset="0"/>
                <a:ea typeface="Avenir Book" charset="0"/>
                <a:cs typeface="Avenir Book" charset="0"/>
              </a:rPr>
              <a:t>- Rechnungswesen (die Abschlusskosten) </a:t>
            </a:r>
            <a:br>
              <a:rPr lang="de-DE" sz="2000" dirty="0">
                <a:latin typeface="Avenir Book" charset="0"/>
                <a:ea typeface="Avenir Book" charset="0"/>
                <a:cs typeface="Avenir Book" charset="0"/>
              </a:rPr>
            </a:br>
            <a:r>
              <a:rPr lang="de-DE" sz="2000" dirty="0">
                <a:latin typeface="Avenir Book" charset="0"/>
                <a:ea typeface="Avenir Book" charset="0"/>
                <a:cs typeface="Avenir Book" charset="0"/>
              </a:rPr>
              <a:t>- Logistik </a:t>
            </a:r>
            <a:br>
              <a:rPr lang="de-DE" sz="2000" dirty="0">
                <a:latin typeface="Avenir Book" charset="0"/>
                <a:ea typeface="Avenir Book" charset="0"/>
                <a:cs typeface="Avenir Book" charset="0"/>
              </a:rPr>
            </a:br>
            <a:r>
              <a:rPr lang="de-DE" sz="2000" dirty="0">
                <a:latin typeface="Avenir Book" charset="0"/>
                <a:ea typeface="Avenir Book" charset="0"/>
                <a:cs typeface="Avenir Book" charset="0"/>
              </a:rPr>
              <a:t>- Gebühren (für Zahlungen) und Mahnwesen und Inkasso</a:t>
            </a:r>
          </a:p>
          <a:p>
            <a:endParaRPr lang="de-DE" sz="2400" dirty="0">
              <a:latin typeface="Avenir Book" charset="0"/>
              <a:ea typeface="Avenir Book" charset="0"/>
              <a:cs typeface="Avenir Book" charset="0"/>
            </a:endParaRPr>
          </a:p>
        </p:txBody>
      </p:sp>
      <p:pic>
        <p:nvPicPr>
          <p:cNvPr id="4" name="Bi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5" name="Fußzeilenplatzhalter 4">
            <a:extLst>
              <a:ext uri="{FF2B5EF4-FFF2-40B4-BE49-F238E27FC236}">
                <a16:creationId xmlns:a16="http://schemas.microsoft.com/office/drawing/2014/main" id="{C38C107D-9248-F74A-9F11-B90E24133DB9}"/>
              </a:ext>
            </a:extLst>
          </p:cNvPr>
          <p:cNvSpPr>
            <a:spLocks noGrp="1"/>
          </p:cNvSpPr>
          <p:nvPr>
            <p:ph type="ftr" sz="quarter" idx="11"/>
          </p:nvPr>
        </p:nvSpPr>
        <p:spPr/>
        <p:txBody>
          <a:bodyPr/>
          <a:lstStyle/>
          <a:p>
            <a:r>
              <a:rPr lang="de-DE"/>
              <a:t>Struktur des Web-Business</a:t>
            </a:r>
          </a:p>
        </p:txBody>
      </p:sp>
      <p:sp>
        <p:nvSpPr>
          <p:cNvPr id="6" name="Foliennummernplatzhalter 5">
            <a:extLst>
              <a:ext uri="{FF2B5EF4-FFF2-40B4-BE49-F238E27FC236}">
                <a16:creationId xmlns:a16="http://schemas.microsoft.com/office/drawing/2014/main" id="{D1BE0DBD-5AEE-2E41-B4C8-E91670C44D27}"/>
              </a:ext>
            </a:extLst>
          </p:cNvPr>
          <p:cNvSpPr>
            <a:spLocks noGrp="1"/>
          </p:cNvSpPr>
          <p:nvPr>
            <p:ph type="sldNum" sz="quarter" idx="12"/>
          </p:nvPr>
        </p:nvSpPr>
        <p:spPr/>
        <p:txBody>
          <a:bodyPr/>
          <a:lstStyle/>
          <a:p>
            <a:fld id="{8DA3E50F-4125-2E4A-B06E-747821481438}" type="slidenum">
              <a:rPr lang="de-DE" smtClean="0"/>
              <a:t>15</a:t>
            </a:fld>
            <a:endParaRPr lang="de-DE"/>
          </a:p>
        </p:txBody>
      </p:sp>
    </p:spTree>
    <p:extLst>
      <p:ext uri="{BB962C8B-B14F-4D97-AF65-F5344CB8AC3E}">
        <p14:creationId xmlns:p14="http://schemas.microsoft.com/office/powerpoint/2010/main" val="180827551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0A6BB2"/>
                </a:solidFill>
                <a:latin typeface="Avenir Book" charset="0"/>
                <a:ea typeface="Avenir Book" charset="0"/>
                <a:cs typeface="Avenir Book" charset="0"/>
              </a:rPr>
              <a:t>Kostenpyramide Stufe 5</a:t>
            </a:r>
            <a:br>
              <a:rPr lang="de-DE" dirty="0">
                <a:latin typeface="Avenir Book" charset="0"/>
                <a:ea typeface="Avenir Book" charset="0"/>
                <a:cs typeface="Avenir Book" charset="0"/>
              </a:rPr>
            </a:br>
            <a:r>
              <a:rPr lang="de-DE" sz="2400" dirty="0">
                <a:latin typeface="Avenir Book" charset="0"/>
                <a:ea typeface="Avenir Book" charset="0"/>
                <a:cs typeface="Avenir Book" charset="0"/>
              </a:rPr>
              <a:t>Kostenseite</a:t>
            </a:r>
            <a:endParaRPr lang="de-DE" dirty="0"/>
          </a:p>
        </p:txBody>
      </p:sp>
      <p:sp>
        <p:nvSpPr>
          <p:cNvPr id="3" name="Inhaltsplatzhalter 2"/>
          <p:cNvSpPr>
            <a:spLocks noGrp="1"/>
          </p:cNvSpPr>
          <p:nvPr>
            <p:ph idx="1"/>
          </p:nvPr>
        </p:nvSpPr>
        <p:spPr>
          <a:xfrm>
            <a:off x="838200" y="1825625"/>
            <a:ext cx="10515600" cy="3219904"/>
          </a:xfrm>
        </p:spPr>
        <p:txBody>
          <a:bodyPr>
            <a:normAutofit/>
          </a:bodyPr>
          <a:lstStyle/>
          <a:p>
            <a:r>
              <a:rPr lang="de-DE" sz="2200" dirty="0">
                <a:latin typeface="Avenir Book" charset="0"/>
                <a:ea typeface="Avenir Book" charset="0"/>
                <a:cs typeface="Avenir Book" charset="0"/>
              </a:rPr>
              <a:t>Das CRM hat andere Kostenarten und Ertrags­potenziale. </a:t>
            </a:r>
          </a:p>
          <a:p>
            <a:r>
              <a:rPr lang="de-DE" sz="2200" b="1" dirty="0">
                <a:latin typeface="Avenir Book" charset="0"/>
                <a:ea typeface="Avenir Book" charset="0"/>
                <a:cs typeface="Avenir Book" charset="0"/>
              </a:rPr>
              <a:t>Kosten:</a:t>
            </a:r>
            <a:r>
              <a:rPr lang="de-DE" sz="2200" dirty="0">
                <a:latin typeface="Avenir Book" charset="0"/>
                <a:ea typeface="Avenir Book" charset="0"/>
                <a:cs typeface="Avenir Book" charset="0"/>
              </a:rPr>
              <a:t> Anders als die Neukundenakquise spricht die Bestandspflege eine ideal segmentierte Zielgruppe an. Der finanzielle Auf­wand wird von der Pflege der Datenbank determiniert, sowie dem Personal für die Kundenaktionen und </a:t>
            </a:r>
            <a:r>
              <a:rPr lang="de-DE" sz="2200" dirty="0" err="1">
                <a:latin typeface="Avenir Book" charset="0"/>
                <a:ea typeface="Avenir Book" charset="0"/>
                <a:cs typeface="Avenir Book" charset="0"/>
              </a:rPr>
              <a:t>Sales</a:t>
            </a:r>
            <a:r>
              <a:rPr lang="de-DE" sz="2200" dirty="0">
                <a:latin typeface="Avenir Book" charset="0"/>
                <a:ea typeface="Avenir Book" charset="0"/>
                <a:cs typeface="Avenir Book" charset="0"/>
              </a:rPr>
              <a:t> Aktivitäten im Kundenstamm (</a:t>
            </a:r>
            <a:r>
              <a:rPr lang="de-DE" sz="2200" dirty="0" err="1">
                <a:latin typeface="Avenir Book" charset="0"/>
                <a:ea typeface="Avenir Book" charset="0"/>
                <a:cs typeface="Avenir Book" charset="0"/>
              </a:rPr>
              <a:t>cross-selling</a:t>
            </a:r>
            <a:r>
              <a:rPr lang="de-DE" sz="2200" dirty="0">
                <a:latin typeface="Avenir Book" charset="0"/>
                <a:ea typeface="Avenir Book" charset="0"/>
                <a:cs typeface="Avenir Book" charset="0"/>
              </a:rPr>
              <a:t> und </a:t>
            </a:r>
            <a:r>
              <a:rPr lang="de-DE" sz="2200" dirty="0" err="1">
                <a:latin typeface="Avenir Book" charset="0"/>
                <a:ea typeface="Avenir Book" charset="0"/>
                <a:cs typeface="Avenir Book" charset="0"/>
              </a:rPr>
              <a:t>up-selling</a:t>
            </a:r>
            <a:r>
              <a:rPr lang="de-DE" sz="2200" dirty="0">
                <a:latin typeface="Avenir Book" charset="0"/>
                <a:ea typeface="Avenir Book" charset="0"/>
                <a:cs typeface="Avenir Book" charset="0"/>
              </a:rPr>
              <a:t>)</a:t>
            </a:r>
          </a:p>
          <a:p>
            <a:r>
              <a:rPr lang="de-DE" sz="2200" b="1" dirty="0">
                <a:latin typeface="Avenir Book" charset="0"/>
                <a:ea typeface="Avenir Book" charset="0"/>
                <a:cs typeface="Avenir Book" charset="0"/>
              </a:rPr>
              <a:t>Erträge:</a:t>
            </a:r>
            <a:r>
              <a:rPr lang="de-DE" sz="2200" dirty="0">
                <a:latin typeface="Avenir Book" charset="0"/>
                <a:ea typeface="Avenir Book" charset="0"/>
                <a:cs typeface="Avenir Book" charset="0"/>
              </a:rPr>
              <a:t> Die Erträge lassen sich aus dem gesamten Kundenbestand generieren, d. h. das Poten­zial wächst permanent an und trägt erheblich zur </a:t>
            </a:r>
            <a:r>
              <a:rPr lang="de-DE" sz="2200" dirty="0" err="1">
                <a:latin typeface="Avenir Book" charset="0"/>
                <a:ea typeface="Avenir Book" charset="0"/>
                <a:cs typeface="Avenir Book" charset="0"/>
              </a:rPr>
              <a:t>Profitability</a:t>
            </a:r>
            <a:r>
              <a:rPr lang="de-DE" sz="2200" dirty="0">
                <a:latin typeface="Avenir Book" charset="0"/>
                <a:ea typeface="Avenir Book" charset="0"/>
                <a:cs typeface="Avenir Book" charset="0"/>
              </a:rPr>
              <a:t> des Web-Business bei.</a:t>
            </a:r>
          </a:p>
          <a:p>
            <a:endParaRPr lang="de-DE" sz="2200" dirty="0">
              <a:latin typeface="Avenir Book" charset="0"/>
              <a:ea typeface="Avenir Book" charset="0"/>
              <a:cs typeface="Avenir Book" charset="0"/>
            </a:endParaRPr>
          </a:p>
        </p:txBody>
      </p:sp>
      <p:pic>
        <p:nvPicPr>
          <p:cNvPr id="4" name="Bi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5" name="Fußzeilenplatzhalter 4">
            <a:extLst>
              <a:ext uri="{FF2B5EF4-FFF2-40B4-BE49-F238E27FC236}">
                <a16:creationId xmlns:a16="http://schemas.microsoft.com/office/drawing/2014/main" id="{C068702B-98E0-A245-A4CE-E22731EF81DC}"/>
              </a:ext>
            </a:extLst>
          </p:cNvPr>
          <p:cNvSpPr>
            <a:spLocks noGrp="1"/>
          </p:cNvSpPr>
          <p:nvPr>
            <p:ph type="ftr" sz="quarter" idx="11"/>
          </p:nvPr>
        </p:nvSpPr>
        <p:spPr/>
        <p:txBody>
          <a:bodyPr/>
          <a:lstStyle/>
          <a:p>
            <a:r>
              <a:rPr lang="de-DE"/>
              <a:t>Struktur des Web-Business</a:t>
            </a:r>
          </a:p>
        </p:txBody>
      </p:sp>
      <p:sp>
        <p:nvSpPr>
          <p:cNvPr id="6" name="Foliennummernplatzhalter 5">
            <a:extLst>
              <a:ext uri="{FF2B5EF4-FFF2-40B4-BE49-F238E27FC236}">
                <a16:creationId xmlns:a16="http://schemas.microsoft.com/office/drawing/2014/main" id="{F1C37544-6BA1-1748-AF14-EA4F2E262949}"/>
              </a:ext>
            </a:extLst>
          </p:cNvPr>
          <p:cNvSpPr>
            <a:spLocks noGrp="1"/>
          </p:cNvSpPr>
          <p:nvPr>
            <p:ph type="sldNum" sz="quarter" idx="12"/>
          </p:nvPr>
        </p:nvSpPr>
        <p:spPr/>
        <p:txBody>
          <a:bodyPr/>
          <a:lstStyle/>
          <a:p>
            <a:fld id="{8DA3E50F-4125-2E4A-B06E-747821481438}" type="slidenum">
              <a:rPr lang="de-DE" smtClean="0"/>
              <a:t>16</a:t>
            </a:fld>
            <a:endParaRPr lang="de-DE"/>
          </a:p>
        </p:txBody>
      </p:sp>
    </p:spTree>
    <p:extLst>
      <p:ext uri="{BB962C8B-B14F-4D97-AF65-F5344CB8AC3E}">
        <p14:creationId xmlns:p14="http://schemas.microsoft.com/office/powerpoint/2010/main" val="141709777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b="1" dirty="0">
                <a:solidFill>
                  <a:srgbClr val="0A6BB2"/>
                </a:solidFill>
                <a:latin typeface="Avenir Book" charset="0"/>
                <a:ea typeface="Avenir Book" charset="0"/>
                <a:cs typeface="Avenir Book" charset="0"/>
              </a:rPr>
              <a:t>Prinzipienseite</a:t>
            </a:r>
            <a:endParaRPr lang="de-DE" b="1" dirty="0">
              <a:solidFill>
                <a:srgbClr val="0A6BB2"/>
              </a:solidFill>
              <a:latin typeface="Avenir Book" charset="0"/>
              <a:ea typeface="Avenir Book" charset="0"/>
              <a:cs typeface="Avenir Book" charset="0"/>
            </a:endParaRPr>
          </a:p>
        </p:txBody>
      </p:sp>
      <p:sp>
        <p:nvSpPr>
          <p:cNvPr id="3" name="Inhaltsplatzhalter 2"/>
          <p:cNvSpPr>
            <a:spLocks noGrp="1"/>
          </p:cNvSpPr>
          <p:nvPr>
            <p:ph idx="1"/>
          </p:nvPr>
        </p:nvSpPr>
        <p:spPr>
          <a:xfrm>
            <a:off x="838200" y="1825625"/>
            <a:ext cx="10515600" cy="2566761"/>
          </a:xfrm>
        </p:spPr>
        <p:txBody>
          <a:bodyPr>
            <a:normAutofit/>
          </a:bodyPr>
          <a:lstStyle/>
          <a:p>
            <a:r>
              <a:rPr lang="de-DE" sz="2200" dirty="0"/>
              <a:t>Das ökonomische Prinzip erarbeitet Leitlinien für einfache Entscheidungen unter sicheren Rahmen­bedingungen. </a:t>
            </a:r>
            <a:r>
              <a:rPr lang="de-DE" sz="2200" i="1" dirty="0"/>
              <a:t>Minimiere die Kosten im Rahmen Deiner Möglichkeiten.</a:t>
            </a:r>
          </a:p>
          <a:p>
            <a:r>
              <a:rPr lang="de-DE" sz="2200" dirty="0"/>
              <a:t>Innovationen und kreative Entwicklungen erfordern allerdings komplexe Entschei­dungen in einem unsicheren Umfeld. </a:t>
            </a:r>
            <a:r>
              <a:rPr lang="de-DE" sz="2200" i="1" dirty="0"/>
              <a:t>Maximiere die Möglichkeiten.</a:t>
            </a:r>
          </a:p>
          <a:p>
            <a:r>
              <a:rPr lang="de-DE" sz="2200" dirty="0"/>
              <a:t>Hier geben Prinzipien Halt, die zur Basis von Strategien und Aktionen herangezogen werden.</a:t>
            </a:r>
          </a:p>
        </p:txBody>
      </p:sp>
      <p:sp>
        <p:nvSpPr>
          <p:cNvPr id="4" name="Fußzeilenplatzhalter 3">
            <a:extLst>
              <a:ext uri="{FF2B5EF4-FFF2-40B4-BE49-F238E27FC236}">
                <a16:creationId xmlns:a16="http://schemas.microsoft.com/office/drawing/2014/main" id="{81D83D3A-86A5-814F-B1AA-734D4FFFF4CB}"/>
              </a:ext>
            </a:extLst>
          </p:cNvPr>
          <p:cNvSpPr>
            <a:spLocks noGrp="1"/>
          </p:cNvSpPr>
          <p:nvPr>
            <p:ph type="ftr" sz="quarter" idx="11"/>
          </p:nvPr>
        </p:nvSpPr>
        <p:spPr/>
        <p:txBody>
          <a:bodyPr/>
          <a:lstStyle/>
          <a:p>
            <a:r>
              <a:rPr lang="de-DE"/>
              <a:t>Struktur des Web-Business</a:t>
            </a:r>
          </a:p>
        </p:txBody>
      </p:sp>
      <p:sp>
        <p:nvSpPr>
          <p:cNvPr id="5" name="Foliennummernplatzhalter 4">
            <a:extLst>
              <a:ext uri="{FF2B5EF4-FFF2-40B4-BE49-F238E27FC236}">
                <a16:creationId xmlns:a16="http://schemas.microsoft.com/office/drawing/2014/main" id="{E0E9C72F-40B2-EE44-9287-B1944083B048}"/>
              </a:ext>
            </a:extLst>
          </p:cNvPr>
          <p:cNvSpPr>
            <a:spLocks noGrp="1"/>
          </p:cNvSpPr>
          <p:nvPr>
            <p:ph type="sldNum" sz="quarter" idx="12"/>
          </p:nvPr>
        </p:nvSpPr>
        <p:spPr/>
        <p:txBody>
          <a:bodyPr/>
          <a:lstStyle/>
          <a:p>
            <a:fld id="{8DA3E50F-4125-2E4A-B06E-747821481438}" type="slidenum">
              <a:rPr lang="de-DE" smtClean="0"/>
              <a:t>17</a:t>
            </a:fld>
            <a:endParaRPr lang="de-DE"/>
          </a:p>
        </p:txBody>
      </p:sp>
      <p:pic>
        <p:nvPicPr>
          <p:cNvPr id="6" name="Bild 3">
            <a:extLst>
              <a:ext uri="{FF2B5EF4-FFF2-40B4-BE49-F238E27FC236}">
                <a16:creationId xmlns:a16="http://schemas.microsoft.com/office/drawing/2014/main" id="{2E50EBC4-D836-2F45-B1D3-C97E4296F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Tree>
    <p:extLst>
      <p:ext uri="{BB962C8B-B14F-4D97-AF65-F5344CB8AC3E}">
        <p14:creationId xmlns:p14="http://schemas.microsoft.com/office/powerpoint/2010/main" val="1084605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3">
                                            <p:txEl>
                                              <p:pRg st="1" end="1"/>
                                            </p:txEl>
                                          </p:spTgt>
                                        </p:tgtEl>
                                        <p:attrNameLst>
                                          <p:attrName>style.fontWeight</p:attrName>
                                        </p:attrNameLst>
                                      </p:cBhvr>
                                      <p:to>
                                        <p:strVal val="bold"/>
                                      </p:to>
                                    </p:se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3">
                                            <p:txEl>
                                              <p:pRg st="2" end="2"/>
                                            </p:txEl>
                                          </p:spTgt>
                                        </p:tgtEl>
                                        <p:attrNameLst>
                                          <p:attrName>style.fontWeight</p:attrName>
                                        </p:attrNameLst>
                                      </p:cBhvr>
                                      <p:to>
                                        <p:strVal val="bold"/>
                                      </p:to>
                                    </p:se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b="1" dirty="0">
                <a:solidFill>
                  <a:srgbClr val="0A6BB2"/>
                </a:solidFill>
                <a:latin typeface="Avenir Book" charset="0"/>
                <a:ea typeface="Avenir Book" charset="0"/>
                <a:cs typeface="Avenir Book" charset="0"/>
              </a:rPr>
              <a:t>Prinzipienpyramide</a:t>
            </a:r>
            <a:br>
              <a:rPr lang="de-DE" dirty="0">
                <a:latin typeface="Avenir Book" charset="0"/>
                <a:ea typeface="Avenir Book" charset="0"/>
                <a:cs typeface="Avenir Book" charset="0"/>
              </a:rPr>
            </a:br>
            <a:r>
              <a:rPr lang="de-DE" sz="2000" dirty="0">
                <a:latin typeface="Avenir Book" charset="0"/>
                <a:ea typeface="Avenir Book" charset="0"/>
                <a:cs typeface="Avenir Book" charset="0"/>
              </a:rPr>
              <a:t>Prinzipienseite</a:t>
            </a:r>
            <a:endParaRPr lang="de-DE" dirty="0">
              <a:latin typeface="Avenir Book" charset="0"/>
              <a:ea typeface="Avenir Book" charset="0"/>
              <a:cs typeface="Avenir Book" charset="0"/>
            </a:endParaRPr>
          </a:p>
        </p:txBody>
      </p:sp>
      <p:pic>
        <p:nvPicPr>
          <p:cNvPr id="4" name="Grafik 49"/>
          <p:cNvPicPr/>
          <p:nvPr/>
        </p:nvPicPr>
        <p:blipFill>
          <a:blip r:embed="rId2"/>
          <a:stretch>
            <a:fillRect/>
          </a:stretch>
        </p:blipFill>
        <p:spPr>
          <a:xfrm>
            <a:off x="2481083" y="1378268"/>
            <a:ext cx="7652085" cy="4978082"/>
          </a:xfrm>
          <a:prstGeom prst="rect">
            <a:avLst/>
          </a:prstGeom>
        </p:spPr>
      </p:pic>
      <p:sp>
        <p:nvSpPr>
          <p:cNvPr id="3" name="Fußzeilenplatzhalter 2">
            <a:extLst>
              <a:ext uri="{FF2B5EF4-FFF2-40B4-BE49-F238E27FC236}">
                <a16:creationId xmlns:a16="http://schemas.microsoft.com/office/drawing/2014/main" id="{7910E40D-2BCE-4A4B-95CD-F8204BE6E468}"/>
              </a:ext>
            </a:extLst>
          </p:cNvPr>
          <p:cNvSpPr>
            <a:spLocks noGrp="1"/>
          </p:cNvSpPr>
          <p:nvPr>
            <p:ph type="ftr" sz="quarter" idx="11"/>
          </p:nvPr>
        </p:nvSpPr>
        <p:spPr/>
        <p:txBody>
          <a:bodyPr/>
          <a:lstStyle/>
          <a:p>
            <a:r>
              <a:rPr lang="de-DE"/>
              <a:t>Struktur des Web-Business</a:t>
            </a:r>
          </a:p>
        </p:txBody>
      </p:sp>
      <p:sp>
        <p:nvSpPr>
          <p:cNvPr id="5" name="Foliennummernplatzhalter 4">
            <a:extLst>
              <a:ext uri="{FF2B5EF4-FFF2-40B4-BE49-F238E27FC236}">
                <a16:creationId xmlns:a16="http://schemas.microsoft.com/office/drawing/2014/main" id="{7BFFD750-2ACE-8748-83CC-A3888A268036}"/>
              </a:ext>
            </a:extLst>
          </p:cNvPr>
          <p:cNvSpPr>
            <a:spLocks noGrp="1"/>
          </p:cNvSpPr>
          <p:nvPr>
            <p:ph type="sldNum" sz="quarter" idx="12"/>
          </p:nvPr>
        </p:nvSpPr>
        <p:spPr/>
        <p:txBody>
          <a:bodyPr/>
          <a:lstStyle/>
          <a:p>
            <a:fld id="{8DA3E50F-4125-2E4A-B06E-747821481438}" type="slidenum">
              <a:rPr lang="de-DE" smtClean="0"/>
              <a:t>18</a:t>
            </a:fld>
            <a:endParaRPr lang="de-DE"/>
          </a:p>
        </p:txBody>
      </p:sp>
      <p:pic>
        <p:nvPicPr>
          <p:cNvPr id="6" name="Bild 3">
            <a:extLst>
              <a:ext uri="{FF2B5EF4-FFF2-40B4-BE49-F238E27FC236}">
                <a16:creationId xmlns:a16="http://schemas.microsoft.com/office/drawing/2014/main" id="{BEEB3C66-4D3D-DB45-A010-AC0A4C63E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Tree>
    <p:extLst>
      <p:ext uri="{BB962C8B-B14F-4D97-AF65-F5344CB8AC3E}">
        <p14:creationId xmlns:p14="http://schemas.microsoft.com/office/powerpoint/2010/main" val="133840333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0A6BB2"/>
                </a:solidFill>
                <a:latin typeface="Avenir Book" charset="0"/>
                <a:ea typeface="Avenir Book" charset="0"/>
                <a:cs typeface="Avenir Book" charset="0"/>
              </a:rPr>
              <a:t>Prinzipienpyramide Stufe 1</a:t>
            </a:r>
            <a:br>
              <a:rPr lang="de-DE" b="1" dirty="0">
                <a:solidFill>
                  <a:srgbClr val="0A6BB2"/>
                </a:solidFill>
                <a:latin typeface="Avenir Book" charset="0"/>
                <a:ea typeface="Avenir Book" charset="0"/>
                <a:cs typeface="Avenir Book" charset="0"/>
              </a:rPr>
            </a:br>
            <a:r>
              <a:rPr lang="de-DE" dirty="0">
                <a:latin typeface="Avenir Book" charset="0"/>
                <a:ea typeface="Avenir Book" charset="0"/>
                <a:cs typeface="Avenir Book" charset="0"/>
              </a:rPr>
              <a:t> </a:t>
            </a:r>
            <a:r>
              <a:rPr lang="de-DE" sz="2000" dirty="0">
                <a:latin typeface="Avenir Book" charset="0"/>
                <a:ea typeface="Avenir Book" charset="0"/>
                <a:cs typeface="Avenir Book" charset="0"/>
              </a:rPr>
              <a:t>Prinzipienseite</a:t>
            </a:r>
            <a:endParaRPr lang="de-DE" dirty="0"/>
          </a:p>
        </p:txBody>
      </p:sp>
      <p:sp>
        <p:nvSpPr>
          <p:cNvPr id="3" name="Inhaltsplatzhalter 2"/>
          <p:cNvSpPr>
            <a:spLocks noGrp="1"/>
          </p:cNvSpPr>
          <p:nvPr>
            <p:ph idx="1"/>
          </p:nvPr>
        </p:nvSpPr>
        <p:spPr/>
        <p:txBody>
          <a:bodyPr>
            <a:normAutofit/>
          </a:bodyPr>
          <a:lstStyle/>
          <a:p>
            <a:r>
              <a:rPr lang="de-DE" sz="2200" dirty="0">
                <a:latin typeface="Avenir Book" charset="0"/>
                <a:ea typeface="Avenir Book" charset="0"/>
                <a:cs typeface="Avenir Book" charset="0"/>
              </a:rPr>
              <a:t>Auf der ersten Stufe der Pyramide der Prinzipien, sollen Besucher aus dem Web für die Website gewonnen werden. -&gt;</a:t>
            </a:r>
            <a:r>
              <a:rPr lang="de-DE" sz="2200" b="1" dirty="0">
                <a:latin typeface="Avenir Book" charset="0"/>
                <a:ea typeface="Avenir Book" charset="0"/>
                <a:cs typeface="Avenir Book" charset="0"/>
              </a:rPr>
              <a:t>Relevanz, Integrität</a:t>
            </a:r>
            <a:endParaRPr lang="de-DE" sz="2200" dirty="0">
              <a:latin typeface="Avenir Book" charset="0"/>
              <a:ea typeface="Avenir Book" charset="0"/>
              <a:cs typeface="Avenir Book" charset="0"/>
            </a:endParaRPr>
          </a:p>
          <a:p>
            <a:r>
              <a:rPr lang="de-DE" sz="2200" dirty="0">
                <a:latin typeface="Avenir Book" charset="0"/>
                <a:ea typeface="Avenir Book" charset="0"/>
                <a:cs typeface="Avenir Book" charset="0"/>
              </a:rPr>
              <a:t>Der Besucher erwartet anhand der ersten Hinweise und Verlinkungen eine Landingpage, die für seinen Bedarf relevante Informationen bereithält.</a:t>
            </a:r>
          </a:p>
          <a:p>
            <a:r>
              <a:rPr lang="de-DE" sz="2200" dirty="0">
                <a:latin typeface="Avenir Book" charset="0"/>
                <a:ea typeface="Avenir Book" charset="0"/>
                <a:cs typeface="Avenir Book" charset="0"/>
              </a:rPr>
              <a:t>Wird seine Erwartung auf der Website erfüllt, kommt er an unser Ziel.</a:t>
            </a:r>
            <a:endParaRPr lang="de-DE" sz="2400" dirty="0"/>
          </a:p>
          <a:p>
            <a:r>
              <a:rPr lang="de-DE" sz="2400" dirty="0"/>
              <a:t>Relevanzprinzip: „Minimiere für den Interessenten den Abstand zwischen seiner Erwartung und den vorge­funden Informationen.“ </a:t>
            </a:r>
          </a:p>
          <a:p>
            <a:r>
              <a:rPr lang="de-DE" sz="2400" dirty="0"/>
              <a:t>Integritätsprinzip: „Maximiere für den Besucher den Wiedererkennungswert der Webpräsenz.“</a:t>
            </a:r>
            <a:endParaRPr lang="de-DE" sz="2200" dirty="0">
              <a:latin typeface="Avenir Book" charset="0"/>
              <a:ea typeface="Avenir Book" charset="0"/>
              <a:cs typeface="Avenir Book" charset="0"/>
            </a:endParaRPr>
          </a:p>
          <a:p>
            <a:endParaRPr lang="de-DE" sz="2200" dirty="0">
              <a:latin typeface="Avenir Book" charset="0"/>
              <a:ea typeface="Avenir Book" charset="0"/>
              <a:cs typeface="Avenir Book" charset="0"/>
            </a:endParaRPr>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4" name="Fußzeilenplatzhalter 3">
            <a:extLst>
              <a:ext uri="{FF2B5EF4-FFF2-40B4-BE49-F238E27FC236}">
                <a16:creationId xmlns:a16="http://schemas.microsoft.com/office/drawing/2014/main" id="{9765CF67-FF78-724C-909A-02A787F50312}"/>
              </a:ext>
            </a:extLst>
          </p:cNvPr>
          <p:cNvSpPr>
            <a:spLocks noGrp="1"/>
          </p:cNvSpPr>
          <p:nvPr>
            <p:ph type="ftr" sz="quarter" idx="11"/>
          </p:nvPr>
        </p:nvSpPr>
        <p:spPr/>
        <p:txBody>
          <a:bodyPr/>
          <a:lstStyle/>
          <a:p>
            <a:r>
              <a:rPr lang="de-DE"/>
              <a:t>Struktur des Web-Business</a:t>
            </a:r>
          </a:p>
        </p:txBody>
      </p:sp>
      <p:sp>
        <p:nvSpPr>
          <p:cNvPr id="5" name="Foliennummernplatzhalter 4">
            <a:extLst>
              <a:ext uri="{FF2B5EF4-FFF2-40B4-BE49-F238E27FC236}">
                <a16:creationId xmlns:a16="http://schemas.microsoft.com/office/drawing/2014/main" id="{7A7EB0EA-7804-7E4E-A4DD-272500BB8E84}"/>
              </a:ext>
            </a:extLst>
          </p:cNvPr>
          <p:cNvSpPr>
            <a:spLocks noGrp="1"/>
          </p:cNvSpPr>
          <p:nvPr>
            <p:ph type="sldNum" sz="quarter" idx="12"/>
          </p:nvPr>
        </p:nvSpPr>
        <p:spPr/>
        <p:txBody>
          <a:bodyPr/>
          <a:lstStyle/>
          <a:p>
            <a:fld id="{8DA3E50F-4125-2E4A-B06E-747821481438}" type="slidenum">
              <a:rPr lang="de-DE" smtClean="0"/>
              <a:t>19</a:t>
            </a:fld>
            <a:endParaRPr lang="de-DE"/>
          </a:p>
        </p:txBody>
      </p:sp>
    </p:spTree>
    <p:extLst>
      <p:ext uri="{BB962C8B-B14F-4D97-AF65-F5344CB8AC3E}">
        <p14:creationId xmlns:p14="http://schemas.microsoft.com/office/powerpoint/2010/main" val="214476848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0A6BB2"/>
                </a:solidFill>
                <a:latin typeface="Avenir Book" charset="0"/>
                <a:ea typeface="Avenir Book" charset="0"/>
                <a:cs typeface="Avenir Book" charset="0"/>
              </a:rPr>
              <a:t>Übersicht</a:t>
            </a:r>
          </a:p>
        </p:txBody>
      </p:sp>
      <p:sp>
        <p:nvSpPr>
          <p:cNvPr id="3" name="Inhaltsplatzhalter 2"/>
          <p:cNvSpPr>
            <a:spLocks noGrp="1"/>
          </p:cNvSpPr>
          <p:nvPr>
            <p:ph idx="1"/>
          </p:nvPr>
        </p:nvSpPr>
        <p:spPr/>
        <p:txBody>
          <a:bodyPr>
            <a:normAutofit/>
          </a:bodyPr>
          <a:lstStyle/>
          <a:p>
            <a:r>
              <a:rPr lang="de-DE" sz="2200" dirty="0">
                <a:latin typeface="Avenir Book" charset="0"/>
                <a:ea typeface="Avenir Book" charset="0"/>
                <a:cs typeface="Avenir Book" charset="0"/>
              </a:rPr>
              <a:t>Konversionsseite</a:t>
            </a:r>
          </a:p>
          <a:p>
            <a:r>
              <a:rPr lang="de-DE" sz="2200" dirty="0">
                <a:latin typeface="Avenir Book" charset="0"/>
                <a:ea typeface="Avenir Book" charset="0"/>
                <a:cs typeface="Avenir Book" charset="0"/>
              </a:rPr>
              <a:t>Marketingseite</a:t>
            </a:r>
          </a:p>
          <a:p>
            <a:r>
              <a:rPr lang="de-DE" sz="2200" dirty="0">
                <a:latin typeface="Avenir Book" charset="0"/>
                <a:ea typeface="Avenir Book" charset="0"/>
                <a:cs typeface="Avenir Book" charset="0"/>
              </a:rPr>
              <a:t>Kostenseite</a:t>
            </a:r>
          </a:p>
          <a:p>
            <a:r>
              <a:rPr lang="de-DE" sz="2200" dirty="0">
                <a:latin typeface="Avenir Book" charset="0"/>
                <a:ea typeface="Avenir Book" charset="0"/>
                <a:cs typeface="Avenir Book" charset="0"/>
              </a:rPr>
              <a:t>Prinzipienseite</a:t>
            </a:r>
          </a:p>
          <a:p>
            <a:r>
              <a:rPr lang="de-DE" sz="2200" dirty="0">
                <a:latin typeface="Avenir Book" charset="0"/>
                <a:ea typeface="Avenir Book" charset="0"/>
                <a:cs typeface="Avenir Book" charset="0"/>
              </a:rPr>
              <a:t>Zusammenfassung</a:t>
            </a:r>
          </a:p>
        </p:txBody>
      </p:sp>
      <p:sp>
        <p:nvSpPr>
          <p:cNvPr id="4" name="Fußzeilenplatzhalter 3"/>
          <p:cNvSpPr>
            <a:spLocks noGrp="1"/>
          </p:cNvSpPr>
          <p:nvPr>
            <p:ph type="ftr" sz="quarter" idx="11"/>
          </p:nvPr>
        </p:nvSpPr>
        <p:spPr/>
        <p:txBody>
          <a:bodyPr/>
          <a:lstStyle/>
          <a:p>
            <a:r>
              <a:rPr lang="de-DE"/>
              <a:t>Struktur des Web-Business</a:t>
            </a:r>
            <a:endParaRPr lang="de-DE" dirty="0"/>
          </a:p>
        </p:txBody>
      </p:sp>
      <p:pic>
        <p:nvPicPr>
          <p:cNvPr id="5" name="Bil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6" name="Foliennummernplatzhalter 5">
            <a:extLst>
              <a:ext uri="{FF2B5EF4-FFF2-40B4-BE49-F238E27FC236}">
                <a16:creationId xmlns:a16="http://schemas.microsoft.com/office/drawing/2014/main" id="{87519B22-0E13-3F47-95E6-F7C01E2D7513}"/>
              </a:ext>
            </a:extLst>
          </p:cNvPr>
          <p:cNvSpPr>
            <a:spLocks noGrp="1"/>
          </p:cNvSpPr>
          <p:nvPr>
            <p:ph type="sldNum" sz="quarter" idx="12"/>
          </p:nvPr>
        </p:nvSpPr>
        <p:spPr/>
        <p:txBody>
          <a:bodyPr/>
          <a:lstStyle/>
          <a:p>
            <a:fld id="{8DA3E50F-4125-2E4A-B06E-747821481438}" type="slidenum">
              <a:rPr lang="de-DE" smtClean="0"/>
              <a:t>2</a:t>
            </a:fld>
            <a:endParaRPr lang="de-DE"/>
          </a:p>
        </p:txBody>
      </p:sp>
    </p:spTree>
    <p:extLst>
      <p:ext uri="{BB962C8B-B14F-4D97-AF65-F5344CB8AC3E}">
        <p14:creationId xmlns:p14="http://schemas.microsoft.com/office/powerpoint/2010/main" val="60439634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0A6BB2"/>
                </a:solidFill>
                <a:latin typeface="Avenir Book" charset="0"/>
                <a:ea typeface="Avenir Book" charset="0"/>
                <a:cs typeface="Avenir Book" charset="0"/>
              </a:rPr>
              <a:t>Prinzipienpyramide Stufe 2 Interaktion</a:t>
            </a:r>
            <a:br>
              <a:rPr lang="de-DE" b="1" dirty="0">
                <a:solidFill>
                  <a:srgbClr val="0A6BB2"/>
                </a:solidFill>
                <a:latin typeface="Avenir Book" charset="0"/>
                <a:ea typeface="Avenir Book" charset="0"/>
                <a:cs typeface="Avenir Book" charset="0"/>
              </a:rPr>
            </a:br>
            <a:r>
              <a:rPr lang="de-DE" dirty="0">
                <a:latin typeface="Avenir Book" charset="0"/>
                <a:ea typeface="Avenir Book" charset="0"/>
                <a:cs typeface="Avenir Book" charset="0"/>
              </a:rPr>
              <a:t> </a:t>
            </a:r>
            <a:r>
              <a:rPr lang="de-DE" sz="2000" dirty="0">
                <a:latin typeface="Avenir Book" charset="0"/>
                <a:ea typeface="Avenir Book" charset="0"/>
                <a:cs typeface="Avenir Book" charset="0"/>
              </a:rPr>
              <a:t>Prinzipienseite</a:t>
            </a:r>
            <a:endParaRPr lang="de-DE" dirty="0"/>
          </a:p>
        </p:txBody>
      </p:sp>
      <p:sp>
        <p:nvSpPr>
          <p:cNvPr id="3" name="Inhaltsplatzhalter 2"/>
          <p:cNvSpPr>
            <a:spLocks noGrp="1"/>
          </p:cNvSpPr>
          <p:nvPr>
            <p:ph idx="1"/>
          </p:nvPr>
        </p:nvSpPr>
        <p:spPr>
          <a:xfrm>
            <a:off x="838200" y="1825625"/>
            <a:ext cx="10515600" cy="3677104"/>
          </a:xfrm>
        </p:spPr>
        <p:txBody>
          <a:bodyPr>
            <a:normAutofit/>
          </a:bodyPr>
          <a:lstStyle/>
          <a:p>
            <a:r>
              <a:rPr lang="de-DE" sz="2200" dirty="0">
                <a:latin typeface="Avenir Book" charset="0"/>
                <a:ea typeface="Avenir Book" charset="0"/>
                <a:cs typeface="Avenir Book" charset="0"/>
              </a:rPr>
              <a:t>Die </a:t>
            </a:r>
            <a:r>
              <a:rPr lang="de-DE" sz="2200" b="1" dirty="0">
                <a:latin typeface="Avenir Book" charset="0"/>
                <a:ea typeface="Avenir Book" charset="0"/>
                <a:cs typeface="Avenir Book" charset="0"/>
              </a:rPr>
              <a:t>Interaktion</a:t>
            </a:r>
            <a:r>
              <a:rPr lang="de-DE" sz="2200" dirty="0">
                <a:latin typeface="Avenir Book" charset="0"/>
                <a:ea typeface="Avenir Book" charset="0"/>
                <a:cs typeface="Avenir Book" charset="0"/>
              </a:rPr>
              <a:t> (zweite Stufe) ist die Essenz des Mediums „Internet“ als interaktives Massen­medium. Es gilt das Interaktionsprinzip.</a:t>
            </a:r>
            <a:r>
              <a:rPr lang="de-DE" sz="2200" dirty="0">
                <a:effectLst/>
                <a:latin typeface="Avenir Book" charset="0"/>
                <a:ea typeface="Avenir Book" charset="0"/>
                <a:cs typeface="Avenir Book" charset="0"/>
              </a:rPr>
              <a:t> </a:t>
            </a:r>
          </a:p>
          <a:p>
            <a:r>
              <a:rPr lang="de-DE" sz="2200" dirty="0">
                <a:latin typeface="Avenir Book" charset="0"/>
                <a:ea typeface="Avenir Book" charset="0"/>
                <a:cs typeface="Avenir Book" charset="0"/>
              </a:rPr>
              <a:t>Die Besucher auf der Website finden hier andere Teilnehmer mit den gleichen Interessen. Diese Segmentierung begünstigt die Interaktion. </a:t>
            </a:r>
          </a:p>
          <a:p>
            <a:r>
              <a:rPr lang="de-DE" sz="2200" dirty="0">
                <a:latin typeface="Avenir Book" charset="0"/>
                <a:ea typeface="Avenir Book" charset="0"/>
                <a:cs typeface="Avenir Book" charset="0"/>
              </a:rPr>
              <a:t>In der Werkzeugkiste des Web-Business findet sich eine Fülle von Instrumenten wie Foren, Kundenmeinungen, Communitys, Empfehlungen aus sozialen Netzwerken, Chats, Erfahrungsaustausch, FAQs, News, Know-how oder Anwenderberichte</a:t>
            </a:r>
            <a:r>
              <a:rPr lang="de-DE" sz="2200" b="1" i="1" dirty="0">
                <a:latin typeface="Avenir Book" charset="0"/>
                <a:ea typeface="Avenir Book" charset="0"/>
                <a:cs typeface="Avenir Book" charset="0"/>
              </a:rPr>
              <a:t>. </a:t>
            </a:r>
          </a:p>
          <a:p>
            <a:r>
              <a:rPr lang="de-DE" sz="2200" dirty="0">
                <a:latin typeface="Avenir Book" charset="0"/>
                <a:ea typeface="Avenir Book" charset="0"/>
                <a:cs typeface="Avenir Book" charset="0"/>
              </a:rPr>
              <a:t>Interaktionsprinzip: „Maximiere die Kontaktaufnahmen zu den Mitgliedern der Zielgruppe und den Angeboten der Webpräsenz.“</a:t>
            </a:r>
            <a:r>
              <a:rPr lang="de-DE" sz="2200" dirty="0">
                <a:effectLst/>
                <a:latin typeface="Avenir Book" charset="0"/>
                <a:ea typeface="Avenir Book" charset="0"/>
                <a:cs typeface="Avenir Book" charset="0"/>
              </a:rPr>
              <a:t> </a:t>
            </a:r>
            <a:endParaRPr lang="de-DE" sz="2200" dirty="0">
              <a:latin typeface="Avenir Book" charset="0"/>
              <a:ea typeface="Avenir Book" charset="0"/>
              <a:cs typeface="Avenir Book" charset="0"/>
            </a:endParaRPr>
          </a:p>
          <a:p>
            <a:endParaRPr lang="de-DE" sz="2200" dirty="0">
              <a:latin typeface="Avenir Book" charset="0"/>
              <a:ea typeface="Avenir Book" charset="0"/>
              <a:cs typeface="Avenir Book" charset="0"/>
            </a:endParaRPr>
          </a:p>
        </p:txBody>
      </p:sp>
      <p:pic>
        <p:nvPicPr>
          <p:cNvPr id="4" name="Bi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5" name="Fußzeilenplatzhalter 4">
            <a:extLst>
              <a:ext uri="{FF2B5EF4-FFF2-40B4-BE49-F238E27FC236}">
                <a16:creationId xmlns:a16="http://schemas.microsoft.com/office/drawing/2014/main" id="{D924E1B9-43A1-9D46-9BB2-65765EC86FCC}"/>
              </a:ext>
            </a:extLst>
          </p:cNvPr>
          <p:cNvSpPr>
            <a:spLocks noGrp="1"/>
          </p:cNvSpPr>
          <p:nvPr>
            <p:ph type="ftr" sz="quarter" idx="11"/>
          </p:nvPr>
        </p:nvSpPr>
        <p:spPr/>
        <p:txBody>
          <a:bodyPr/>
          <a:lstStyle/>
          <a:p>
            <a:r>
              <a:rPr lang="de-DE"/>
              <a:t>Struktur des Web-Business</a:t>
            </a:r>
          </a:p>
        </p:txBody>
      </p:sp>
      <p:sp>
        <p:nvSpPr>
          <p:cNvPr id="6" name="Foliennummernplatzhalter 5">
            <a:extLst>
              <a:ext uri="{FF2B5EF4-FFF2-40B4-BE49-F238E27FC236}">
                <a16:creationId xmlns:a16="http://schemas.microsoft.com/office/drawing/2014/main" id="{8DBE6523-3AF4-C643-9F50-3379F87D65D7}"/>
              </a:ext>
            </a:extLst>
          </p:cNvPr>
          <p:cNvSpPr>
            <a:spLocks noGrp="1"/>
          </p:cNvSpPr>
          <p:nvPr>
            <p:ph type="sldNum" sz="quarter" idx="12"/>
          </p:nvPr>
        </p:nvSpPr>
        <p:spPr/>
        <p:txBody>
          <a:bodyPr/>
          <a:lstStyle/>
          <a:p>
            <a:fld id="{8DA3E50F-4125-2E4A-B06E-747821481438}" type="slidenum">
              <a:rPr lang="de-DE" smtClean="0"/>
              <a:t>20</a:t>
            </a:fld>
            <a:endParaRPr lang="de-DE"/>
          </a:p>
        </p:txBody>
      </p:sp>
    </p:spTree>
    <p:extLst>
      <p:ext uri="{BB962C8B-B14F-4D97-AF65-F5344CB8AC3E}">
        <p14:creationId xmlns:p14="http://schemas.microsoft.com/office/powerpoint/2010/main" val="27833384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61302"/>
            <a:ext cx="10515600" cy="1325563"/>
          </a:xfrm>
        </p:spPr>
        <p:txBody>
          <a:bodyPr/>
          <a:lstStyle/>
          <a:p>
            <a:r>
              <a:rPr lang="de-DE" b="1" dirty="0">
                <a:solidFill>
                  <a:srgbClr val="0A6BB2"/>
                </a:solidFill>
                <a:latin typeface="Avenir Book" charset="0"/>
                <a:ea typeface="Avenir Book" charset="0"/>
                <a:cs typeface="Avenir Book" charset="0"/>
              </a:rPr>
              <a:t>Prinzipienpyramide Stufe 3 Vertrauen</a:t>
            </a:r>
            <a:endParaRPr lang="de-DE" dirty="0"/>
          </a:p>
        </p:txBody>
      </p:sp>
      <p:sp>
        <p:nvSpPr>
          <p:cNvPr id="3" name="Inhaltsplatzhalter 2"/>
          <p:cNvSpPr>
            <a:spLocks noGrp="1"/>
          </p:cNvSpPr>
          <p:nvPr>
            <p:ph idx="1"/>
          </p:nvPr>
        </p:nvSpPr>
        <p:spPr/>
        <p:txBody>
          <a:bodyPr>
            <a:normAutofit/>
          </a:bodyPr>
          <a:lstStyle/>
          <a:p>
            <a:r>
              <a:rPr lang="de-DE" sz="2200" dirty="0">
                <a:latin typeface="Avenir Book" charset="0"/>
                <a:ea typeface="Avenir Book" charset="0"/>
                <a:cs typeface="Avenir Book" charset="0"/>
              </a:rPr>
              <a:t>Auf der dritten Stufe wird das Vertrauen in das Unternehmen und die Personen hinter der Website gestärkt.</a:t>
            </a:r>
          </a:p>
          <a:p>
            <a:r>
              <a:rPr lang="de-DE" sz="2200" dirty="0">
                <a:latin typeface="Avenir Book" charset="0"/>
                <a:ea typeface="Avenir Book" charset="0"/>
                <a:cs typeface="Avenir Book" charset="0"/>
              </a:rPr>
              <a:t>Beim Abschluss eines Geschäftes setzt der Kunde Vertrauen in die Geschäftsbeziehung. Er wird aufgefordert, seine Adresse und seine persönlichen Daten anzugeben, sein Bankkonto oder seine Kreditkartendaten. Er soll sich identifizieren oder Daten zu seinem Profil eintragen, seine Bonität prüfen lassen und die Liefer- und Zahlungsbedingungen akzeptieren.</a:t>
            </a:r>
            <a:r>
              <a:rPr lang="de-DE" sz="2200" b="1" i="1" dirty="0">
                <a:latin typeface="Avenir Book" charset="0"/>
                <a:ea typeface="Avenir Book" charset="0"/>
                <a:cs typeface="Avenir Book" charset="0"/>
              </a:rPr>
              <a:t> </a:t>
            </a:r>
          </a:p>
          <a:p>
            <a:r>
              <a:rPr lang="de-DE" sz="2200" dirty="0">
                <a:latin typeface="Avenir Book" charset="0"/>
                <a:ea typeface="Avenir Book" charset="0"/>
                <a:cs typeface="Avenir Book" charset="0"/>
              </a:rPr>
              <a:t>Beide Seiten geben sich einen Vertrauensvorschuss, der bestätigt werden will – und mit jedem erfolgreich abge­schlossenen Verkaufsprozess bestärkt wird. Die ursprüngliche Anonymität des Erstkontaktes wird aufgehoben.</a:t>
            </a:r>
          </a:p>
          <a:p>
            <a:r>
              <a:rPr lang="de-DE" sz="2200" dirty="0">
                <a:latin typeface="Avenir Book" charset="0"/>
                <a:ea typeface="Avenir Book" charset="0"/>
                <a:cs typeface="Avenir Book" charset="0"/>
              </a:rPr>
              <a:t> Vertrauensprinzip: „Teile Synergien und stärke mit jeder erfolgreichen Trans­aktion das Vertrauen der Partner.“</a:t>
            </a:r>
            <a:r>
              <a:rPr lang="de-DE" sz="2200" dirty="0">
                <a:effectLst/>
                <a:latin typeface="Avenir Book" charset="0"/>
                <a:ea typeface="Avenir Book" charset="0"/>
                <a:cs typeface="Avenir Book" charset="0"/>
              </a:rPr>
              <a:t>  </a:t>
            </a:r>
          </a:p>
          <a:p>
            <a:endParaRPr lang="de-DE" sz="2200" dirty="0">
              <a:latin typeface="Avenir Book" charset="0"/>
              <a:ea typeface="Avenir Book" charset="0"/>
              <a:cs typeface="Avenir Book" charset="0"/>
            </a:endParaRPr>
          </a:p>
        </p:txBody>
      </p:sp>
      <p:pic>
        <p:nvPicPr>
          <p:cNvPr id="4" name="Bi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5" name="Fußzeilenplatzhalter 4">
            <a:extLst>
              <a:ext uri="{FF2B5EF4-FFF2-40B4-BE49-F238E27FC236}">
                <a16:creationId xmlns:a16="http://schemas.microsoft.com/office/drawing/2014/main" id="{45B42244-5361-7D43-9958-B75B0E9BC2AC}"/>
              </a:ext>
            </a:extLst>
          </p:cNvPr>
          <p:cNvSpPr>
            <a:spLocks noGrp="1"/>
          </p:cNvSpPr>
          <p:nvPr>
            <p:ph type="ftr" sz="quarter" idx="11"/>
          </p:nvPr>
        </p:nvSpPr>
        <p:spPr/>
        <p:txBody>
          <a:bodyPr/>
          <a:lstStyle/>
          <a:p>
            <a:r>
              <a:rPr lang="de-DE"/>
              <a:t>Struktur des Web-Business</a:t>
            </a:r>
          </a:p>
        </p:txBody>
      </p:sp>
      <p:sp>
        <p:nvSpPr>
          <p:cNvPr id="6" name="Foliennummernplatzhalter 5">
            <a:extLst>
              <a:ext uri="{FF2B5EF4-FFF2-40B4-BE49-F238E27FC236}">
                <a16:creationId xmlns:a16="http://schemas.microsoft.com/office/drawing/2014/main" id="{632DBB76-7F27-4B41-96F9-647155ADD5A4}"/>
              </a:ext>
            </a:extLst>
          </p:cNvPr>
          <p:cNvSpPr>
            <a:spLocks noGrp="1"/>
          </p:cNvSpPr>
          <p:nvPr>
            <p:ph type="sldNum" sz="quarter" idx="12"/>
          </p:nvPr>
        </p:nvSpPr>
        <p:spPr/>
        <p:txBody>
          <a:bodyPr/>
          <a:lstStyle/>
          <a:p>
            <a:fld id="{8DA3E50F-4125-2E4A-B06E-747821481438}" type="slidenum">
              <a:rPr lang="de-DE" smtClean="0"/>
              <a:t>21</a:t>
            </a:fld>
            <a:endParaRPr lang="de-DE"/>
          </a:p>
        </p:txBody>
      </p:sp>
    </p:spTree>
    <p:extLst>
      <p:ext uri="{BB962C8B-B14F-4D97-AF65-F5344CB8AC3E}">
        <p14:creationId xmlns:p14="http://schemas.microsoft.com/office/powerpoint/2010/main" val="1746505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3">
                                            <p:txEl>
                                              <p:pRg st="1" end="1"/>
                                            </p:txEl>
                                          </p:spTgt>
                                        </p:tgtEl>
                                        <p:attrNameLst>
                                          <p:attrName>style.fontWeight</p:attrName>
                                        </p:attrNameLst>
                                      </p:cBhvr>
                                      <p:to>
                                        <p:strVal val="bold"/>
                                      </p:to>
                                    </p:se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3">
                                            <p:txEl>
                                              <p:pRg st="2" end="2"/>
                                            </p:txEl>
                                          </p:spTgt>
                                        </p:tgtEl>
                                        <p:attrNameLst>
                                          <p:attrName>style.fontWeight</p:attrName>
                                        </p:attrNameLst>
                                      </p:cBhvr>
                                      <p:to>
                                        <p:strVal val="bold"/>
                                      </p:to>
                                    </p:se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3">
                                            <p:txEl>
                                              <p:pRg st="3" end="3"/>
                                            </p:txEl>
                                          </p:spTgt>
                                        </p:tgtEl>
                                        <p:attrNameLst>
                                          <p:attrName>style.fontWeight</p:attrName>
                                        </p:attrNameLst>
                                      </p:cBhvr>
                                      <p:to>
                                        <p:strVal val="bold"/>
                                      </p:to>
                                    </p:se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0A6BB2"/>
                </a:solidFill>
                <a:latin typeface="Avenir Book" charset="0"/>
                <a:ea typeface="Avenir Book" charset="0"/>
                <a:cs typeface="Avenir Book" charset="0"/>
              </a:rPr>
              <a:t>Prinzipienpyramide Stufe 4 Treue</a:t>
            </a:r>
            <a:endParaRPr lang="de-DE" dirty="0"/>
          </a:p>
        </p:txBody>
      </p:sp>
      <p:sp>
        <p:nvSpPr>
          <p:cNvPr id="3" name="Inhaltsplatzhalter 2"/>
          <p:cNvSpPr>
            <a:spLocks noGrp="1"/>
          </p:cNvSpPr>
          <p:nvPr>
            <p:ph idx="1"/>
          </p:nvPr>
        </p:nvSpPr>
        <p:spPr>
          <a:xfrm>
            <a:off x="838200" y="1825625"/>
            <a:ext cx="10515600" cy="4395562"/>
          </a:xfrm>
        </p:spPr>
        <p:txBody>
          <a:bodyPr>
            <a:noAutofit/>
          </a:bodyPr>
          <a:lstStyle/>
          <a:p>
            <a:r>
              <a:rPr lang="de-DE" sz="2200" dirty="0">
                <a:latin typeface="Avenir Book" charset="0"/>
                <a:ea typeface="Avenir Book" charset="0"/>
                <a:cs typeface="Avenir Book" charset="0"/>
              </a:rPr>
              <a:t>Stammkundenpflege (CRM) führt zu einer erheblichen Steigerung der Effizienz und Rentabilität im Web-Business:</a:t>
            </a:r>
            <a:br>
              <a:rPr lang="de-DE" sz="2200" dirty="0">
                <a:latin typeface="Avenir Book" charset="0"/>
                <a:ea typeface="Avenir Book" charset="0"/>
                <a:cs typeface="Avenir Book" charset="0"/>
              </a:rPr>
            </a:br>
            <a:r>
              <a:rPr lang="de-DE" sz="2200" dirty="0">
                <a:latin typeface="Avenir Book" charset="0"/>
                <a:ea typeface="Avenir Book" charset="0"/>
                <a:cs typeface="Avenir Book" charset="0"/>
              </a:rPr>
              <a:t>- Jeder wiederkehrende Kunde verursacht geringere Kosten auf der Prozessstufe, </a:t>
            </a:r>
            <a:br>
              <a:rPr lang="de-DE" sz="2200" dirty="0">
                <a:latin typeface="Avenir Book" charset="0"/>
                <a:ea typeface="Avenir Book" charset="0"/>
                <a:cs typeface="Avenir Book" charset="0"/>
              </a:rPr>
            </a:br>
            <a:r>
              <a:rPr lang="de-DE" sz="2200" dirty="0">
                <a:latin typeface="Avenir Book" charset="0"/>
                <a:ea typeface="Avenir Book" charset="0"/>
                <a:cs typeface="Avenir Book" charset="0"/>
              </a:rPr>
              <a:t>   in die er eintritt. </a:t>
            </a:r>
            <a:br>
              <a:rPr lang="de-DE" sz="2200" dirty="0">
                <a:latin typeface="Avenir Book" charset="0"/>
                <a:ea typeface="Avenir Book" charset="0"/>
                <a:cs typeface="Avenir Book" charset="0"/>
              </a:rPr>
            </a:br>
            <a:r>
              <a:rPr lang="de-DE" sz="2200" dirty="0">
                <a:latin typeface="Avenir Book" charset="0"/>
                <a:ea typeface="Avenir Book" charset="0"/>
                <a:cs typeface="Avenir Book" charset="0"/>
              </a:rPr>
              <a:t>- Jeder Stammkunde verursacht geringere Kosten entlang der </a:t>
            </a:r>
            <a:br>
              <a:rPr lang="de-DE" sz="2200" dirty="0">
                <a:latin typeface="Avenir Book" charset="0"/>
                <a:ea typeface="Avenir Book" charset="0"/>
                <a:cs typeface="Avenir Book" charset="0"/>
              </a:rPr>
            </a:br>
            <a:r>
              <a:rPr lang="de-DE" sz="2200" dirty="0">
                <a:latin typeface="Avenir Book" charset="0"/>
                <a:ea typeface="Avenir Book" charset="0"/>
                <a:cs typeface="Avenir Book" charset="0"/>
              </a:rPr>
              <a:t>   Konversionspyramide, da er höhere Konversionsraten in </a:t>
            </a:r>
            <a:br>
              <a:rPr lang="de-DE" sz="2200" dirty="0">
                <a:latin typeface="Avenir Book" charset="0"/>
                <a:ea typeface="Avenir Book" charset="0"/>
                <a:cs typeface="Avenir Book" charset="0"/>
              </a:rPr>
            </a:br>
            <a:r>
              <a:rPr lang="de-DE" sz="2200" dirty="0">
                <a:latin typeface="Avenir Book" charset="0"/>
                <a:ea typeface="Avenir Book" charset="0"/>
                <a:cs typeface="Avenir Book" charset="0"/>
              </a:rPr>
              <a:t>   den Prozess einbringt. </a:t>
            </a:r>
          </a:p>
          <a:p>
            <a:r>
              <a:rPr lang="de-DE" sz="2200" b="1" dirty="0">
                <a:latin typeface="Avenir Book" charset="0"/>
                <a:ea typeface="Avenir Book" charset="0"/>
                <a:cs typeface="Avenir Book" charset="0"/>
              </a:rPr>
              <a:t>Ökonomisch bedeutet dies:</a:t>
            </a:r>
            <a:r>
              <a:rPr lang="de-DE" sz="2200" dirty="0">
                <a:latin typeface="Avenir Book" charset="0"/>
                <a:ea typeface="Avenir Book" charset="0"/>
                <a:cs typeface="Avenir Book" charset="0"/>
              </a:rPr>
              <a:t> CRM führt zu steigenden Grenzerträgen, d. h. zu geringeren Kosten mit jedem neuen Abschluss.</a:t>
            </a:r>
            <a:r>
              <a:rPr lang="de-DE" sz="2200" dirty="0">
                <a:effectLst/>
                <a:latin typeface="Avenir Book" charset="0"/>
                <a:ea typeface="Avenir Book" charset="0"/>
                <a:cs typeface="Avenir Book" charset="0"/>
              </a:rPr>
              <a:t> </a:t>
            </a:r>
          </a:p>
          <a:p>
            <a:r>
              <a:rPr lang="de-DE" sz="2200" dirty="0">
                <a:latin typeface="Avenir Book" charset="0"/>
                <a:ea typeface="Avenir Book" charset="0"/>
                <a:cs typeface="Avenir Book" charset="0"/>
              </a:rPr>
              <a:t>Die Kundendatei wächst und steigert somit das Akquisitionspotenzial. </a:t>
            </a:r>
          </a:p>
          <a:p>
            <a:r>
              <a:rPr lang="de-DE" sz="2200" dirty="0">
                <a:latin typeface="Avenir Book" charset="0"/>
                <a:ea typeface="Avenir Book" charset="0"/>
                <a:cs typeface="Avenir Book" charset="0"/>
              </a:rPr>
              <a:t>Mit der Treue der Stammkunden </a:t>
            </a:r>
            <a:r>
              <a:rPr lang="de-DE" sz="2200" i="1" dirty="0">
                <a:latin typeface="Avenir Book" charset="0"/>
                <a:ea typeface="Avenir Book" charset="0"/>
                <a:cs typeface="Avenir Book" charset="0"/>
              </a:rPr>
              <a:t>steigt</a:t>
            </a:r>
            <a:r>
              <a:rPr lang="de-DE" sz="2200" dirty="0">
                <a:latin typeface="Avenir Book" charset="0"/>
                <a:ea typeface="Avenir Book" charset="0"/>
                <a:cs typeface="Avenir Book" charset="0"/>
              </a:rPr>
              <a:t> die </a:t>
            </a:r>
            <a:r>
              <a:rPr lang="de-DE" sz="2200" b="1" dirty="0">
                <a:latin typeface="Avenir Book" charset="0"/>
                <a:ea typeface="Avenir Book" charset="0"/>
                <a:cs typeface="Avenir Book" charset="0"/>
              </a:rPr>
              <a:t>Ertragsstärke</a:t>
            </a:r>
            <a:r>
              <a:rPr lang="de-DE" sz="2200" dirty="0">
                <a:latin typeface="Avenir Book" charset="0"/>
                <a:ea typeface="Avenir Book" charset="0"/>
                <a:cs typeface="Avenir Book" charset="0"/>
              </a:rPr>
              <a:t> im Web-Business, da Stammkunden geringere Marketingkosten und administrativen Aufwand verursachen. </a:t>
            </a:r>
          </a:p>
          <a:p>
            <a:endParaRPr lang="de-DE" sz="2200" dirty="0">
              <a:latin typeface="Avenir Book" charset="0"/>
              <a:ea typeface="Avenir Book" charset="0"/>
              <a:cs typeface="Avenir Book" charset="0"/>
            </a:endParaRPr>
          </a:p>
        </p:txBody>
      </p:sp>
      <p:pic>
        <p:nvPicPr>
          <p:cNvPr id="4" name="Bi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5" name="Fußzeilenplatzhalter 4">
            <a:extLst>
              <a:ext uri="{FF2B5EF4-FFF2-40B4-BE49-F238E27FC236}">
                <a16:creationId xmlns:a16="http://schemas.microsoft.com/office/drawing/2014/main" id="{D3596E19-0265-F249-8112-C2D88AD237F4}"/>
              </a:ext>
            </a:extLst>
          </p:cNvPr>
          <p:cNvSpPr>
            <a:spLocks noGrp="1"/>
          </p:cNvSpPr>
          <p:nvPr>
            <p:ph type="ftr" sz="quarter" idx="11"/>
          </p:nvPr>
        </p:nvSpPr>
        <p:spPr/>
        <p:txBody>
          <a:bodyPr/>
          <a:lstStyle/>
          <a:p>
            <a:r>
              <a:rPr lang="de-DE"/>
              <a:t>Struktur des Web-Business</a:t>
            </a:r>
          </a:p>
        </p:txBody>
      </p:sp>
      <p:sp>
        <p:nvSpPr>
          <p:cNvPr id="6" name="Foliennummernplatzhalter 5">
            <a:extLst>
              <a:ext uri="{FF2B5EF4-FFF2-40B4-BE49-F238E27FC236}">
                <a16:creationId xmlns:a16="http://schemas.microsoft.com/office/drawing/2014/main" id="{EB15DEE0-8348-E54F-AAC1-9BA4956360A5}"/>
              </a:ext>
            </a:extLst>
          </p:cNvPr>
          <p:cNvSpPr>
            <a:spLocks noGrp="1"/>
          </p:cNvSpPr>
          <p:nvPr>
            <p:ph type="sldNum" sz="quarter" idx="12"/>
          </p:nvPr>
        </p:nvSpPr>
        <p:spPr/>
        <p:txBody>
          <a:bodyPr/>
          <a:lstStyle/>
          <a:p>
            <a:fld id="{8DA3E50F-4125-2E4A-B06E-747821481438}" type="slidenum">
              <a:rPr lang="de-DE" smtClean="0"/>
              <a:t>22</a:t>
            </a:fld>
            <a:endParaRPr lang="de-DE"/>
          </a:p>
        </p:txBody>
      </p:sp>
    </p:spTree>
    <p:extLst>
      <p:ext uri="{BB962C8B-B14F-4D97-AF65-F5344CB8AC3E}">
        <p14:creationId xmlns:p14="http://schemas.microsoft.com/office/powerpoint/2010/main" val="171465903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t>Struktur des Web-Business</a:t>
            </a:r>
          </a:p>
        </p:txBody>
      </p:sp>
      <p:pic>
        <p:nvPicPr>
          <p:cNvPr id="3" name="Bild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9343" y="0"/>
            <a:ext cx="5822657" cy="6858000"/>
          </a:xfrm>
          <a:prstGeom prst="rect">
            <a:avLst/>
          </a:prstGeom>
        </p:spPr>
      </p:pic>
      <p:sp>
        <p:nvSpPr>
          <p:cNvPr id="4" name="Textfeld 3"/>
          <p:cNvSpPr txBox="1"/>
          <p:nvPr/>
        </p:nvSpPr>
        <p:spPr>
          <a:xfrm>
            <a:off x="841248" y="1408176"/>
            <a:ext cx="5528095" cy="1938992"/>
          </a:xfrm>
          <a:prstGeom prst="rect">
            <a:avLst/>
          </a:prstGeom>
          <a:noFill/>
        </p:spPr>
        <p:txBody>
          <a:bodyPr wrap="square" rtlCol="0">
            <a:spAutoFit/>
          </a:bodyPr>
          <a:lstStyle/>
          <a:p>
            <a:r>
              <a:rPr lang="de-DE" sz="4000" b="1" dirty="0">
                <a:solidFill>
                  <a:srgbClr val="0A6BB2"/>
                </a:solidFill>
                <a:latin typeface="Avenir Book" charset="0"/>
                <a:ea typeface="Avenir Book" charset="0"/>
                <a:cs typeface="Avenir Book" charset="0"/>
              </a:rPr>
              <a:t>Zusammenfassung Struktur des Web-Business</a:t>
            </a:r>
          </a:p>
        </p:txBody>
      </p:sp>
      <p:pic>
        <p:nvPicPr>
          <p:cNvPr id="5" name="Bil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6" name="Foliennummernplatzhalter 5">
            <a:extLst>
              <a:ext uri="{FF2B5EF4-FFF2-40B4-BE49-F238E27FC236}">
                <a16:creationId xmlns:a16="http://schemas.microsoft.com/office/drawing/2014/main" id="{A4F3C999-7C8F-E441-944F-7B70089F08B8}"/>
              </a:ext>
            </a:extLst>
          </p:cNvPr>
          <p:cNvSpPr>
            <a:spLocks noGrp="1"/>
          </p:cNvSpPr>
          <p:nvPr>
            <p:ph type="sldNum" sz="quarter" idx="12"/>
          </p:nvPr>
        </p:nvSpPr>
        <p:spPr/>
        <p:txBody>
          <a:bodyPr/>
          <a:lstStyle/>
          <a:p>
            <a:fld id="{8DA3E50F-4125-2E4A-B06E-747821481438}" type="slidenum">
              <a:rPr lang="de-DE" smtClean="0"/>
              <a:t>23</a:t>
            </a:fld>
            <a:endParaRPr lang="de-DE"/>
          </a:p>
        </p:txBody>
      </p:sp>
    </p:spTree>
    <p:extLst>
      <p:ext uri="{BB962C8B-B14F-4D97-AF65-F5344CB8AC3E}">
        <p14:creationId xmlns:p14="http://schemas.microsoft.com/office/powerpoint/2010/main" val="191284417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b="1" dirty="0">
                <a:solidFill>
                  <a:srgbClr val="0A6BB2"/>
                </a:solidFill>
              </a:rPr>
              <a:t>Struktur des Web-Business</a:t>
            </a:r>
            <a:br>
              <a:rPr lang="de-DE" dirty="0"/>
            </a:br>
            <a:r>
              <a:rPr lang="de-DE" sz="2000" dirty="0"/>
              <a:t>Zusammenfassung</a:t>
            </a:r>
          </a:p>
        </p:txBody>
      </p:sp>
      <p:sp>
        <p:nvSpPr>
          <p:cNvPr id="3" name="Inhaltsplatzhalter 2"/>
          <p:cNvSpPr>
            <a:spLocks noGrp="1"/>
          </p:cNvSpPr>
          <p:nvPr>
            <p:ph idx="1"/>
          </p:nvPr>
        </p:nvSpPr>
        <p:spPr>
          <a:xfrm>
            <a:off x="838200" y="1825625"/>
            <a:ext cx="10515600" cy="3775075"/>
          </a:xfrm>
        </p:spPr>
        <p:txBody>
          <a:bodyPr>
            <a:normAutofit/>
          </a:bodyPr>
          <a:lstStyle/>
          <a:p>
            <a:r>
              <a:rPr lang="de-DE" sz="2200" dirty="0">
                <a:latin typeface="Avenir Book" charset="0"/>
                <a:ea typeface="Avenir Book" charset="0"/>
                <a:cs typeface="Avenir Book" charset="0"/>
              </a:rPr>
              <a:t>Die Visualisierung des Aufstieges der Zielgruppe einer Website (vom Interessenten zum Besucher, Käufer und zuletzt zum Stammkunden) in Form einer Pyramide betont die Absicht des Betreibers, eine möglichst große Zahl der Besucher zu der gewünschten Zielaktion zu führen. </a:t>
            </a:r>
          </a:p>
          <a:p>
            <a:r>
              <a:rPr lang="de-DE" sz="2200" dirty="0">
                <a:latin typeface="Avenir Book" charset="0"/>
                <a:ea typeface="Avenir Book" charset="0"/>
                <a:cs typeface="Avenir Book" charset="0"/>
              </a:rPr>
              <a:t>Die vier Seiten der Pyramide veranschaulichen den Weg zum Ziel der Website, die Kosten, das Marketing und die Leitlinien im Web-Business.</a:t>
            </a:r>
          </a:p>
          <a:p>
            <a:r>
              <a:rPr lang="de-DE" sz="2200" dirty="0">
                <a:latin typeface="Avenir Book" charset="0"/>
                <a:ea typeface="Avenir Book" charset="0"/>
                <a:cs typeface="Avenir Book" charset="0"/>
              </a:rPr>
              <a:t>Die Aufgaben des Web-Business sind:</a:t>
            </a:r>
            <a:br>
              <a:rPr lang="de-DE" sz="2200" dirty="0">
                <a:latin typeface="Avenir Book" charset="0"/>
                <a:ea typeface="Avenir Book" charset="0"/>
                <a:cs typeface="Avenir Book" charset="0"/>
              </a:rPr>
            </a:br>
            <a:r>
              <a:rPr lang="de-DE" sz="2200" dirty="0">
                <a:latin typeface="Avenir Book" charset="0"/>
                <a:ea typeface="Avenir Book" charset="0"/>
                <a:cs typeface="Avenir Book" charset="0"/>
              </a:rPr>
              <a:t>- Eine relevante Segmentierung der Zielgruppe</a:t>
            </a:r>
            <a:br>
              <a:rPr lang="de-DE" sz="2200" dirty="0">
                <a:latin typeface="Avenir Book" charset="0"/>
                <a:ea typeface="Avenir Book" charset="0"/>
                <a:cs typeface="Avenir Book" charset="0"/>
              </a:rPr>
            </a:br>
            <a:r>
              <a:rPr lang="de-DE" sz="2200" dirty="0">
                <a:latin typeface="Avenir Book" charset="0"/>
                <a:ea typeface="Avenir Book" charset="0"/>
                <a:cs typeface="Avenir Book" charset="0"/>
              </a:rPr>
              <a:t>- Die gute Bedienbarkeit der Website</a:t>
            </a:r>
            <a:br>
              <a:rPr lang="de-DE" sz="2200" dirty="0">
                <a:latin typeface="Avenir Book" charset="0"/>
                <a:ea typeface="Avenir Book" charset="0"/>
                <a:cs typeface="Avenir Book" charset="0"/>
              </a:rPr>
            </a:br>
            <a:r>
              <a:rPr lang="de-DE" sz="2200" dirty="0">
                <a:latin typeface="Avenir Book" charset="0"/>
                <a:ea typeface="Avenir Book" charset="0"/>
                <a:cs typeface="Avenir Book" charset="0"/>
              </a:rPr>
              <a:t>- Die Auswahl der leistungsfähigen Marketingpartner</a:t>
            </a:r>
            <a:br>
              <a:rPr lang="de-DE" sz="2200" dirty="0">
                <a:latin typeface="Avenir Book" charset="0"/>
                <a:ea typeface="Avenir Book" charset="0"/>
                <a:cs typeface="Avenir Book" charset="0"/>
              </a:rPr>
            </a:br>
            <a:r>
              <a:rPr lang="de-DE" sz="2200" dirty="0">
                <a:latin typeface="Avenir Book" charset="0"/>
                <a:ea typeface="Avenir Book" charset="0"/>
                <a:cs typeface="Avenir Book" charset="0"/>
              </a:rPr>
              <a:t>- Die Optimierung von Kosten und Erträgen</a:t>
            </a:r>
          </a:p>
          <a:p>
            <a:endParaRPr lang="de-DE" sz="2200" dirty="0">
              <a:latin typeface="Avenir Book" charset="0"/>
              <a:ea typeface="Avenir Book" charset="0"/>
              <a:cs typeface="Avenir Book" charset="0"/>
            </a:endParaRPr>
          </a:p>
        </p:txBody>
      </p:sp>
      <p:sp>
        <p:nvSpPr>
          <p:cNvPr id="4" name="Fußzeilenplatzhalter 3"/>
          <p:cNvSpPr>
            <a:spLocks noGrp="1"/>
          </p:cNvSpPr>
          <p:nvPr>
            <p:ph type="ftr" sz="quarter" idx="11"/>
          </p:nvPr>
        </p:nvSpPr>
        <p:spPr/>
        <p:txBody>
          <a:bodyPr/>
          <a:lstStyle/>
          <a:p>
            <a:r>
              <a:rPr lang="de-DE"/>
              <a:t>Struktur des Web-Business</a:t>
            </a:r>
          </a:p>
        </p:txBody>
      </p:sp>
      <p:pic>
        <p:nvPicPr>
          <p:cNvPr id="5" name="Bild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6" name="Foliennummernplatzhalter 5">
            <a:extLst>
              <a:ext uri="{FF2B5EF4-FFF2-40B4-BE49-F238E27FC236}">
                <a16:creationId xmlns:a16="http://schemas.microsoft.com/office/drawing/2014/main" id="{D8298E73-EF0A-F34E-9EFE-7AF0ED38E898}"/>
              </a:ext>
            </a:extLst>
          </p:cNvPr>
          <p:cNvSpPr>
            <a:spLocks noGrp="1"/>
          </p:cNvSpPr>
          <p:nvPr>
            <p:ph type="sldNum" sz="quarter" idx="12"/>
          </p:nvPr>
        </p:nvSpPr>
        <p:spPr/>
        <p:txBody>
          <a:bodyPr/>
          <a:lstStyle/>
          <a:p>
            <a:fld id="{8DA3E50F-4125-2E4A-B06E-747821481438}" type="slidenum">
              <a:rPr lang="de-DE" smtClean="0"/>
              <a:t>24</a:t>
            </a:fld>
            <a:endParaRPr lang="de-DE"/>
          </a:p>
        </p:txBody>
      </p:sp>
    </p:spTree>
    <p:extLst>
      <p:ext uri="{BB962C8B-B14F-4D97-AF65-F5344CB8AC3E}">
        <p14:creationId xmlns:p14="http://schemas.microsoft.com/office/powerpoint/2010/main" val="45688039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b="1" dirty="0">
                <a:solidFill>
                  <a:srgbClr val="0A6BB2"/>
                </a:solidFill>
                <a:latin typeface="Avenir Book" charset="0"/>
                <a:ea typeface="Avenir Book" charset="0"/>
                <a:cs typeface="Avenir Book" charset="0"/>
              </a:rPr>
              <a:t>Konversionspyramide</a:t>
            </a:r>
            <a:br>
              <a:rPr lang="de-DE" dirty="0">
                <a:latin typeface="Avenir Book" charset="0"/>
                <a:ea typeface="Avenir Book" charset="0"/>
                <a:cs typeface="Avenir Book" charset="0"/>
              </a:rPr>
            </a:br>
            <a:endParaRPr lang="de-DE" sz="2000" dirty="0">
              <a:latin typeface="Avenir Book" charset="0"/>
              <a:ea typeface="Avenir Book" charset="0"/>
              <a:cs typeface="Avenir Book" charset="0"/>
            </a:endParaRPr>
          </a:p>
        </p:txBody>
      </p:sp>
      <p:pic>
        <p:nvPicPr>
          <p:cNvPr id="4" name="Grafik 16"/>
          <p:cNvPicPr/>
          <p:nvPr/>
        </p:nvPicPr>
        <p:blipFill>
          <a:blip r:embed="rId2"/>
          <a:stretch>
            <a:fillRect/>
          </a:stretch>
        </p:blipFill>
        <p:spPr>
          <a:xfrm>
            <a:off x="2090057" y="1224643"/>
            <a:ext cx="7743056" cy="4952320"/>
          </a:xfrm>
          <a:prstGeom prst="rect">
            <a:avLst/>
          </a:prstGeom>
        </p:spPr>
      </p:pic>
      <p:sp>
        <p:nvSpPr>
          <p:cNvPr id="5" name="Fußzeilenplatzhalter 4">
            <a:extLst>
              <a:ext uri="{FF2B5EF4-FFF2-40B4-BE49-F238E27FC236}">
                <a16:creationId xmlns:a16="http://schemas.microsoft.com/office/drawing/2014/main" id="{F7ED9A35-6C59-024E-828D-305A8AC69F69}"/>
              </a:ext>
            </a:extLst>
          </p:cNvPr>
          <p:cNvSpPr>
            <a:spLocks noGrp="1"/>
          </p:cNvSpPr>
          <p:nvPr>
            <p:ph type="ftr" sz="quarter" idx="11"/>
          </p:nvPr>
        </p:nvSpPr>
        <p:spPr/>
        <p:txBody>
          <a:bodyPr/>
          <a:lstStyle/>
          <a:p>
            <a:r>
              <a:rPr lang="de-DE"/>
              <a:t>Struktur des Web-Business</a:t>
            </a:r>
          </a:p>
        </p:txBody>
      </p:sp>
      <p:sp>
        <p:nvSpPr>
          <p:cNvPr id="6" name="Foliennummernplatzhalter 5">
            <a:extLst>
              <a:ext uri="{FF2B5EF4-FFF2-40B4-BE49-F238E27FC236}">
                <a16:creationId xmlns:a16="http://schemas.microsoft.com/office/drawing/2014/main" id="{839A6FB3-9454-4F4F-92A0-824B49348329}"/>
              </a:ext>
            </a:extLst>
          </p:cNvPr>
          <p:cNvSpPr>
            <a:spLocks noGrp="1"/>
          </p:cNvSpPr>
          <p:nvPr>
            <p:ph type="sldNum" sz="quarter" idx="12"/>
          </p:nvPr>
        </p:nvSpPr>
        <p:spPr/>
        <p:txBody>
          <a:bodyPr/>
          <a:lstStyle/>
          <a:p>
            <a:fld id="{8DA3E50F-4125-2E4A-B06E-747821481438}" type="slidenum">
              <a:rPr lang="de-DE" smtClean="0"/>
              <a:t>3</a:t>
            </a:fld>
            <a:endParaRPr lang="de-DE"/>
          </a:p>
        </p:txBody>
      </p:sp>
      <p:pic>
        <p:nvPicPr>
          <p:cNvPr id="7" name="Bild 3">
            <a:extLst>
              <a:ext uri="{FF2B5EF4-FFF2-40B4-BE49-F238E27FC236}">
                <a16:creationId xmlns:a16="http://schemas.microsoft.com/office/drawing/2014/main" id="{27F84B34-DCF2-FD43-81F3-8A3DB9EE7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Tree>
    <p:extLst>
      <p:ext uri="{BB962C8B-B14F-4D97-AF65-F5344CB8AC3E}">
        <p14:creationId xmlns:p14="http://schemas.microsoft.com/office/powerpoint/2010/main" val="93315050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b="1" dirty="0">
                <a:solidFill>
                  <a:srgbClr val="0A6BB2"/>
                </a:solidFill>
                <a:latin typeface="Avenir Book" charset="0"/>
                <a:ea typeface="Avenir Book" charset="0"/>
                <a:cs typeface="Avenir Book" charset="0"/>
              </a:rPr>
              <a:t>Konversionsseite</a:t>
            </a:r>
            <a:endParaRPr lang="de-DE" b="1" dirty="0">
              <a:solidFill>
                <a:srgbClr val="0A6BB2"/>
              </a:solidFill>
              <a:latin typeface="Avenir Book" charset="0"/>
              <a:ea typeface="Avenir Book" charset="0"/>
              <a:cs typeface="Avenir Book" charset="0"/>
            </a:endParaRP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838200" y="1488558"/>
                <a:ext cx="10515600" cy="4335205"/>
              </a:xfrm>
            </p:spPr>
            <p:txBody>
              <a:bodyPr>
                <a:normAutofit lnSpcReduction="10000"/>
              </a:bodyPr>
              <a:lstStyle/>
              <a:p>
                <a:r>
                  <a:rPr lang="de-DE" sz="2400" dirty="0">
                    <a:latin typeface="Avenir Book" charset="0"/>
                    <a:ea typeface="Avenir Book" charset="0"/>
                    <a:cs typeface="Avenir Book" charset="0"/>
                  </a:rPr>
                  <a:t>Die Marketingaufgabe für den Website-Betreiber ist den anonymen Website-Besucher als Kunden oder als Stammkunden zu gewinnen.</a:t>
                </a:r>
              </a:p>
              <a:p>
                <a:r>
                  <a:rPr lang="de-DE" sz="2400" dirty="0">
                    <a:latin typeface="Avenir Book" charset="0"/>
                    <a:ea typeface="Avenir Book" charset="0"/>
                    <a:cs typeface="Avenir Book" charset="0"/>
                  </a:rPr>
                  <a:t>Die Konversionsquote/</a:t>
                </a:r>
                <a:r>
                  <a:rPr lang="de-DE" sz="2400" dirty="0" err="1">
                    <a:latin typeface="Avenir Book" charset="0"/>
                    <a:ea typeface="Avenir Book" charset="0"/>
                    <a:cs typeface="Avenir Book" charset="0"/>
                  </a:rPr>
                  <a:t>Conversion</a:t>
                </a:r>
                <a:r>
                  <a:rPr lang="de-DE" sz="2400" dirty="0">
                    <a:latin typeface="Avenir Book" charset="0"/>
                    <a:ea typeface="Avenir Book" charset="0"/>
                    <a:cs typeface="Avenir Book" charset="0"/>
                  </a:rPr>
                  <a:t> Rate (</a:t>
                </a:r>
                <a:r>
                  <a:rPr lang="de-DE" sz="2400" dirty="0" err="1">
                    <a:latin typeface="Avenir Book" charset="0"/>
                    <a:ea typeface="Avenir Book" charset="0"/>
                    <a:cs typeface="Avenir Book" charset="0"/>
                  </a:rPr>
                  <a:t>cr</a:t>
                </a:r>
                <a:r>
                  <a:rPr lang="de-DE" sz="2400" dirty="0">
                    <a:latin typeface="Avenir Book" charset="0"/>
                    <a:ea typeface="Avenir Book" charset="0"/>
                    <a:cs typeface="Avenir Book" charset="0"/>
                  </a:rPr>
                  <a:t>) ist der Anteil der Zielaktionen zur Besucherzahl (beispielsweise einen Kauf).</a:t>
                </a:r>
              </a:p>
              <a:p>
                <a:r>
                  <a:rPr lang="de-DE" sz="2400" dirty="0">
                    <a:latin typeface="Avenir Book" charset="0"/>
                    <a:ea typeface="Avenir Book" charset="0"/>
                    <a:cs typeface="Avenir Book" charset="0"/>
                  </a:rPr>
                  <a:t>Ein günstiger Wert für eine Konversionsquote liegt zwischen 1 und 5 Prozent.</a:t>
                </a:r>
                <a:br>
                  <a:rPr lang="de-DE" sz="2400" dirty="0">
                    <a:latin typeface="Avenir Book" charset="0"/>
                    <a:ea typeface="Avenir Book" charset="0"/>
                    <a:cs typeface="Avenir Book" charset="0"/>
                  </a:rPr>
                </a:br>
                <a:br>
                  <a:rPr lang="de-DE" sz="2400" dirty="0">
                    <a:latin typeface="Avenir Book" charset="0"/>
                    <a:ea typeface="Avenir Book" charset="0"/>
                    <a:cs typeface="Avenir Book" charset="0"/>
                  </a:rPr>
                </a:br>
                <a14:m>
                  <m:oMath xmlns:m="http://schemas.openxmlformats.org/officeDocument/2006/math">
                    <m:r>
                      <m:rPr>
                        <m:nor/>
                      </m:rPr>
                      <a:rPr lang="de-DE" sz="2400">
                        <a:latin typeface="Avenir Book" charset="0"/>
                        <a:ea typeface="Avenir Book" charset="0"/>
                        <a:cs typeface="Avenir Book" charset="0"/>
                      </a:rPr>
                      <m:t>cr</m:t>
                    </m:r>
                  </m:oMath>
                </a14:m>
                <a:r>
                  <a:rPr lang="de-DE" sz="2400" dirty="0">
                    <a:latin typeface="Avenir Book" charset="0"/>
                    <a:ea typeface="Avenir Book" charset="0"/>
                    <a:cs typeface="Avenir Book" charset="0"/>
                  </a:rPr>
                  <a:t>= Konversionsrate, A</a:t>
                </a:r>
                <a:r>
                  <a:rPr lang="de-DE" sz="2400" baseline="-25000" dirty="0">
                    <a:latin typeface="Avenir Book" charset="0"/>
                    <a:ea typeface="Avenir Book" charset="0"/>
                    <a:cs typeface="Avenir Book" charset="0"/>
                  </a:rPr>
                  <a:t>K </a:t>
                </a:r>
                <a:r>
                  <a:rPr lang="de-DE" sz="2400" dirty="0">
                    <a:latin typeface="Avenir Book" charset="0"/>
                    <a:ea typeface="Avenir Book" charset="0"/>
                    <a:cs typeface="Avenir Book" charset="0"/>
                  </a:rPr>
                  <a:t>= Anzahl Konversionen, A</a:t>
                </a:r>
                <a:r>
                  <a:rPr lang="de-DE" sz="2400" baseline="-25000" dirty="0">
                    <a:latin typeface="Avenir Book" charset="0"/>
                    <a:ea typeface="Avenir Book" charset="0"/>
                    <a:cs typeface="Avenir Book" charset="0"/>
                  </a:rPr>
                  <a:t>B</a:t>
                </a:r>
                <a:r>
                  <a:rPr lang="de-DE" sz="2400" dirty="0">
                    <a:latin typeface="Avenir Book" charset="0"/>
                    <a:ea typeface="Avenir Book" charset="0"/>
                    <a:cs typeface="Avenir Book" charset="0"/>
                  </a:rPr>
                  <a:t> = Anzahl Besucher </a:t>
                </a:r>
              </a:p>
              <a:p>
                <a:endParaRPr lang="de-DE" sz="2400" dirty="0">
                  <a:latin typeface="Avenir Book" charset="0"/>
                  <a:ea typeface="Avenir Book" charset="0"/>
                  <a:cs typeface="Avenir Book" charset="0"/>
                </a:endParaRPr>
              </a:p>
              <a:p>
                <a:pPr marL="0" indent="0">
                  <a:buNone/>
                </a:pPr>
                <a14:m>
                  <m:oMathPara xmlns:m="http://schemas.openxmlformats.org/officeDocument/2006/math">
                    <m:oMathParaPr>
                      <m:jc m:val="centerGroup"/>
                    </m:oMathParaPr>
                    <m:oMath xmlns:m="http://schemas.openxmlformats.org/officeDocument/2006/math">
                      <m:r>
                        <m:rPr>
                          <m:nor/>
                        </m:rPr>
                        <a:rPr lang="de-DE" sz="3600" b="0" i="0" smtClean="0">
                          <a:latin typeface="Cambria Math" panose="02040503050406030204" pitchFamily="18" charset="0"/>
                          <a:ea typeface="Avenir Book" charset="0"/>
                          <a:cs typeface="Avenir Book" charset="0"/>
                        </a:rPr>
                        <m:t>cr</m:t>
                      </m:r>
                      <m:r>
                        <m:rPr>
                          <m:nor/>
                        </m:rPr>
                        <a:rPr lang="de-DE" sz="3600" b="0" i="0" smtClean="0">
                          <a:latin typeface="Cambria Math" panose="02040503050406030204" pitchFamily="18" charset="0"/>
                          <a:ea typeface="Avenir Book" charset="0"/>
                          <a:cs typeface="Avenir Book" charset="0"/>
                        </a:rPr>
                        <m:t>=</m:t>
                      </m:r>
                      <m:f>
                        <m:fPr>
                          <m:ctrlPr>
                            <a:rPr lang="de-DE" sz="3600" b="0" i="1" smtClean="0">
                              <a:latin typeface="Cambria Math" panose="02040503050406030204" pitchFamily="18" charset="0"/>
                            </a:rPr>
                          </m:ctrlPr>
                        </m:fPr>
                        <m:num>
                          <m:r>
                            <a:rPr lang="de-DE" sz="3600" b="0" i="1" smtClean="0">
                              <a:latin typeface="Cambria Math" panose="02040503050406030204" pitchFamily="18" charset="0"/>
                            </a:rPr>
                            <m:t>𝐴</m:t>
                          </m:r>
                          <m:r>
                            <a:rPr lang="de-DE" sz="3600" b="0" i="1" baseline="-25000" smtClean="0">
                              <a:latin typeface="Cambria Math" panose="02040503050406030204" pitchFamily="18" charset="0"/>
                            </a:rPr>
                            <m:t>𝐾</m:t>
                          </m:r>
                        </m:num>
                        <m:den>
                          <m:r>
                            <a:rPr lang="de-DE" sz="3600" b="0" i="1" smtClean="0">
                              <a:latin typeface="Cambria Math" panose="02040503050406030204" pitchFamily="18" charset="0"/>
                            </a:rPr>
                            <m:t>𝐴</m:t>
                          </m:r>
                          <m:r>
                            <a:rPr lang="de-DE" sz="3600" b="0" i="1" baseline="-25000" smtClean="0">
                              <a:latin typeface="Cambria Math" panose="02040503050406030204" pitchFamily="18" charset="0"/>
                            </a:rPr>
                            <m:t>𝐵</m:t>
                          </m:r>
                        </m:den>
                      </m:f>
                      <m:r>
                        <a:rPr lang="de-DE" sz="3600" b="0" i="1" smtClean="0">
                          <a:latin typeface="Cambria Math" panose="02040503050406030204" pitchFamily="18" charset="0"/>
                          <a:ea typeface="Cambria Math" panose="02040503050406030204" pitchFamily="18" charset="0"/>
                        </a:rPr>
                        <m:t>∗100</m:t>
                      </m:r>
                    </m:oMath>
                  </m:oMathPara>
                </a14:m>
                <a:endParaRPr lang="de-DE" sz="3600" dirty="0">
                  <a:latin typeface="Avenir Book" charset="0"/>
                  <a:ea typeface="Avenir Book" charset="0"/>
                  <a:cs typeface="Avenir Book"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838200" y="1488558"/>
                <a:ext cx="10515600" cy="4335205"/>
              </a:xfrm>
              <a:blipFill>
                <a:blip r:embed="rId2"/>
                <a:stretch>
                  <a:fillRect l="-724" t="-2332" r="-121"/>
                </a:stretch>
              </a:blipFill>
            </p:spPr>
            <p:txBody>
              <a:bodyPr/>
              <a:lstStyle/>
              <a:p>
                <a:r>
                  <a:rPr lang="de-DE">
                    <a:noFill/>
                  </a:rPr>
                  <a:t> </a:t>
                </a:r>
              </a:p>
            </p:txBody>
          </p:sp>
        </mc:Fallback>
      </mc:AlternateContent>
      <p:pic>
        <p:nvPicPr>
          <p:cNvPr id="4" name="Bi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5" name="Fußzeilenplatzhalter 4">
            <a:extLst>
              <a:ext uri="{FF2B5EF4-FFF2-40B4-BE49-F238E27FC236}">
                <a16:creationId xmlns:a16="http://schemas.microsoft.com/office/drawing/2014/main" id="{D6DDC18F-680A-3949-B97C-300FE8EFC6B0}"/>
              </a:ext>
            </a:extLst>
          </p:cNvPr>
          <p:cNvSpPr>
            <a:spLocks noGrp="1"/>
          </p:cNvSpPr>
          <p:nvPr>
            <p:ph type="ftr" sz="quarter" idx="11"/>
          </p:nvPr>
        </p:nvSpPr>
        <p:spPr/>
        <p:txBody>
          <a:bodyPr/>
          <a:lstStyle/>
          <a:p>
            <a:r>
              <a:rPr lang="de-DE"/>
              <a:t>Struktur des Web-Business</a:t>
            </a:r>
          </a:p>
        </p:txBody>
      </p:sp>
      <p:sp>
        <p:nvSpPr>
          <p:cNvPr id="6" name="Foliennummernplatzhalter 5">
            <a:extLst>
              <a:ext uri="{FF2B5EF4-FFF2-40B4-BE49-F238E27FC236}">
                <a16:creationId xmlns:a16="http://schemas.microsoft.com/office/drawing/2014/main" id="{7DE842EA-1902-AC4B-87FC-DA6AF2F7925C}"/>
              </a:ext>
            </a:extLst>
          </p:cNvPr>
          <p:cNvSpPr>
            <a:spLocks noGrp="1"/>
          </p:cNvSpPr>
          <p:nvPr>
            <p:ph type="sldNum" sz="quarter" idx="12"/>
          </p:nvPr>
        </p:nvSpPr>
        <p:spPr/>
        <p:txBody>
          <a:bodyPr/>
          <a:lstStyle/>
          <a:p>
            <a:fld id="{8DA3E50F-4125-2E4A-B06E-747821481438}" type="slidenum">
              <a:rPr lang="de-DE" smtClean="0"/>
              <a:t>4</a:t>
            </a:fld>
            <a:endParaRPr lang="de-DE"/>
          </a:p>
        </p:txBody>
      </p:sp>
    </p:spTree>
    <p:extLst>
      <p:ext uri="{BB962C8B-B14F-4D97-AF65-F5344CB8AC3E}">
        <p14:creationId xmlns:p14="http://schemas.microsoft.com/office/powerpoint/2010/main" val="14149571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0A6BB2"/>
                </a:solidFill>
                <a:latin typeface="Avenir Book" charset="0"/>
                <a:ea typeface="Avenir Book" charset="0"/>
                <a:cs typeface="Avenir Book" charset="0"/>
              </a:rPr>
              <a:t>Konversionspyramide</a:t>
            </a:r>
            <a:br>
              <a:rPr lang="de-DE" dirty="0">
                <a:latin typeface="Avenir Book" charset="0"/>
                <a:ea typeface="Avenir Book" charset="0"/>
                <a:cs typeface="Avenir Book" charset="0"/>
              </a:rPr>
            </a:br>
            <a:r>
              <a:rPr lang="de-DE" sz="2400" dirty="0">
                <a:latin typeface="Avenir Book" charset="0"/>
                <a:ea typeface="Avenir Book" charset="0"/>
                <a:cs typeface="Avenir Book" charset="0"/>
              </a:rPr>
              <a:t>Konversionsseite</a:t>
            </a:r>
            <a:endParaRPr lang="de-DE" dirty="0"/>
          </a:p>
        </p:txBody>
      </p:sp>
      <p:sp>
        <p:nvSpPr>
          <p:cNvPr id="3" name="Inhaltsplatzhalter 2"/>
          <p:cNvSpPr>
            <a:spLocks noGrp="1"/>
          </p:cNvSpPr>
          <p:nvPr>
            <p:ph idx="1"/>
          </p:nvPr>
        </p:nvSpPr>
        <p:spPr>
          <a:xfrm>
            <a:off x="838200" y="1825624"/>
            <a:ext cx="10928684" cy="3998139"/>
          </a:xfrm>
        </p:spPr>
        <p:txBody>
          <a:bodyPr>
            <a:noAutofit/>
          </a:bodyPr>
          <a:lstStyle/>
          <a:p>
            <a:r>
              <a:rPr lang="de-DE" sz="2200" dirty="0">
                <a:latin typeface="Avenir Book" charset="0"/>
                <a:ea typeface="Avenir Book" charset="0"/>
                <a:cs typeface="Avenir Book" charset="0"/>
              </a:rPr>
              <a:t>Die Konversionspyramide symbolisiert die Kundengewinnung des Website-Betreibers.</a:t>
            </a:r>
          </a:p>
          <a:p>
            <a:r>
              <a:rPr lang="de-DE" sz="2200" dirty="0">
                <a:latin typeface="Avenir Book" charset="0"/>
                <a:ea typeface="Avenir Book" charset="0"/>
                <a:cs typeface="Avenir Book" charset="0"/>
              </a:rPr>
              <a:t>Die Konversionsraten zwischen den einzelnen Stufen der Pyramide geben an, welcher Anteil der Besucher die jeweilige nächste Stufe erreicht.</a:t>
            </a:r>
          </a:p>
          <a:p>
            <a:r>
              <a:rPr lang="de-DE" sz="2200" dirty="0">
                <a:latin typeface="Avenir Book" charset="0"/>
                <a:ea typeface="Avenir Book" charset="0"/>
                <a:cs typeface="Avenir Book" charset="0"/>
              </a:rPr>
              <a:t>Die Konversionsraten beeinflussen die </a:t>
            </a:r>
            <a:r>
              <a:rPr lang="de-DE" sz="2200" b="1" dirty="0">
                <a:latin typeface="Avenir Book" charset="0"/>
                <a:ea typeface="Avenir Book" charset="0"/>
                <a:cs typeface="Avenir Book" charset="0"/>
              </a:rPr>
              <a:t>Rentabilität</a:t>
            </a:r>
            <a:r>
              <a:rPr lang="de-DE" sz="2200" dirty="0">
                <a:latin typeface="Avenir Book" charset="0"/>
                <a:ea typeface="Avenir Book" charset="0"/>
                <a:cs typeface="Avenir Book" charset="0"/>
              </a:rPr>
              <a:t> im Web-Business, denn sie sind jeweils mit Marketing- und Administrationskosten verbunden. </a:t>
            </a:r>
          </a:p>
          <a:p>
            <a:r>
              <a:rPr lang="de-DE" sz="2200" dirty="0">
                <a:latin typeface="Avenir Book" charset="0"/>
                <a:ea typeface="Avenir Book" charset="0"/>
                <a:cs typeface="Avenir Book" charset="0"/>
              </a:rPr>
              <a:t>Auf der ersten Stufe (A = Awareness) verbessert eine gute Segmentierung die Konversionsrate.</a:t>
            </a:r>
          </a:p>
          <a:p>
            <a:r>
              <a:rPr lang="de-DE" sz="2200" dirty="0">
                <a:latin typeface="Avenir Book" charset="0"/>
                <a:ea typeface="Avenir Book" charset="0"/>
                <a:cs typeface="Avenir Book" charset="0"/>
              </a:rPr>
              <a:t>Die Stufen 2 (</a:t>
            </a:r>
            <a:r>
              <a:rPr lang="de-DE" sz="2200" b="1" dirty="0">
                <a:latin typeface="Avenir Book" charset="0"/>
                <a:ea typeface="Avenir Book" charset="0"/>
                <a:cs typeface="Avenir Book" charset="0"/>
              </a:rPr>
              <a:t>I</a:t>
            </a:r>
            <a:r>
              <a:rPr lang="de-DE" sz="2200" dirty="0">
                <a:latin typeface="Avenir Book" charset="0"/>
                <a:ea typeface="Avenir Book" charset="0"/>
                <a:cs typeface="Avenir Book" charset="0"/>
              </a:rPr>
              <a:t> = </a:t>
            </a:r>
            <a:r>
              <a:rPr lang="de-DE" sz="2200" b="1" dirty="0">
                <a:latin typeface="Avenir Book" charset="0"/>
                <a:ea typeface="Avenir Book" charset="0"/>
                <a:cs typeface="Avenir Book" charset="0"/>
              </a:rPr>
              <a:t>I</a:t>
            </a:r>
            <a:r>
              <a:rPr lang="de-DE" sz="2200" dirty="0">
                <a:latin typeface="Avenir Book" charset="0"/>
                <a:ea typeface="Avenir Book" charset="0"/>
                <a:cs typeface="Avenir Book" charset="0"/>
              </a:rPr>
              <a:t>nterest), 3 (</a:t>
            </a:r>
            <a:r>
              <a:rPr lang="de-DE" sz="2200" b="1" dirty="0">
                <a:latin typeface="Avenir Book" charset="0"/>
                <a:ea typeface="Avenir Book" charset="0"/>
                <a:cs typeface="Avenir Book" charset="0"/>
              </a:rPr>
              <a:t>D</a:t>
            </a:r>
            <a:r>
              <a:rPr lang="de-DE" sz="2200" dirty="0">
                <a:latin typeface="Avenir Book" charset="0"/>
                <a:ea typeface="Avenir Book" charset="0"/>
                <a:cs typeface="Avenir Book" charset="0"/>
              </a:rPr>
              <a:t> = </a:t>
            </a:r>
            <a:r>
              <a:rPr lang="de-DE" sz="2200" b="1" dirty="0" err="1">
                <a:latin typeface="Avenir Book" charset="0"/>
                <a:ea typeface="Avenir Book" charset="0"/>
                <a:cs typeface="Avenir Book" charset="0"/>
              </a:rPr>
              <a:t>D</a:t>
            </a:r>
            <a:r>
              <a:rPr lang="de-DE" sz="2200" dirty="0" err="1">
                <a:latin typeface="Avenir Book" charset="0"/>
                <a:ea typeface="Avenir Book" charset="0"/>
                <a:cs typeface="Avenir Book" charset="0"/>
              </a:rPr>
              <a:t>esire</a:t>
            </a:r>
            <a:r>
              <a:rPr lang="de-DE" sz="2200" dirty="0">
                <a:latin typeface="Avenir Book" charset="0"/>
                <a:ea typeface="Avenir Book" charset="0"/>
                <a:cs typeface="Avenir Book" charset="0"/>
              </a:rPr>
              <a:t>) und 4 (</a:t>
            </a:r>
            <a:r>
              <a:rPr lang="de-DE" sz="2200" b="1" dirty="0">
                <a:latin typeface="Avenir Book" charset="0"/>
                <a:ea typeface="Avenir Book" charset="0"/>
                <a:cs typeface="Avenir Book" charset="0"/>
              </a:rPr>
              <a:t>A</a:t>
            </a:r>
            <a:r>
              <a:rPr lang="de-DE" sz="2200" dirty="0">
                <a:latin typeface="Avenir Book" charset="0"/>
                <a:ea typeface="Avenir Book" charset="0"/>
                <a:cs typeface="Avenir Book" charset="0"/>
              </a:rPr>
              <a:t> = </a:t>
            </a:r>
            <a:r>
              <a:rPr lang="de-DE" sz="2200" b="1" dirty="0">
                <a:latin typeface="Avenir Book" charset="0"/>
                <a:ea typeface="Avenir Book" charset="0"/>
                <a:cs typeface="Avenir Book" charset="0"/>
              </a:rPr>
              <a:t>A</a:t>
            </a:r>
            <a:r>
              <a:rPr lang="de-DE" sz="2200" dirty="0">
                <a:latin typeface="Avenir Book" charset="0"/>
                <a:ea typeface="Avenir Book" charset="0"/>
                <a:cs typeface="Avenir Book" charset="0"/>
              </a:rPr>
              <a:t>ction) der Konversionspyramide determinieren die „</a:t>
            </a:r>
            <a:r>
              <a:rPr lang="de-DE" sz="2200" b="1" dirty="0">
                <a:latin typeface="Avenir Book" charset="0"/>
                <a:ea typeface="Avenir Book" charset="0"/>
                <a:cs typeface="Avenir Book" charset="0"/>
              </a:rPr>
              <a:t>Usability</a:t>
            </a:r>
            <a:r>
              <a:rPr lang="de-DE" sz="2200" dirty="0">
                <a:latin typeface="Avenir Book" charset="0"/>
                <a:ea typeface="Avenir Book" charset="0"/>
                <a:cs typeface="Avenir Book" charset="0"/>
              </a:rPr>
              <a:t>“ (Gebrauchstauglichkeit).</a:t>
            </a:r>
          </a:p>
          <a:p>
            <a:endParaRPr lang="de-DE" sz="2200" dirty="0">
              <a:latin typeface="Avenir Book" charset="0"/>
              <a:ea typeface="Avenir Book" charset="0"/>
              <a:cs typeface="Avenir Book" charset="0"/>
            </a:endParaRPr>
          </a:p>
        </p:txBody>
      </p:sp>
      <p:pic>
        <p:nvPicPr>
          <p:cNvPr id="4" name="Bi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5" name="Fußzeilenplatzhalter 4">
            <a:extLst>
              <a:ext uri="{FF2B5EF4-FFF2-40B4-BE49-F238E27FC236}">
                <a16:creationId xmlns:a16="http://schemas.microsoft.com/office/drawing/2014/main" id="{BF309647-EB48-5D4E-9144-5E0A1082E8DF}"/>
              </a:ext>
            </a:extLst>
          </p:cNvPr>
          <p:cNvSpPr>
            <a:spLocks noGrp="1"/>
          </p:cNvSpPr>
          <p:nvPr>
            <p:ph type="ftr" sz="quarter" idx="11"/>
          </p:nvPr>
        </p:nvSpPr>
        <p:spPr/>
        <p:txBody>
          <a:bodyPr/>
          <a:lstStyle/>
          <a:p>
            <a:r>
              <a:rPr lang="de-DE"/>
              <a:t>Struktur des Web-Business</a:t>
            </a:r>
          </a:p>
        </p:txBody>
      </p:sp>
      <p:sp>
        <p:nvSpPr>
          <p:cNvPr id="6" name="Foliennummernplatzhalter 5">
            <a:extLst>
              <a:ext uri="{FF2B5EF4-FFF2-40B4-BE49-F238E27FC236}">
                <a16:creationId xmlns:a16="http://schemas.microsoft.com/office/drawing/2014/main" id="{89EA2CF8-C762-2D46-9BEB-B5C4D273D0FD}"/>
              </a:ext>
            </a:extLst>
          </p:cNvPr>
          <p:cNvSpPr>
            <a:spLocks noGrp="1"/>
          </p:cNvSpPr>
          <p:nvPr>
            <p:ph type="sldNum" sz="quarter" idx="12"/>
          </p:nvPr>
        </p:nvSpPr>
        <p:spPr/>
        <p:txBody>
          <a:bodyPr/>
          <a:lstStyle/>
          <a:p>
            <a:fld id="{8DA3E50F-4125-2E4A-B06E-747821481438}" type="slidenum">
              <a:rPr lang="de-DE" smtClean="0"/>
              <a:t>5</a:t>
            </a:fld>
            <a:endParaRPr lang="de-DE"/>
          </a:p>
        </p:txBody>
      </p:sp>
    </p:spTree>
    <p:extLst>
      <p:ext uri="{BB962C8B-B14F-4D97-AF65-F5344CB8AC3E}">
        <p14:creationId xmlns:p14="http://schemas.microsoft.com/office/powerpoint/2010/main" val="163010777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50507424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p:cNvSpPr txBox="1"/>
          <p:nvPr/>
        </p:nvSpPr>
        <p:spPr>
          <a:xfrm>
            <a:off x="240632" y="4547937"/>
            <a:ext cx="2117557" cy="1569660"/>
          </a:xfrm>
          <a:prstGeom prst="rect">
            <a:avLst/>
          </a:prstGeom>
          <a:noFill/>
        </p:spPr>
        <p:txBody>
          <a:bodyPr wrap="square" rtlCol="0">
            <a:spAutoFit/>
          </a:bodyPr>
          <a:lstStyle/>
          <a:p>
            <a:pPr lvl="0"/>
            <a:r>
              <a:rPr lang="de-DE" sz="2400" b="1" dirty="0">
                <a:latin typeface="Avenir Book" charset="0"/>
                <a:ea typeface="Avenir Book" charset="0"/>
                <a:cs typeface="Avenir Book" charset="0"/>
              </a:rPr>
              <a:t>Surfer auf die Webpräsenz aufmerksam</a:t>
            </a:r>
            <a:r>
              <a:rPr lang="de-DE" sz="2400" b="1" baseline="0" dirty="0">
                <a:latin typeface="Avenir Book" charset="0"/>
                <a:ea typeface="Avenir Book" charset="0"/>
                <a:cs typeface="Avenir Book" charset="0"/>
              </a:rPr>
              <a:t> machen</a:t>
            </a:r>
            <a:endParaRPr lang="de-DE" sz="2400" b="1" dirty="0">
              <a:latin typeface="Avenir Book" charset="0"/>
              <a:ea typeface="Avenir Book" charset="0"/>
              <a:cs typeface="Avenir Book" charset="0"/>
            </a:endParaRPr>
          </a:p>
        </p:txBody>
      </p:sp>
      <p:sp>
        <p:nvSpPr>
          <p:cNvPr id="7" name="Textfeld 6"/>
          <p:cNvSpPr txBox="1"/>
          <p:nvPr/>
        </p:nvSpPr>
        <p:spPr>
          <a:xfrm>
            <a:off x="3007895" y="4547937"/>
            <a:ext cx="2334126" cy="1938992"/>
          </a:xfrm>
          <a:prstGeom prst="rect">
            <a:avLst/>
          </a:prstGeom>
          <a:noFill/>
        </p:spPr>
        <p:txBody>
          <a:bodyPr wrap="square" rtlCol="0">
            <a:spAutoFit/>
          </a:bodyPr>
          <a:lstStyle/>
          <a:p>
            <a:pPr lvl="0"/>
            <a:r>
              <a:rPr lang="de-DE" sz="2400" b="1" dirty="0">
                <a:latin typeface="Avenir Book" charset="0"/>
                <a:ea typeface="Avenir Book" charset="0"/>
                <a:cs typeface="Avenir Book" charset="0"/>
              </a:rPr>
              <a:t>Besucher zu einem verlockenden Angebot führen</a:t>
            </a:r>
          </a:p>
        </p:txBody>
      </p:sp>
      <p:sp>
        <p:nvSpPr>
          <p:cNvPr id="8" name="Textfeld 7"/>
          <p:cNvSpPr txBox="1"/>
          <p:nvPr/>
        </p:nvSpPr>
        <p:spPr>
          <a:xfrm>
            <a:off x="5991727" y="4547937"/>
            <a:ext cx="2550694" cy="1569660"/>
          </a:xfrm>
          <a:prstGeom prst="rect">
            <a:avLst/>
          </a:prstGeom>
          <a:noFill/>
        </p:spPr>
        <p:txBody>
          <a:bodyPr wrap="square" rtlCol="0">
            <a:spAutoFit/>
          </a:bodyPr>
          <a:lstStyle/>
          <a:p>
            <a:pPr lvl="0"/>
            <a:r>
              <a:rPr lang="de-DE" sz="2400" b="1" dirty="0">
                <a:latin typeface="Avenir Book" charset="0"/>
                <a:ea typeface="Avenir Book" charset="0"/>
                <a:cs typeface="Avenir Book" charset="0"/>
              </a:rPr>
              <a:t>Konkreten Bedarf</a:t>
            </a:r>
            <a:r>
              <a:rPr lang="de-DE" sz="2400" b="1" baseline="0" dirty="0">
                <a:latin typeface="Avenir Book" charset="0"/>
                <a:ea typeface="Avenir Book" charset="0"/>
                <a:cs typeface="Avenir Book" charset="0"/>
              </a:rPr>
              <a:t> bei einem Interessenten wecken</a:t>
            </a:r>
            <a:endParaRPr lang="de-DE" sz="2400" b="1" dirty="0">
              <a:latin typeface="Avenir Book" charset="0"/>
              <a:ea typeface="Avenir Book" charset="0"/>
              <a:cs typeface="Avenir Book" charset="0"/>
            </a:endParaRPr>
          </a:p>
        </p:txBody>
      </p:sp>
      <p:sp>
        <p:nvSpPr>
          <p:cNvPr id="9" name="Textfeld 8"/>
          <p:cNvSpPr txBox="1"/>
          <p:nvPr/>
        </p:nvSpPr>
        <p:spPr>
          <a:xfrm>
            <a:off x="9192127" y="4547937"/>
            <a:ext cx="1949116" cy="1846659"/>
          </a:xfrm>
          <a:prstGeom prst="rect">
            <a:avLst/>
          </a:prstGeom>
          <a:noFill/>
        </p:spPr>
        <p:txBody>
          <a:bodyPr wrap="square" rtlCol="0">
            <a:spAutoFit/>
          </a:bodyPr>
          <a:lstStyle/>
          <a:p>
            <a:pPr lvl="0"/>
            <a:r>
              <a:rPr lang="de-DE" sz="2400" b="1" dirty="0">
                <a:latin typeface="Avenir Book" charset="0"/>
                <a:ea typeface="Avenir Book" charset="0"/>
                <a:cs typeface="Avenir Book" charset="0"/>
              </a:rPr>
              <a:t>Aspiranten zu einer Aktion bringen</a:t>
            </a:r>
          </a:p>
          <a:p>
            <a:endParaRPr lang="de-DE" dirty="0"/>
          </a:p>
        </p:txBody>
      </p:sp>
      <p:sp>
        <p:nvSpPr>
          <p:cNvPr id="11" name="Titel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solidFill>
                  <a:srgbClr val="0A6BB2"/>
                </a:solidFill>
                <a:latin typeface="Avenir Book" charset="0"/>
                <a:ea typeface="Avenir Book" charset="0"/>
                <a:cs typeface="Avenir Book" charset="0"/>
              </a:rPr>
              <a:t>Prozess innerhalb der Konversionspyramide</a:t>
            </a:r>
            <a:br>
              <a:rPr lang="de-DE" dirty="0">
                <a:latin typeface="Avenir Book" charset="0"/>
                <a:ea typeface="Avenir Book" charset="0"/>
                <a:cs typeface="Avenir Book" charset="0"/>
              </a:rPr>
            </a:br>
            <a:r>
              <a:rPr lang="de-DE" sz="2400" dirty="0">
                <a:latin typeface="Avenir Book" charset="0"/>
                <a:ea typeface="Avenir Book" charset="0"/>
                <a:cs typeface="Avenir Book" charset="0"/>
              </a:rPr>
              <a:t>Konversionsseite</a:t>
            </a:r>
            <a:endParaRPr lang="de-DE" dirty="0"/>
          </a:p>
        </p:txBody>
      </p:sp>
      <p:sp>
        <p:nvSpPr>
          <p:cNvPr id="2" name="Fußzeilenplatzhalter 1">
            <a:extLst>
              <a:ext uri="{FF2B5EF4-FFF2-40B4-BE49-F238E27FC236}">
                <a16:creationId xmlns:a16="http://schemas.microsoft.com/office/drawing/2014/main" id="{DBBD041A-75C4-F848-A677-8137007BBC5D}"/>
              </a:ext>
            </a:extLst>
          </p:cNvPr>
          <p:cNvSpPr>
            <a:spLocks noGrp="1"/>
          </p:cNvSpPr>
          <p:nvPr>
            <p:ph type="ftr" sz="quarter" idx="11"/>
          </p:nvPr>
        </p:nvSpPr>
        <p:spPr/>
        <p:txBody>
          <a:bodyPr/>
          <a:lstStyle/>
          <a:p>
            <a:r>
              <a:rPr lang="de-DE"/>
              <a:t>Struktur des Web-Business</a:t>
            </a:r>
          </a:p>
        </p:txBody>
      </p:sp>
      <p:sp>
        <p:nvSpPr>
          <p:cNvPr id="3" name="Foliennummernplatzhalter 2">
            <a:extLst>
              <a:ext uri="{FF2B5EF4-FFF2-40B4-BE49-F238E27FC236}">
                <a16:creationId xmlns:a16="http://schemas.microsoft.com/office/drawing/2014/main" id="{6AEFDBA4-BE85-0F43-A513-A45F5361250F}"/>
              </a:ext>
            </a:extLst>
          </p:cNvPr>
          <p:cNvSpPr>
            <a:spLocks noGrp="1"/>
          </p:cNvSpPr>
          <p:nvPr>
            <p:ph type="sldNum" sz="quarter" idx="12"/>
          </p:nvPr>
        </p:nvSpPr>
        <p:spPr/>
        <p:txBody>
          <a:bodyPr/>
          <a:lstStyle/>
          <a:p>
            <a:fld id="{8DA3E50F-4125-2E4A-B06E-747821481438}" type="slidenum">
              <a:rPr lang="de-DE" smtClean="0"/>
              <a:t>6</a:t>
            </a:fld>
            <a:endParaRPr lang="de-DE"/>
          </a:p>
        </p:txBody>
      </p:sp>
      <p:pic>
        <p:nvPicPr>
          <p:cNvPr id="10" name="Bild 3">
            <a:extLst>
              <a:ext uri="{FF2B5EF4-FFF2-40B4-BE49-F238E27FC236}">
                <a16:creationId xmlns:a16="http://schemas.microsoft.com/office/drawing/2014/main" id="{4C2C7737-A49E-4E40-B7E0-C5C5FB712F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7998" y="5897745"/>
            <a:ext cx="736470" cy="736470"/>
          </a:xfrm>
          <a:prstGeom prst="rect">
            <a:avLst/>
          </a:prstGeom>
        </p:spPr>
      </p:pic>
    </p:spTree>
    <p:extLst>
      <p:ext uri="{BB962C8B-B14F-4D97-AF65-F5344CB8AC3E}">
        <p14:creationId xmlns:p14="http://schemas.microsoft.com/office/powerpoint/2010/main" val="195716306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b="1" dirty="0">
                <a:solidFill>
                  <a:srgbClr val="0A6BB2"/>
                </a:solidFill>
                <a:latin typeface="Avenir Book" charset="0"/>
                <a:ea typeface="Avenir Book" charset="0"/>
                <a:cs typeface="Avenir Book" charset="0"/>
              </a:rPr>
              <a:t>Web-Marketing-Pyramide</a:t>
            </a:r>
            <a:br>
              <a:rPr lang="de-DE" dirty="0">
                <a:latin typeface="Avenir Book" charset="0"/>
                <a:ea typeface="Avenir Book" charset="0"/>
                <a:cs typeface="Avenir Book" charset="0"/>
              </a:rPr>
            </a:br>
            <a:r>
              <a:rPr lang="de-DE" sz="2000" dirty="0">
                <a:latin typeface="Avenir Book" charset="0"/>
                <a:ea typeface="Avenir Book" charset="0"/>
                <a:cs typeface="Avenir Book" charset="0"/>
              </a:rPr>
              <a:t>Marketingseite</a:t>
            </a:r>
          </a:p>
        </p:txBody>
      </p:sp>
      <p:sp>
        <p:nvSpPr>
          <p:cNvPr id="4" name="Rectangle 2"/>
          <p:cNvSpPr>
            <a:spLocks noChangeArrowheads="1"/>
          </p:cNvSpPr>
          <p:nvPr/>
        </p:nvSpPr>
        <p:spPr bwMode="auto">
          <a:xfrm>
            <a:off x="2319130" y="1961321"/>
            <a:ext cx="149013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131" y="1961321"/>
            <a:ext cx="7525442" cy="4215641"/>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a:extLst>
              <a:ext uri="{FF2B5EF4-FFF2-40B4-BE49-F238E27FC236}">
                <a16:creationId xmlns:a16="http://schemas.microsoft.com/office/drawing/2014/main" id="{6E021C73-6233-4B44-9E7D-EB12187D588D}"/>
              </a:ext>
            </a:extLst>
          </p:cNvPr>
          <p:cNvSpPr>
            <a:spLocks noGrp="1"/>
          </p:cNvSpPr>
          <p:nvPr>
            <p:ph type="ftr" sz="quarter" idx="11"/>
          </p:nvPr>
        </p:nvSpPr>
        <p:spPr/>
        <p:txBody>
          <a:bodyPr/>
          <a:lstStyle/>
          <a:p>
            <a:r>
              <a:rPr lang="de-DE"/>
              <a:t>Struktur des Web-Business</a:t>
            </a:r>
          </a:p>
        </p:txBody>
      </p:sp>
      <p:sp>
        <p:nvSpPr>
          <p:cNvPr id="5" name="Foliennummernplatzhalter 4">
            <a:extLst>
              <a:ext uri="{FF2B5EF4-FFF2-40B4-BE49-F238E27FC236}">
                <a16:creationId xmlns:a16="http://schemas.microsoft.com/office/drawing/2014/main" id="{22E5CBE3-7B09-7749-9EE4-5AFA09B77FDC}"/>
              </a:ext>
            </a:extLst>
          </p:cNvPr>
          <p:cNvSpPr>
            <a:spLocks noGrp="1"/>
          </p:cNvSpPr>
          <p:nvPr>
            <p:ph type="sldNum" sz="quarter" idx="12"/>
          </p:nvPr>
        </p:nvSpPr>
        <p:spPr/>
        <p:txBody>
          <a:bodyPr/>
          <a:lstStyle/>
          <a:p>
            <a:fld id="{8DA3E50F-4125-2E4A-B06E-747821481438}" type="slidenum">
              <a:rPr lang="de-DE" smtClean="0"/>
              <a:t>7</a:t>
            </a:fld>
            <a:endParaRPr lang="de-DE"/>
          </a:p>
        </p:txBody>
      </p:sp>
      <p:pic>
        <p:nvPicPr>
          <p:cNvPr id="7" name="Bild 3">
            <a:extLst>
              <a:ext uri="{FF2B5EF4-FFF2-40B4-BE49-F238E27FC236}">
                <a16:creationId xmlns:a16="http://schemas.microsoft.com/office/drawing/2014/main" id="{D9215161-435E-8042-86E3-1E3E83ED8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Tree>
    <p:extLst>
      <p:ext uri="{BB962C8B-B14F-4D97-AF65-F5344CB8AC3E}">
        <p14:creationId xmlns:p14="http://schemas.microsoft.com/office/powerpoint/2010/main" val="189182706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b="1" dirty="0">
                <a:solidFill>
                  <a:srgbClr val="0A6BB2"/>
                </a:solidFill>
                <a:latin typeface="Avenir Book" charset="0"/>
                <a:ea typeface="Avenir Book" charset="0"/>
                <a:cs typeface="Avenir Book" charset="0"/>
              </a:rPr>
              <a:t>Web-Marketing-Pyramide</a:t>
            </a:r>
            <a:br>
              <a:rPr lang="de-DE" dirty="0">
                <a:latin typeface="Avenir Book" charset="0"/>
                <a:ea typeface="Avenir Book" charset="0"/>
                <a:cs typeface="Avenir Book" charset="0"/>
              </a:rPr>
            </a:br>
            <a:r>
              <a:rPr lang="de-DE" sz="2000" dirty="0">
                <a:latin typeface="Avenir Book" charset="0"/>
                <a:ea typeface="Avenir Book" charset="0"/>
                <a:cs typeface="Avenir Book" charset="0"/>
              </a:rPr>
              <a:t>Marketingseite</a:t>
            </a:r>
            <a:endParaRPr lang="de-DE" sz="2200" dirty="0">
              <a:latin typeface="Avenir Book" charset="0"/>
              <a:ea typeface="Avenir Book" charset="0"/>
              <a:cs typeface="Avenir Book" charset="0"/>
            </a:endParaRPr>
          </a:p>
        </p:txBody>
      </p:sp>
      <p:sp>
        <p:nvSpPr>
          <p:cNvPr id="3" name="Inhaltsplatzhalter 2"/>
          <p:cNvSpPr>
            <a:spLocks noGrp="1"/>
          </p:cNvSpPr>
          <p:nvPr>
            <p:ph idx="1"/>
          </p:nvPr>
        </p:nvSpPr>
        <p:spPr>
          <a:xfrm>
            <a:off x="838200" y="1825625"/>
            <a:ext cx="10515600" cy="3742418"/>
          </a:xfrm>
        </p:spPr>
        <p:txBody>
          <a:bodyPr>
            <a:noAutofit/>
          </a:bodyPr>
          <a:lstStyle/>
          <a:p>
            <a:r>
              <a:rPr lang="de-DE" sz="2200" dirty="0">
                <a:latin typeface="Avenir Book" charset="0"/>
                <a:ea typeface="Avenir Book" charset="0"/>
                <a:cs typeface="Avenir Book" charset="0"/>
              </a:rPr>
              <a:t>Im Web-Marketing wird die segmentierte Zielgruppe auf die Website geholt. </a:t>
            </a:r>
          </a:p>
          <a:p>
            <a:r>
              <a:rPr lang="de-DE" sz="2200" dirty="0">
                <a:latin typeface="Avenir Book" charset="0"/>
                <a:ea typeface="Avenir Book" charset="0"/>
                <a:cs typeface="Avenir Book" charset="0"/>
              </a:rPr>
              <a:t>In der Community finden sich Besucher mit gleichen Interessen und suchen nach Informationen oder tauschen diese untereinander aus.</a:t>
            </a:r>
            <a:r>
              <a:rPr lang="de-DE" sz="2200" dirty="0">
                <a:effectLst/>
                <a:latin typeface="Avenir Book" charset="0"/>
                <a:ea typeface="Avenir Book" charset="0"/>
                <a:cs typeface="Avenir Book" charset="0"/>
              </a:rPr>
              <a:t> </a:t>
            </a:r>
          </a:p>
          <a:p>
            <a:r>
              <a:rPr lang="de-DE" sz="2200" dirty="0">
                <a:latin typeface="Avenir Book" charset="0"/>
                <a:ea typeface="Avenir Book" charset="0"/>
                <a:cs typeface="Avenir Book" charset="0"/>
              </a:rPr>
              <a:t>Einen externen Marketingeffekt erzielt der Betreiber, wenn er mit Communitys zusammenarbeitet, die seine Zielgruppe bereits segmentiert haben.</a:t>
            </a:r>
          </a:p>
          <a:p>
            <a:r>
              <a:rPr lang="de-DE" sz="2200" dirty="0">
                <a:latin typeface="Avenir Book" charset="0"/>
                <a:ea typeface="Avenir Book" charset="0"/>
                <a:cs typeface="Avenir Book" charset="0"/>
              </a:rPr>
              <a:t>Das </a:t>
            </a:r>
            <a:r>
              <a:rPr lang="de-DE" sz="2200" dirty="0" err="1">
                <a:latin typeface="Avenir Book" charset="0"/>
                <a:ea typeface="Avenir Book" charset="0"/>
                <a:cs typeface="Avenir Book" charset="0"/>
              </a:rPr>
              <a:t>Sales</a:t>
            </a:r>
            <a:r>
              <a:rPr lang="de-DE" sz="2200" dirty="0">
                <a:latin typeface="Avenir Book" charset="0"/>
                <a:ea typeface="Avenir Book" charset="0"/>
                <a:cs typeface="Avenir Book" charset="0"/>
              </a:rPr>
              <a:t>-Marketing achtet auf einen schlanken und kurzen Verkaufsprozess und geringe Abbruchraten. </a:t>
            </a:r>
          </a:p>
          <a:p>
            <a:r>
              <a:rPr lang="de-DE" sz="2200" dirty="0">
                <a:latin typeface="Avenir Book" charset="0"/>
                <a:ea typeface="Avenir Book" charset="0"/>
                <a:cs typeface="Avenir Book" charset="0"/>
              </a:rPr>
              <a:t>Häufig unterschätzte Ertragsquellen sind die Kundenbetreuung und die Stammkundenpflege. Die beste Segmentierung der Zielgruppe sind die bereits registrierten Kunden.</a:t>
            </a:r>
          </a:p>
          <a:p>
            <a:endParaRPr lang="de-DE" sz="2200" dirty="0">
              <a:latin typeface="Avenir Book" charset="0"/>
              <a:ea typeface="Avenir Book" charset="0"/>
              <a:cs typeface="Avenir Book" charset="0"/>
            </a:endParaRPr>
          </a:p>
          <a:p>
            <a:endParaRPr lang="de-DE" sz="2200" dirty="0">
              <a:latin typeface="Avenir Book" charset="0"/>
              <a:ea typeface="Avenir Book" charset="0"/>
              <a:cs typeface="Avenir Book" charset="0"/>
            </a:endParaRPr>
          </a:p>
          <a:p>
            <a:endParaRPr lang="de-DE" sz="2200" dirty="0">
              <a:latin typeface="Avenir Book" charset="0"/>
              <a:ea typeface="Avenir Book" charset="0"/>
              <a:cs typeface="Avenir Book" charset="0"/>
            </a:endParaRPr>
          </a:p>
        </p:txBody>
      </p:sp>
      <p:pic>
        <p:nvPicPr>
          <p:cNvPr id="4" name="Bi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
        <p:nvSpPr>
          <p:cNvPr id="5" name="Fußzeilenplatzhalter 4">
            <a:extLst>
              <a:ext uri="{FF2B5EF4-FFF2-40B4-BE49-F238E27FC236}">
                <a16:creationId xmlns:a16="http://schemas.microsoft.com/office/drawing/2014/main" id="{E0D3B9BF-8A2C-0743-A161-B1F5CCB0D1FE}"/>
              </a:ext>
            </a:extLst>
          </p:cNvPr>
          <p:cNvSpPr>
            <a:spLocks noGrp="1"/>
          </p:cNvSpPr>
          <p:nvPr>
            <p:ph type="ftr" sz="quarter" idx="11"/>
          </p:nvPr>
        </p:nvSpPr>
        <p:spPr/>
        <p:txBody>
          <a:bodyPr/>
          <a:lstStyle/>
          <a:p>
            <a:r>
              <a:rPr lang="de-DE"/>
              <a:t>Struktur des Web-Business</a:t>
            </a:r>
          </a:p>
        </p:txBody>
      </p:sp>
      <p:sp>
        <p:nvSpPr>
          <p:cNvPr id="6" name="Foliennummernplatzhalter 5">
            <a:extLst>
              <a:ext uri="{FF2B5EF4-FFF2-40B4-BE49-F238E27FC236}">
                <a16:creationId xmlns:a16="http://schemas.microsoft.com/office/drawing/2014/main" id="{4F8AF4AC-538F-B449-8A4B-665D9C66D88B}"/>
              </a:ext>
            </a:extLst>
          </p:cNvPr>
          <p:cNvSpPr>
            <a:spLocks noGrp="1"/>
          </p:cNvSpPr>
          <p:nvPr>
            <p:ph type="sldNum" sz="quarter" idx="12"/>
          </p:nvPr>
        </p:nvSpPr>
        <p:spPr/>
        <p:txBody>
          <a:bodyPr/>
          <a:lstStyle/>
          <a:p>
            <a:fld id="{8DA3E50F-4125-2E4A-B06E-747821481438}" type="slidenum">
              <a:rPr lang="de-DE" smtClean="0"/>
              <a:t>8</a:t>
            </a:fld>
            <a:endParaRPr lang="de-DE"/>
          </a:p>
        </p:txBody>
      </p:sp>
    </p:spTree>
    <p:extLst>
      <p:ext uri="{BB962C8B-B14F-4D97-AF65-F5344CB8AC3E}">
        <p14:creationId xmlns:p14="http://schemas.microsoft.com/office/powerpoint/2010/main" val="19794136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9067" y="410368"/>
            <a:ext cx="10515600" cy="1325563"/>
          </a:xfrm>
        </p:spPr>
        <p:txBody>
          <a:bodyPr>
            <a:normAutofit/>
          </a:bodyPr>
          <a:lstStyle/>
          <a:p>
            <a:r>
              <a:rPr lang="de-DE" sz="4000" b="1" dirty="0">
                <a:solidFill>
                  <a:srgbClr val="0A6BB2"/>
                </a:solidFill>
                <a:latin typeface="Avenir Book" charset="0"/>
                <a:ea typeface="Avenir Book" charset="0"/>
                <a:cs typeface="Avenir Book" charset="0"/>
              </a:rPr>
              <a:t>Verkaufsprozess</a:t>
            </a:r>
            <a:endParaRPr lang="de-DE" sz="2000" dirty="0">
              <a:latin typeface="Avenir Book" charset="0"/>
              <a:ea typeface="Avenir Book" charset="0"/>
              <a:cs typeface="Avenir Book" charset="0"/>
            </a:endParaRP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9247459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ußzeilenplatzhalter 2">
            <a:extLst>
              <a:ext uri="{FF2B5EF4-FFF2-40B4-BE49-F238E27FC236}">
                <a16:creationId xmlns:a16="http://schemas.microsoft.com/office/drawing/2014/main" id="{78783AB1-80DE-2B41-B8E9-48790C0A3F80}"/>
              </a:ext>
            </a:extLst>
          </p:cNvPr>
          <p:cNvSpPr>
            <a:spLocks noGrp="1"/>
          </p:cNvSpPr>
          <p:nvPr>
            <p:ph type="ftr" sz="quarter" idx="11"/>
          </p:nvPr>
        </p:nvSpPr>
        <p:spPr/>
        <p:txBody>
          <a:bodyPr/>
          <a:lstStyle/>
          <a:p>
            <a:r>
              <a:rPr lang="de-DE"/>
              <a:t>Struktur des Web-Business</a:t>
            </a:r>
          </a:p>
        </p:txBody>
      </p:sp>
      <p:sp>
        <p:nvSpPr>
          <p:cNvPr id="4" name="Foliennummernplatzhalter 3">
            <a:extLst>
              <a:ext uri="{FF2B5EF4-FFF2-40B4-BE49-F238E27FC236}">
                <a16:creationId xmlns:a16="http://schemas.microsoft.com/office/drawing/2014/main" id="{C3FC310C-FC36-3F45-AE86-F71DC6C86F2B}"/>
              </a:ext>
            </a:extLst>
          </p:cNvPr>
          <p:cNvSpPr>
            <a:spLocks noGrp="1"/>
          </p:cNvSpPr>
          <p:nvPr>
            <p:ph type="sldNum" sz="quarter" idx="12"/>
          </p:nvPr>
        </p:nvSpPr>
        <p:spPr/>
        <p:txBody>
          <a:bodyPr/>
          <a:lstStyle/>
          <a:p>
            <a:fld id="{8DA3E50F-4125-2E4A-B06E-747821481438}" type="slidenum">
              <a:rPr lang="de-DE" smtClean="0"/>
              <a:t>9</a:t>
            </a:fld>
            <a:endParaRPr lang="de-DE"/>
          </a:p>
        </p:txBody>
      </p:sp>
      <p:pic>
        <p:nvPicPr>
          <p:cNvPr id="6" name="Bild 3">
            <a:extLst>
              <a:ext uri="{FF2B5EF4-FFF2-40B4-BE49-F238E27FC236}">
                <a16:creationId xmlns:a16="http://schemas.microsoft.com/office/drawing/2014/main" id="{5C67F7F6-33E4-2347-A52A-52E3A122BB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597" y="5823763"/>
            <a:ext cx="736470" cy="736470"/>
          </a:xfrm>
          <a:prstGeom prst="rect">
            <a:avLst/>
          </a:prstGeom>
        </p:spPr>
      </p:pic>
    </p:spTree>
    <p:extLst>
      <p:ext uri="{BB962C8B-B14F-4D97-AF65-F5344CB8AC3E}">
        <p14:creationId xmlns:p14="http://schemas.microsoft.com/office/powerpoint/2010/main" val="1465645203"/>
      </p:ext>
    </p:extLst>
  </p:cSld>
  <p:clrMapOvr>
    <a:masterClrMapping/>
  </p:clrMapOvr>
  <p:transition spd="slow">
    <p:push dir="u"/>
  </p:transition>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1163</Words>
  <Application>Microsoft Macintosh PowerPoint</Application>
  <PresentationFormat>Breitbild</PresentationFormat>
  <Paragraphs>169</Paragraphs>
  <Slides>24</Slides>
  <Notes>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24</vt:i4>
      </vt:variant>
    </vt:vector>
  </HeadingPairs>
  <TitlesOfParts>
    <vt:vector size="32" baseType="lpstr">
      <vt:lpstr>Arial</vt:lpstr>
      <vt:lpstr>Avenir Book</vt:lpstr>
      <vt:lpstr>Avenir Roman</vt:lpstr>
      <vt:lpstr>Calibri</vt:lpstr>
      <vt:lpstr>Calibri Light</vt:lpstr>
      <vt:lpstr>Cambria Math</vt:lpstr>
      <vt:lpstr>Symbol</vt:lpstr>
      <vt:lpstr>Office-Design</vt:lpstr>
      <vt:lpstr>PowerPoint-Präsentation</vt:lpstr>
      <vt:lpstr>Übersicht</vt:lpstr>
      <vt:lpstr>Konversionspyramide </vt:lpstr>
      <vt:lpstr>Konversionsseite</vt:lpstr>
      <vt:lpstr>Konversionspyramide Konversionsseite</vt:lpstr>
      <vt:lpstr>PowerPoint-Präsentation</vt:lpstr>
      <vt:lpstr>Web-Marketing-Pyramide Marketingseite</vt:lpstr>
      <vt:lpstr>Web-Marketing-Pyramide Marketingseite</vt:lpstr>
      <vt:lpstr>Verkaufsprozess</vt:lpstr>
      <vt:lpstr>Kosten für die Webpräsenz</vt:lpstr>
      <vt:lpstr>Kostenpyramide</vt:lpstr>
      <vt:lpstr>Kostenpyramide Stufe 1 Kostenseite</vt:lpstr>
      <vt:lpstr>Kostenpyramide Stufe 2 Kostenseite</vt:lpstr>
      <vt:lpstr>Kostenpyramide Stufe 3 Kostenseite</vt:lpstr>
      <vt:lpstr>Kostenpyramide Stufe 4 Kostenseite</vt:lpstr>
      <vt:lpstr>Kostenpyramide Stufe 5 Kostenseite</vt:lpstr>
      <vt:lpstr>Prinzipienseite</vt:lpstr>
      <vt:lpstr>Prinzipienpyramide Prinzipienseite</vt:lpstr>
      <vt:lpstr>Prinzipienpyramide Stufe 1  Prinzipienseite</vt:lpstr>
      <vt:lpstr>Prinzipienpyramide Stufe 2 Interaktion  Prinzipienseite</vt:lpstr>
      <vt:lpstr>Prinzipienpyramide Stufe 3 Vertrauen</vt:lpstr>
      <vt:lpstr>Prinzipienpyramide Stufe 4 Treue</vt:lpstr>
      <vt:lpstr>PowerPoint-Präsentation</vt:lpstr>
      <vt:lpstr>Struktur des Web-Business Zusammenfassung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Sara</dc:creator>
  <cp:lastModifiedBy>Microsoft Office-Benutzer</cp:lastModifiedBy>
  <cp:revision>56</cp:revision>
  <dcterms:created xsi:type="dcterms:W3CDTF">2016-09-05T11:29:31Z</dcterms:created>
  <dcterms:modified xsi:type="dcterms:W3CDTF">2020-03-09T21:12:19Z</dcterms:modified>
</cp:coreProperties>
</file>