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67" r:id="rId3"/>
    <p:sldId id="268" r:id="rId4"/>
    <p:sldId id="258" r:id="rId5"/>
    <p:sldId id="279" r:id="rId6"/>
    <p:sldId id="274" r:id="rId7"/>
    <p:sldId id="271" r:id="rId8"/>
    <p:sldId id="269" r:id="rId9"/>
    <p:sldId id="272" r:id="rId10"/>
    <p:sldId id="273" r:id="rId11"/>
    <p:sldId id="270" r:id="rId12"/>
    <p:sldId id="277" r:id="rId13"/>
    <p:sldId id="278" r:id="rId14"/>
    <p:sldId id="289" r:id="rId15"/>
    <p:sldId id="282" r:id="rId16"/>
    <p:sldId id="285" r:id="rId17"/>
    <p:sldId id="283" r:id="rId18"/>
    <p:sldId id="286" r:id="rId19"/>
    <p:sldId id="284" r:id="rId20"/>
    <p:sldId id="287" r:id="rId21"/>
    <p:sldId id="288" r:id="rId22"/>
    <p:sldId id="265" r:id="rId23"/>
    <p:sldId id="266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8"/>
    <p:restoredTop sz="94662"/>
  </p:normalViewPr>
  <p:slideViewPr>
    <p:cSldViewPr snapToGrid="0" snapToObjects="1">
      <p:cViewPr varScale="1">
        <p:scale>
          <a:sx n="62" d="100"/>
          <a:sy n="62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241D-949C-B242-845A-F8B983B04694}" type="datetimeFigureOut">
              <a:rPr lang="de-DE" smtClean="0"/>
              <a:t>02.04.19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EDC1-9E9D-9747-9445-206990A9779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FB52F-58D9-FD45-8E6C-5025231FC11F}" type="slidenum">
              <a:rPr lang="de-DE"/>
              <a:pPr/>
              <a:t>14</a:t>
            </a:fld>
            <a:endParaRPr lang="de-DE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43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84E6-73EB-C04A-9BD1-5CADAA1F7B83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0AEE-3DD2-E04F-A8AF-6C880E5433A6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B8732-AE00-3748-999D-6D1FE1994635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CB32-9891-874B-9B83-3F1BBF39CCF7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195BE-1536-2141-BACC-D7B30B44738A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89E7-A2AB-4747-8F19-2D33F0027B52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8CE9-DA02-854A-8A5B-AA7978F7D310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9B33-DF7C-E940-A86C-6433C888FFF1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65DF-1EC2-4747-8707-D45B5ABB9B8D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A95A2-1661-154A-B1A7-7AE36D0EE80F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4445-06DD-334C-BFA2-3448D32F44BA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E69EB-0617-FF4C-9AAB-0931850D3737}" type="datetime1">
              <a:rPr lang="de-DE" smtClean="0"/>
              <a:t>02.04.19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5217-4528-B44C-8B46-B01FA30B08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Basiswissen</a:t>
            </a:r>
            <a:r>
              <a:rPr lang="de-DE" sz="4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</a:p>
          <a:p>
            <a:r>
              <a:rPr lang="de-DE" sz="2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Teil 4: Aufbau der Webpräsenz</a:t>
            </a:r>
          </a:p>
          <a:p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A8C0C5D-733E-E244-A850-FDB435C2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Schlechte Webpräsenz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gibt einige objektive Merkmale einer schlechten Präsenz wie beispielsweise diese Folgen einer schlechten handwerklichen Leistung:</a:t>
            </a:r>
          </a:p>
          <a:p>
            <a:pPr marL="457200" lvl="1" indent="0">
              <a:buNone/>
            </a:pPr>
            <a:br>
              <a:rPr lang="de-DE" dirty="0"/>
            </a:br>
            <a:r>
              <a:rPr lang="de-DE" dirty="0"/>
              <a:t>- Links, die ins Leere führen</a:t>
            </a:r>
            <a:br>
              <a:rPr lang="de-DE" dirty="0"/>
            </a:br>
            <a:r>
              <a:rPr lang="de-DE" dirty="0"/>
              <a:t>- Grafiken, die nicht (richtig) dargestellt werden</a:t>
            </a:r>
            <a:br>
              <a:rPr lang="de-DE" dirty="0"/>
            </a:br>
            <a:r>
              <a:rPr lang="de-DE" dirty="0"/>
              <a:t>- Lange Ladezeiten</a:t>
            </a:r>
            <a:br>
              <a:rPr lang="de-DE" dirty="0"/>
            </a:br>
            <a:r>
              <a:rPr lang="de-DE" dirty="0"/>
              <a:t>- keine Relevanz in Suchmaschinen</a:t>
            </a:r>
            <a:br>
              <a:rPr lang="de-DE" dirty="0"/>
            </a:br>
            <a:r>
              <a:rPr lang="de-DE" dirty="0"/>
              <a:t>- Verwirrende </a:t>
            </a:r>
            <a:r>
              <a:rPr lang="de-DE" dirty="0" err="1"/>
              <a:t>Navigationen</a:t>
            </a:r>
            <a:br>
              <a:rPr lang="de-DE" dirty="0"/>
            </a:br>
            <a:r>
              <a:rPr lang="de-DE" dirty="0"/>
              <a:t>- Fehlerhafte Texte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3422C2-DC44-EB4A-A86A-C7D1C03C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330ED0-15F0-3E47-AA6B-BFA1F26D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3202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Beispielaufbau Website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Grafik 4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733" y="1424067"/>
            <a:ext cx="8332588" cy="5281534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13CA06-6130-B24D-9CBA-9338D1E0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0B65DD-607B-AB4D-A8B0-B307D9AB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799793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Primacy-Effekt</a:t>
            </a:r>
            <a:br>
              <a:rPr lang="de-DE" sz="1400" b="1" dirty="0"/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Prinzipien und Effekte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1168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Der Primäreffekt besagt, dass man sich an früher eingehende Informationen besser erinnert als an später eingehende.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Der erste Eindruck ist der bleibende: Es ist besonders schwer, das mit dem ersten Eindruck gebildete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Vorurteil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umzustoßen.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Welche Inhalte dem Besucher auch ge­liefert werden, sie sollten konsistent mit dem ersten Eindruck sein.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Trifft der erste Eindruck nicht die Erwartung, wird der Interessent die Seite sofort wieder verlassen. (Messwert: Abbruchrate –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bounce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rate)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6C9A9C-0587-4C47-9F9A-12307974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0E1BF4-ABCC-CD4E-9E80-89A6CBCE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3936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Halo-Effekt</a:t>
            </a:r>
            <a:br>
              <a:rPr lang="de-DE" sz="3200" b="1" dirty="0"/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Prinzipien und Effekte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5667"/>
          </a:xfrm>
        </p:spPr>
        <p:txBody>
          <a:bodyPr>
            <a:noAutofit/>
          </a:bodyPr>
          <a:lstStyle/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EU hat im Rahmen ihrer regelmäßigen Marktbefragungen folgende Faktoren ausgemacht, die letztlich die Entscheidung zum Abschluss eines Web-Handels beeinflussen: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Zahlungssicherheit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Vertrauen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Liefersicherheit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Rechtssicherheit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Garantie- und Rückabwicklung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Positive Informationen über den Verkäufer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Der Glanz von Zertifikaten strahlt auf die Webpräsenz ab und stärkt das Vertrauen (Halo-Effekt)</a:t>
            </a:r>
          </a:p>
          <a:p>
            <a:pPr marL="0" indent="0">
              <a:buNone/>
            </a:pP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8BDB43-5B70-E647-99C0-B6C7CD9C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7E89EF-5C9D-C44B-8C8D-635A379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47892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Halo &amp; Primacy</a:t>
            </a:r>
            <a:endParaRPr lang="de-DE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E0EFD5-E960-0145-BB15-10CB77A6A20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716967" y="6075144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>
                <a:solidFill>
                  <a:schemeClr val="bg1"/>
                </a:solidFill>
                <a:latin typeface="Verdana" pitchFamily="-112" charset="0"/>
              </a:rPr>
              <a:t>Ein positiver Stimulus überstrahlt alle anderen und hebt sie mit an.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436ED873-8282-004C-BD76-DB16E7593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69BCAB0-E645-4248-8F76-625B4A6DD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656577" y="3388351"/>
            <a:ext cx="3035592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Halo Effekt</a:t>
            </a:r>
          </a:p>
        </p:txBody>
      </p:sp>
    </p:spTree>
    <p:extLst>
      <p:ext uri="{BB962C8B-B14F-4D97-AF65-F5344CB8AC3E}">
        <p14:creationId xmlns:p14="http://schemas.microsoft.com/office/powerpoint/2010/main" val="104570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Die Inhalte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Gestaltungshinweise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8138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Inhalte sind das Wichtigste an einem Webauftritt. Suchmaschinen und Besucher beurteilen die Relevanz für ein Thema an den entsprechenden Inhalten.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Darstellung und Aufbereitung für den Besucher hat Einfluss auf die den Primacy-Effekt und die Gebrauchstauglichkeit der Website.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Aufbereitung der Inhalte stellt eine Triade dar ‒ eine Triade von Emotion, Intellekt, Impuls.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Präsentation entschei­det über die Wahrnehmung und die Akzeptanz der Inhalte.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 der Triade von Impuls, Intellekt, Emotion wird die Präsentation auf die Zielgruppe abgestimmt. 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006B1B-D87B-6548-81CE-571EC7CEF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9C5241-541E-0949-8CDE-59845289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799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Darstellung der Inhalte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Gestaltungshinweise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Die Inhalte</a:t>
            </a:r>
          </a:p>
        </p:txBody>
      </p:sp>
      <p:pic>
        <p:nvPicPr>
          <p:cNvPr id="4" name="Grafik 4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70" y="1961322"/>
            <a:ext cx="7527233" cy="4386468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769783-F49B-9C4C-AB35-E00D216F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A6645F-1388-724F-A95E-88004894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221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Die Führung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Gestaltungshinweise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0637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Steuerung oder Navigation im weiteren Sinne leitet den Besucher zu seinem Interessengebiet.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Jedes Werkzeug hat eine eigene Wirkung auf die Struktur der Führung.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Aus der Corporate Identity und der Erwartung der Zielgruppe leitet sich die Führung des Besuchers ab.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Jedes Werkzeug verschiebt die Zusammensetzung der Triade zur Navigation.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Ein Index verstärkt die emotionslose, sachliche Orientierung.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Der persönliche Auftritt des Betreibers betont das Vertrauen; Bilder der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Mitarbeiter motivieren und fördern die Vertrauensbasis.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Eine Suche oder eine Sitemap erfüllen wiederum den sachlichen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Anspruch.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B9A59D-DFAB-2448-8B57-46774220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189ECE-8C7B-9849-B469-AAED486D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779728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Führung durch die Website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Gestaltungshinweise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1800" dirty="0">
                <a:latin typeface="Avenir Book" charset="0"/>
                <a:ea typeface="Avenir Book" charset="0"/>
                <a:cs typeface="Avenir Book" charset="0"/>
              </a:rPr>
              <a:t>Die Führung</a:t>
            </a:r>
          </a:p>
        </p:txBody>
      </p:sp>
      <p:pic>
        <p:nvPicPr>
          <p:cNvPr id="4" name="Grafik 4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603" y="1921565"/>
            <a:ext cx="7638249" cy="435996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003B23-D1A0-6F41-9E34-1B202071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309E46-BD7C-9E44-988A-B5AA57DA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7082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Die Kommunikation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Gestaltungshinweise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5805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Kommunikation mit dem Besucher wählt aus den Möglichkeiten: Information – Interaktion – Transaktion. Konkret hängt die Mischung von dem Angebot, den Zielen, der Zielgruppe, der Corporate Identity und weiteren Randbedingungen ab.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Web offeriert unterschiedliche Kommunikationsschnittstellen, die modular auf die Partner abgestimmt und eingerichtet werden.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Die einfachste Art ist die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reine Information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, bei der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Daten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Bilder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Videos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Texte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und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Sound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bereitgestellt werden.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Die Interaktion erfordert Aktivitäten auf beiden Seiten.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Bei der Transaktion liegt der Schwerpunkt der Webpräsenz auf dem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Verkauf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;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die Erreichung eines Abschlusses ist das Ziel. 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121643-6CC8-B240-B1CA-69ACA4FD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5A8E6A-8BAE-614A-9BC9-5B815811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65168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Arten von Webpräsenzen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2795" y="1637243"/>
            <a:ext cx="10515600" cy="4646326"/>
          </a:xfrm>
        </p:spPr>
        <p:txBody>
          <a:bodyPr>
            <a:noAutofit/>
          </a:bodyPr>
          <a:lstStyle/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Bankanwendungen, Finanzdienstleistungen, Versicherungen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Unternehmensdarstellungen, Behördenübersichten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Communities für Kunden (Serviceverzeichnisse, Neuigkeiten oder Hilfezentren)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Know-how-Sammlungen (Wikis)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Handelsplattformen (Amazon, Ebay, Zalando, Tauschbörsen)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Web-Office (Text-, Tabellen-, Präsentationsbearbeitung, Kalender, Adressen, Notizbücher)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Kontaktplattformen (Facebook, Xing, LinkedIn)</a:t>
            </a:r>
          </a:p>
          <a:p>
            <a:pPr lvl="0"/>
            <a:r>
              <a:rPr lang="en-US" sz="2200" dirty="0">
                <a:latin typeface="Avenir Book" charset="0"/>
                <a:ea typeface="Avenir Book" charset="0"/>
                <a:cs typeface="Avenir Book" charset="0"/>
              </a:rPr>
              <a:t>Web-Galerien (YouTube, Picasa, Soundcloud)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Browserspiele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Webshops</a:t>
            </a:r>
            <a:r>
              <a:rPr lang="de-DE" sz="2200" dirty="0">
                <a:effectLst/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AF45A8-0757-6649-8EEE-3A2479B4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2412E5-4359-D343-B219-670E04EF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94941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Kommunikation mit den Besuchern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Gestaltungshinweise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Die Kommunikation</a:t>
            </a:r>
          </a:p>
        </p:txBody>
      </p:sp>
      <p:pic>
        <p:nvPicPr>
          <p:cNvPr id="4" name="Grafik 5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635" y="1690689"/>
            <a:ext cx="7275443" cy="4166772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846935-472C-CB45-9671-966059D7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092483-BBB6-EA47-A77D-99345722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66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Zielgruppenanalysen</a:t>
            </a:r>
            <a:endParaRPr lang="de-DE" b="1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35692"/>
            <a:ext cx="10515600" cy="4110480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Ziele der Website werden regelmäßig mit den </a:t>
            </a:r>
            <a:r>
              <a:rPr lang="de-DE" sz="2200" i="1" dirty="0">
                <a:latin typeface="Avenir Book" charset="0"/>
                <a:ea typeface="Avenir Book" charset="0"/>
                <a:cs typeface="Avenir Book" charset="0"/>
              </a:rPr>
              <a:t>Ist-Daten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verglichen. Dazu wird eine Analyse-Software in die Website integriert, die die notwendigen Statistiken für den </a:t>
            </a:r>
            <a:r>
              <a:rPr lang="de-DE" sz="2200" i="1" dirty="0">
                <a:latin typeface="Avenir Book" charset="0"/>
                <a:ea typeface="Avenir Book" charset="0"/>
                <a:cs typeface="Avenir Book" charset="0"/>
              </a:rPr>
              <a:t>Soll-Ist-Vergleich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liefert. [Exkurs Analytics]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Gezielte Analysen zu den Aktionen der Besucher geben dem Web­master eine detaillierte Auswertung über die Effizienz des Web-Business.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Data-Mining im Datenbestand der Analysesoftware ist die Basis für permanente Optimie­rungen der Webpräsenz.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Web ist ein Nutzermedium, denn der Teilnehmer holt sich die Informationen, die er benötigt. Er stellt nach seinem Bedarf die Daten zusammen, besucht die Webseiten, die seine Fragen beant­worten, liest Empfehlungen und Bewertungen, telefoniert mit Videoeinblendungen, ruft einen Chat auf oder fordert weiteres Material an.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B2D547-FFE6-2540-AFDF-5F0B7072E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FECEE7-9BE0-5341-8E80-0D390069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97711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1248" y="1408176"/>
            <a:ext cx="5830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Zusammenfassung Aufbau der Webpräsenz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74616A-0331-A246-9AF6-EF122EF4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08986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</a:rPr>
              <a:t>Aufbau der Webpräsenz</a:t>
            </a:r>
            <a:br>
              <a:rPr lang="de-DE" dirty="0"/>
            </a:br>
            <a:r>
              <a:rPr lang="de-DE" sz="2000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470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Webpräsenz ist das Kommunikationsangebot des Betreibers an seine Zielgruppe.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Je nach Art des Auftritts sind unterschiedliche Aufbauprinzipien zu beachten, die sich alle am Ziel der Web­site orientieren.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Nach der Zielbestimmung prüft der Webmaster, welche Module auf der Web­präsenz realisiert werden.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Präsenz muss vor allem relevant für die Fragen und den Bedarf der Zielgruppe sein und einen hohen Wiedererkennungswert haben.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Web schränkt zwar einerseits die Kommunikation auf den Austausch digitalisierbarer Informationen ein, andererseits erlaubt es aber wie kein anderes Medium die intensive Analyse des Erfolgs im Marketing.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89CE9-0DD6-5646-9515-3019750B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83871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Realisierung einer Webpräsenz</a:t>
            </a:r>
            <a:br>
              <a:rPr lang="de-DE" dirty="0"/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Arten von Webpräsenzen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9137"/>
            <a:ext cx="10515600" cy="3587263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Webpräsenzen wollen eine große Reichweite und eine Vernetzung der Teilnehmer auf ihrer Plattform mit dem notwendigen Durchsatz und der erwarteten kurzen Reaktionszeit realisieren.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Jede Realisierung wird so strukturiert, dass der Besucher auf den ersten Blick erkennt, welche Anwendung er vor sich hat und was er hier erwarten kann.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Eine Webpräsenz, die alles anbietet ohne Schwerpunkte zu setzen, erzeugt beim Besucher ein Unbehagen, denn Orientierungslosigkeit schafft Unsicherheit – und die meidet er im Web.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Eine gute Präsenz hat einen klaren Fokus; sie entspricht der Corporate Identity des Unterneh­mens und schafft Vertrauen beim Besucher.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D031F-4CF5-F448-8871-3058377F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0B59D3-CBBC-244D-8724-B4D6A422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3900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1071705" y="2597039"/>
            <a:ext cx="5127885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Corporate Identity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C0B93D-6E3F-F94B-9691-89252A52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4</a:t>
            </a:fld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174612DE-85DE-1547-8D2A-CC32F3236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85871" y="374494"/>
            <a:ext cx="6986116" cy="5697538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84FB6D7-C10B-B04D-B35C-CCF52BDFA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7633" y="209374"/>
            <a:ext cx="6845300" cy="5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57B3B20-EF7D-7242-9D1E-3AEB2C0B06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673100"/>
            <a:ext cx="5486400" cy="5511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4C2F02C-C5E9-BA4C-B696-CD98A471CF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9533" y="841375"/>
            <a:ext cx="62992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Corporate Identity</a:t>
            </a:r>
            <a:br>
              <a:rPr lang="de-DE" dirty="0"/>
            </a:br>
            <a:r>
              <a:rPr lang="de-DE" sz="2000" dirty="0"/>
              <a:t>Prinzipien und Effekte</a:t>
            </a:r>
            <a:br>
              <a:rPr lang="de-DE" sz="2000" dirty="0"/>
            </a:br>
            <a:r>
              <a:rPr lang="de-DE" sz="1800" dirty="0"/>
              <a:t>Integritätsprinzip</a:t>
            </a:r>
          </a:p>
        </p:txBody>
      </p:sp>
      <p:pic>
        <p:nvPicPr>
          <p:cNvPr id="4" name="Grafik 4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929" y="1690687"/>
            <a:ext cx="6904383" cy="4657103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609AF2-B99C-2742-9596-DE711FDB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CC431B-02D3-0648-9F1C-B7B976AD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9024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Ziele der Webpräsenz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Ziel der Webpräsenz wird mit dem strategischen Konzept des Unternehmens abgestimmt.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 harmonischer Aufbau der Webpräsenz nutzt die Kommunikation mit dem Besucher. Die eigenen Vorlieben und Verhaltensweisen stehen hinter der Usability, der Gebrauchstauglichkeit für den speziellen Zweck, zurück.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 Unternehmensauftritt im Web hat immer Rückwirkungen auf die Corporate Identity. Das Bild des Unternehmens nach außen und nach innen wird in einer neuen interaktiven Dimension dar­gestellt und verstärkt.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Eine fortschrittliche Webpräsenz ist eine Community zwischen dem Unternehmen, seinen Geschäftspartnern, den Besuchern und den wiederkehrenden Kunden. 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F9FF79-814F-9A40-86A8-6AFEA3CB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8FF79-1778-5446-A5C6-8606E278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14972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Aufbau einer Website</a:t>
            </a:r>
            <a:br>
              <a:rPr lang="de-DE" sz="2000" dirty="0"/>
            </a:br>
            <a:r>
              <a:rPr lang="de-DE" sz="2000" dirty="0"/>
              <a:t>Module der Webpräsenz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9067" y="1690688"/>
            <a:ext cx="10515600" cy="3570860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Eine Website ist modular aufgebaut.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Aus den Zielen werden die Inhalte und die An­sprache der Zielgruppe abgeleitet.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 der Konzeption dreht sich alles um die Zielgruppe, ihren Bedarf und die Erwartungen an die Webpräsenz.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Jede Webpräsenz vermittelt dem Besucher einen Fokus, an dem er sich orientiert. Für Webpräsenzen hat sich ein gewisser Standard etabliert, den man mit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Modulen 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abbildet.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erfolgreiche Webpräsenz ist authentisch und spricht unverwechselbar die Besucher an. Sie hat einen Wiedererkennungswert. 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F3B1FD-719A-BE4E-A07B-7DE96CA4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A77150-563A-7441-9783-F3C5EDF4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8835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Module der Webpräsenz</a:t>
            </a:r>
          </a:p>
        </p:txBody>
      </p:sp>
      <p:pic>
        <p:nvPicPr>
          <p:cNvPr id="4" name="Grafik 4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733" y="1690688"/>
            <a:ext cx="9685867" cy="4964112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37EB82-E84B-354B-B21C-FBA10E06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FF4652-2BBD-5249-AE38-65742F57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50602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Gute Webpräsenz</a:t>
            </a:r>
            <a:br>
              <a:rPr lang="de-DE" dirty="0"/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Module der Webpräsenz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71424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Eine Web-Präsenz hat die Erwartungen des Besuchers zu realisieren; andernfalls hat das Marketing mit hohen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Abbruchraten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zu kämpfen.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guten Präsenzen sind auch handwerklich in Ordnung.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Sie sprechen ihre Zielgruppen an, emp­fangen Besucher auf der Site und binden diese.</a:t>
            </a:r>
            <a:r>
              <a:rPr lang="de-DE" sz="2200" dirty="0">
                <a:effectLst/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Gute Seiten treffen den Geschmack und den Nutzen ihrer Zielgruppe und motivieren sie zum Wiederkommen.</a:t>
            </a:r>
            <a:r>
              <a:rPr lang="de-DE" sz="2200" dirty="0">
                <a:effectLst/>
                <a:latin typeface="Avenir Book" charset="0"/>
                <a:ea typeface="Avenir Book" charset="0"/>
                <a:cs typeface="Avenir Book" charset="0"/>
              </a:rPr>
              <a:t> 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E4D4F5-2B96-3E49-93E8-BB9AEB0F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Aufbau der Webpräsenz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D9521-2FEB-0946-89A3-B36F0DB8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1913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Macintosh PowerPoint</Application>
  <PresentationFormat>Breitbild</PresentationFormat>
  <Paragraphs>128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Avenir Book</vt:lpstr>
      <vt:lpstr>Calibri</vt:lpstr>
      <vt:lpstr>Calibri Light</vt:lpstr>
      <vt:lpstr>Verdana</vt:lpstr>
      <vt:lpstr>Office-Design</vt:lpstr>
      <vt:lpstr>PowerPoint-Präsentation</vt:lpstr>
      <vt:lpstr>Arten von Webpräsenzen</vt:lpstr>
      <vt:lpstr>Realisierung einer Webpräsenz Arten von Webpräsenzen</vt:lpstr>
      <vt:lpstr>Corporate Identity</vt:lpstr>
      <vt:lpstr>Corporate Identity Prinzipien und Effekte Integritätsprinzip</vt:lpstr>
      <vt:lpstr>Ziele der Webpräsenz</vt:lpstr>
      <vt:lpstr>Aufbau einer Website Module der Webpräsenz</vt:lpstr>
      <vt:lpstr>Module der Webpräsenz</vt:lpstr>
      <vt:lpstr>Gute Webpräsenz Module der Webpräsenz</vt:lpstr>
      <vt:lpstr>Schlechte Webpräsenz</vt:lpstr>
      <vt:lpstr>Beispielaufbau Website</vt:lpstr>
      <vt:lpstr>Primacy-Effekt Prinzipien und Effekte</vt:lpstr>
      <vt:lpstr>Halo-Effekt Prinzipien und Effekte</vt:lpstr>
      <vt:lpstr>Halo Effekt</vt:lpstr>
      <vt:lpstr>Die Inhalte Gestaltungshinweise</vt:lpstr>
      <vt:lpstr>Darstellung der Inhalte Gestaltungshinweise Die Inhalte</vt:lpstr>
      <vt:lpstr>Die Führung Gestaltungshinweise</vt:lpstr>
      <vt:lpstr>Führung durch die Website Gestaltungshinweise Die Führung</vt:lpstr>
      <vt:lpstr>Die Kommunikation Gestaltungshinweise</vt:lpstr>
      <vt:lpstr>Kommunikation mit den Besuchern Gestaltungshinweise Die Kommunikation</vt:lpstr>
      <vt:lpstr>Zielgruppenanalysen</vt:lpstr>
      <vt:lpstr>PowerPoint-Präsentation</vt:lpstr>
      <vt:lpstr>Aufbau der Webpräsenz Zusammenfassung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Office-Benutzer</cp:lastModifiedBy>
  <cp:revision>50</cp:revision>
  <dcterms:created xsi:type="dcterms:W3CDTF">2016-09-06T08:47:07Z</dcterms:created>
  <dcterms:modified xsi:type="dcterms:W3CDTF">2019-04-02T20:01:27Z</dcterms:modified>
</cp:coreProperties>
</file>