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9" r:id="rId4"/>
    <p:sldId id="271" r:id="rId5"/>
    <p:sldId id="272" r:id="rId6"/>
    <p:sldId id="273" r:id="rId7"/>
    <p:sldId id="274" r:id="rId8"/>
    <p:sldId id="278" r:id="rId9"/>
    <p:sldId id="277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7" r:id="rId20"/>
    <p:sldId id="265" r:id="rId21"/>
    <p:sldId id="26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0"/>
    <p:restoredTop sz="94662"/>
  </p:normalViewPr>
  <p:slideViewPr>
    <p:cSldViewPr snapToGrid="0" snapToObjects="1">
      <p:cViewPr varScale="1">
        <p:scale>
          <a:sx n="75" d="100"/>
          <a:sy n="75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241D-949C-B242-845A-F8B983B04694}" type="datetimeFigureOut">
              <a:rPr lang="de-DE" smtClean="0"/>
              <a:t>08.04.18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EDC1-9E9D-9747-9445-206990A97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B92A-D63B-2940-B3A4-4AF6286B7833}" type="datetime1">
              <a:rPr lang="de-DE" smtClean="0"/>
              <a:t>08.04.18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873B-12F1-1744-88B0-B168778B98D8}" type="datetime1">
              <a:rPr lang="de-DE" smtClean="0"/>
              <a:t>08.04.18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1907-A363-FE43-A58B-C7ACDCF7C728}" type="datetime1">
              <a:rPr lang="de-DE" smtClean="0"/>
              <a:t>08.04.18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FD6E-8170-4343-B717-4D02F8981CF1}" type="datetime1">
              <a:rPr lang="de-DE" smtClean="0"/>
              <a:t>08.04.18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D20-83E4-D947-9229-7AC08A661C42}" type="datetime1">
              <a:rPr lang="de-DE" smtClean="0"/>
              <a:t>08.04.18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BC7E-6568-BB43-91C5-21FD35A19394}" type="datetime1">
              <a:rPr lang="de-DE" smtClean="0"/>
              <a:t>08.04.18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C580-B8F9-114B-BC4B-3E3DA621F73E}" type="datetime1">
              <a:rPr lang="de-DE" smtClean="0"/>
              <a:t>08.04.18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4E7-7F9B-FC4C-8D26-EAF323980CA2}" type="datetime1">
              <a:rPr lang="de-DE" smtClean="0"/>
              <a:t>08.04.18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87E-4FF9-6642-91C7-5E72BA2C0D5F}" type="datetime1">
              <a:rPr lang="de-DE" smtClean="0"/>
              <a:t>08.04.18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F55-14EF-CD4D-B911-E590EFE87400}" type="datetime1">
              <a:rPr lang="de-DE" smtClean="0"/>
              <a:t>08.04.18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5AD4-6445-FC4F-AD0A-DF560FDAEE65}" type="datetime1">
              <a:rPr lang="de-DE" smtClean="0"/>
              <a:t>08.04.18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255F-1A5B-504B-A1D8-4228FD2276CF}" type="datetime1">
              <a:rPr lang="de-DE" smtClean="0"/>
              <a:t>08.04.18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Teil 5: Verkauf im Web-Business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4D87E57-4CDD-6046-974D-BF31F4F9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F7C1CA-4127-024A-AFD5-8B07017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Substitution im Web-Business 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Verkaufsphasen</a:t>
            </a:r>
          </a:p>
        </p:txBody>
      </p:sp>
      <p:pic>
        <p:nvPicPr>
          <p:cNvPr id="4" name="Grafik 23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0" y="1690688"/>
            <a:ext cx="8778240" cy="502100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809065-11DB-A34A-A91D-8A22FD8F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CB64A8-7595-E441-BB81-E523C024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43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Angebot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1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Angebot auf Webpräsenz zeigt Informationen und einen Call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To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Action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Produktbilder und Produktvideos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Content- ausführlich und anspruchsvoll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Downloads technischer Daten und Handbücher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Praktischer Einsatz bei den Aufgaben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Referenzen und Bewertungen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Lösungsbeispiele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Anwenderberichte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CF2CF2-290B-DD43-8F75-8E9718D8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FE15E-BAA5-484C-BF40-170080D4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179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Informationsangebot Triade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Angebot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74720" y="713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7" name="Grafik 51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7984" y="1847088"/>
            <a:ext cx="8211312" cy="471314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875B8D-8277-5147-AA30-1F912A28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EE7BF-D714-5A43-8E36-58CA2423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343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Angebotskategorien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Angebot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74720" y="713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4642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Angebot im Web-Business in diesen Kategorien beschreiben: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Die Aufgabe – welche Erwartung hat der Interessent oder welches Problem gilt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 es zu lösen?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Der Teppich steht vor Dreck!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Die Lösung – wie wird das Angebot die Aufgabe lösen?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Nach dieser Behandlung können Sie vom Boden essen!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Das Gut – detaillierte Darstellung und Beschreibung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Hier ist ihr Staubsauger!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661416-0262-7E46-A1CD-C5B4FACA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3961F8-40AE-D141-AE1D-62AE30DC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16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Bestellung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5975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Bestellung im Web-Business soll für Kunden mit wenigen Klicks durchführbar sein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Bestellablauf transparent und eindeutig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Warenkorb prominent platziert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Support-Chat für Rückfragen der Kaufinteressenten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Einbettung des Bestellprozesses in den gesamten Betriebsablauf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Bestellbestätigung an Kunden mit Ablaufbeschreibung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68A12-27B6-9A43-AAC9-8BBE9E1C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DAFB89-45A9-4E4D-AFEA-E2299DA2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8720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Lieferung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2908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Schnelle, zuverlässige Lieferung stärkt Kundenbindung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Entscheidung über Outsourcing der Lieferung abhängig von Kosten und Kundenzufriedenheit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Lagerung der Güter beim Logistiker oder im eigenen Lager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Versand der Auftragsbestätigung nach Bestellungseingang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Bei physischen Gütern Online-Tracking als Vorteil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Transportversicherung empfehlenswert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B3383-7B37-E243-B32C-27A4D974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2A9545-9558-8A49-AA14-7D81E059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0775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Rechnung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442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Rechnung wird direkt aus Auftragsbestätigung technisch einfach und transparent für Kunden entwickelt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Korrekter Ausweis der Umsatzsteuer wichtig; erspart Rückfragen der Kunden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Hinweise auf das Widerrufsrecht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Rechnung als Herzstück jeder Buchhaltung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E-Mail-Rechnungen von Finanzämtern anerkannt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360E63-34C6-114E-8026-EE0B579A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06CC8-F1F3-BC4A-BCA1-800B9134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6806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Zahlung und Risikomanagement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4508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Käufer und Verkäufer haben gegenläufige Risikobereitschaft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Geldtransfer erfolgt aktiv oder passiv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Zahlungsarten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>
                <a:latin typeface="Avenir Book" charset="0"/>
                <a:ea typeface="Avenir Book" charset="0"/>
                <a:cs typeface="Avenir Book" charset="0"/>
              </a:rPr>
              <a:t>Überweisung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>
                <a:latin typeface="Avenir Book" charset="0"/>
                <a:ea typeface="Avenir Book" charset="0"/>
                <a:cs typeface="Avenir Book" charset="0"/>
              </a:rPr>
              <a:t>Lastschrift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„Zahlungsverfahren“ unterscheiden sich nur in einem Punkt: der Identifikation.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Finanzierungsangebote nach Bonität des Kunden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C9615-CA40-7543-87E1-BDD01236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12210E-5595-FE47-964C-3896DC84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16653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B41D6CAE-9DCC-EB41-86B9-370D66D7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Verkauf im Web-Business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2495A500-3006-E347-B0BA-13569E18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6675-465A-D848-8B4F-A976A84E5CCE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A02CE8B-B761-2746-AF1F-A6BB37F6B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90514"/>
            <a:ext cx="4876800" cy="776287"/>
          </a:xfrm>
        </p:spPr>
        <p:txBody>
          <a:bodyPr/>
          <a:lstStyle/>
          <a:p>
            <a:r>
              <a:rPr lang="de-DE" altLang="de-DE" sz="3200"/>
              <a:t>Risikoeinschätzungen</a:t>
            </a:r>
            <a:endParaRPr lang="de-DE" altLang="de-DE" sz="1800"/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8B395A41-EC48-D044-9948-A9315890F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76400"/>
            <a:ext cx="0" cy="434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85E25C29-AE6E-E143-9A4B-897A15614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60198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" name="Freeform 5">
            <a:extLst>
              <a:ext uri="{FF2B5EF4-FFF2-40B4-BE49-F238E27FC236}">
                <a16:creationId xmlns:a16="http://schemas.microsoft.com/office/drawing/2014/main" id="{D388E370-8F98-714E-8DFE-1BBFF8AFF841}"/>
              </a:ext>
            </a:extLst>
          </p:cNvPr>
          <p:cNvSpPr>
            <a:spLocks/>
          </p:cNvSpPr>
          <p:nvPr/>
        </p:nvSpPr>
        <p:spPr bwMode="auto">
          <a:xfrm>
            <a:off x="4800600" y="2209800"/>
            <a:ext cx="2971800" cy="3048000"/>
          </a:xfrm>
          <a:custGeom>
            <a:avLst/>
            <a:gdLst>
              <a:gd name="T0" fmla="*/ 0 w 2352"/>
              <a:gd name="T1" fmla="*/ 0 h 1536"/>
              <a:gd name="T2" fmla="*/ 816 w 2352"/>
              <a:gd name="T3" fmla="*/ 1008 h 1536"/>
              <a:gd name="T4" fmla="*/ 2352 w 2352"/>
              <a:gd name="T5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2" h="1536">
                <a:moveTo>
                  <a:pt x="0" y="0"/>
                </a:moveTo>
                <a:cubicBezTo>
                  <a:pt x="212" y="376"/>
                  <a:pt x="424" y="752"/>
                  <a:pt x="816" y="1008"/>
                </a:cubicBezTo>
                <a:cubicBezTo>
                  <a:pt x="1208" y="1264"/>
                  <a:pt x="1780" y="1400"/>
                  <a:pt x="2352" y="153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2363946-8919-F54B-86F7-362159F8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1752601"/>
            <a:ext cx="1023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/>
              <a:t>Käufer</a:t>
            </a: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A88DA32E-62C5-394B-A4BD-7FD105A40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5661026"/>
            <a:ext cx="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64FAFB82-1308-8E45-8296-81E38A2E0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6096000"/>
            <a:ext cx="294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/>
              <a:t>Zahlungszeitpunkt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1F3E497E-E73D-464D-9239-C2F6B2F64EA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68743" y="3424323"/>
            <a:ext cx="3139321" cy="3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lang="de-DE" altLang="de-DE" sz="3200" dirty="0"/>
              <a:t>Risiko</a:t>
            </a:r>
          </a:p>
        </p:txBody>
      </p:sp>
      <p:sp>
        <p:nvSpPr>
          <p:cNvPr id="4113" name="Freeform 17">
            <a:extLst>
              <a:ext uri="{FF2B5EF4-FFF2-40B4-BE49-F238E27FC236}">
                <a16:creationId xmlns:a16="http://schemas.microsoft.com/office/drawing/2014/main" id="{B9251424-7556-5E46-824E-9C811286AE0C}"/>
              </a:ext>
            </a:extLst>
          </p:cNvPr>
          <p:cNvSpPr>
            <a:spLocks/>
          </p:cNvSpPr>
          <p:nvPr/>
        </p:nvSpPr>
        <p:spPr bwMode="auto">
          <a:xfrm rot="16709821">
            <a:off x="4327526" y="2149476"/>
            <a:ext cx="3578225" cy="3089275"/>
          </a:xfrm>
          <a:custGeom>
            <a:avLst/>
            <a:gdLst>
              <a:gd name="T0" fmla="*/ 0 w 2352"/>
              <a:gd name="T1" fmla="*/ 0 h 1536"/>
              <a:gd name="T2" fmla="*/ 816 w 2352"/>
              <a:gd name="T3" fmla="*/ 1008 h 1536"/>
              <a:gd name="T4" fmla="*/ 2352 w 2352"/>
              <a:gd name="T5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2" h="1536">
                <a:moveTo>
                  <a:pt x="0" y="0"/>
                </a:moveTo>
                <a:cubicBezTo>
                  <a:pt x="212" y="376"/>
                  <a:pt x="424" y="752"/>
                  <a:pt x="816" y="1008"/>
                </a:cubicBezTo>
                <a:cubicBezTo>
                  <a:pt x="1208" y="1264"/>
                  <a:pt x="1780" y="1400"/>
                  <a:pt x="2352" y="153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25B03E70-A85B-BF46-86D7-A06C55FAF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1700214"/>
            <a:ext cx="1434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/>
              <a:t>Verkäufer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42DA71E5-3389-0843-8B87-FF4E1A9A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53736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Lieferung</a:t>
            </a:r>
          </a:p>
        </p:txBody>
      </p:sp>
      <p:pic>
        <p:nvPicPr>
          <p:cNvPr id="15" name="Bild 3">
            <a:extLst>
              <a:ext uri="{FF2B5EF4-FFF2-40B4-BE49-F238E27FC236}">
                <a16:creationId xmlns:a16="http://schemas.microsoft.com/office/drawing/2014/main" id="{6C915AE8-CD62-BD4D-9D14-91E8C7063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8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Zahlungssysteme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Zahlung und Risikomanagement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74720" y="713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2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7984" y="1690688"/>
            <a:ext cx="7991856" cy="456380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2F761B-D632-B94F-A258-08FFFC5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4EE1DE-B905-4845-A316-7ADA84B6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3740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Virtualität im Verkauf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Arbeitsteilung und Koordination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Prozessphasen im Verkauf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E6E95E-97FE-914B-997F-BA9A288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83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Aufbau der Webpräsenz</a:t>
            </a:r>
            <a:endParaRPr lang="de-DE" sz="4000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026529-61A3-1741-A02C-5EB300C7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08986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Verkauf im Web-Business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8138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 ersetzt persönlichen, direkten Kontakt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Transparenter Prozess und Übersichtlichkeit für alle Interes­senten und Partner, um Vertrauen aufzubauen und zu stärken</a:t>
            </a:r>
            <a:endParaRPr lang="de-DE" sz="2200" dirty="0">
              <a:latin typeface="Avenir Book" charset="0"/>
              <a:ea typeface="Avenir Book" charset="0"/>
              <a:cs typeface="Avenir Book" charset="0"/>
              <a:sym typeface="Wingdings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Anpassung der Kategorisierung an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Such- und Entscheidungsprozessen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der Besucher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Besucher soll Webpräsenz inklusive Shop aus einem Guss erleben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Synergie zwischen Partnern, die gleiche Zielgruppe adressieren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Web-Business: Arbeitsteilung und Substitution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Käufer und Verkäufer haben gegenläufige Risikobereitschaft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C8195D-D057-9B43-ABBD-BFB80181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871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Virtualität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Verkauf im Web-Business</a:t>
            </a:r>
            <a:endParaRPr lang="de-DE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1637244"/>
            <a:ext cx="10515600" cy="3883024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Web-Business ersetzt den persönlichen, direkten Kontakt durch Austausch von Daten über die Person, das Unternehmen, die Ware oder den Marktplatz.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Verkaufsstelle ist ein virtueller Ort an dem Daten gesammelt und gezeigt werden.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Im Business (Re-)Engineering werden die Funktionen der Teilprozesse auf interne oder externe Dienstleister verteilt.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Externe Dienstleister für Webshop; Marketing; Logistik; Zahlungsverkehr, Risikomanagement;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Affiliates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usw. übernehmen Teilaufgaben aus dem Verkaufsprozess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Web-Business koordiniert die Dienstleistungen 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200E62-0307-EF44-8720-22351A66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19ED-0B5C-5341-8F97-18C6F1DA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Angebotsgestaltung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Aufbau einer Verkaufsstelle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8508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Besucher soll eine Webpräsenz inklusive Verkaufsstelle aus einem Guss erleben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Fremde Plattformen (Amazon, Ebay) oder fremde Software (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Mietshop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, Shopping-Portal) steht dem Corporate Design und dem Branding des Unternehmens im Weg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Stufenweiser Ausbau von Fremdlösungen über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Whitelabel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zu eigenem Branding.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Erscheinungsbild muss über Vorlagen und Design-Assistenten unabhängig von der Datenbank oder den Produktdarstellungen bearbeitet werden.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Cross-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Selling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und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Up-Selling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Angebote präsentieren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124B62-2670-D948-97E7-B5F68A6D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1D5B8E-6DE8-F345-924A-9145754E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Datenversorgung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Aufbau einer Verkaufsstelle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6908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Startphase: Vorhandene Struktur wird mit Daten gefüllt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Budgetschonend: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Backoffice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über Shopsystem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Aufwändiger, aber flexibler: integriertes Warenwirtschaftssystem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Allgemeinen Daten zu dem Angebot selbst (einmalig einzutragen)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Allgemeine Geschäftsbedingungen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Logo und Eigendarstellung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Versandbedingungen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Impressum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Permanente Pflege von Angebotsdaten und Marketingschnittstellen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073C2A-CA8D-D646-A9F5-5FFCD21D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37475E-2665-3F46-8FC7-03D86195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Marketingschnittstelle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Aufbau einer Verkaufsstelle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5842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Web-Business fördert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Kooperationen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und Synergien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Effiziente Synergie zwischen Partnern, die mit unterschiedlichen Aktivitäten die gleiche Zielgruppe adressieren.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Kooperation erfordert strukturierte Datenteilung über API oder HTTP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Empfehlung: Aufbau der Schnittstelle an großen Portalen (Industriestandard) orientieren</a:t>
            </a:r>
          </a:p>
          <a:p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Vorsicht bei Brand-Piraten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A96CF6-AF4C-1447-A9A8-260E1002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AF2D6-709F-CF43-B8BE-23F1BC8A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6</a:t>
            </a:fld>
            <a:endParaRPr lang="de-DE"/>
          </a:p>
        </p:txBody>
      </p:sp>
      <p:pic>
        <p:nvPicPr>
          <p:cNvPr id="7" name="Playmobil - Pirates [360p].mp4">
            <a:hlinkClick r:id="" action="ppaction://media"/>
            <a:extLst>
              <a:ext uri="{FF2B5EF4-FFF2-40B4-BE49-F238E27FC236}">
                <a16:creationId xmlns:a16="http://schemas.microsoft.com/office/drawing/2014/main" id="{5641714B-12C2-484A-9082-68759CACBE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439" y="1316492"/>
            <a:ext cx="6009695" cy="45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Statistiken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Aufbau einer Verkaufsstelle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4642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Datenerhebung wichtig zur Steuerung der Aktionen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Konversionskosten ermitteln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Umsatz und Rohertrag erfassen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Controlling als Voraussetzung für Erfolg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Optimierung nach Grenzgewinnen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4C8784-D50E-B049-8149-4A56031A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090D9D-5D26-DE46-8BD9-8BD14544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84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Prozessphasen im Verkauf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Verkaufsphasen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Angebot der Güter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Bestellung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Lieferung/Übergabe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Rechnungsstellung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Zahlung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D05419-AD1F-D247-BFED-AF4853F5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70552E-959B-2F48-BE1C-1E048E2A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3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Verkaufsprozess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Verkaufsphasen</a:t>
            </a:r>
          </a:p>
        </p:txBody>
      </p:sp>
      <p:pic>
        <p:nvPicPr>
          <p:cNvPr id="5" name="Grafik 3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928" y="1690688"/>
            <a:ext cx="8010144" cy="492956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EF713D-BDD9-3D41-A213-29653CD4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Verkauf im Web-Business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CC0E5-A989-D247-851F-60965386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Macintosh PowerPoint</Application>
  <PresentationFormat>Breitbild</PresentationFormat>
  <Paragraphs>151</Paragraphs>
  <Slides>21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Avenir Book</vt:lpstr>
      <vt:lpstr>Calibri</vt:lpstr>
      <vt:lpstr>Calibri Light</vt:lpstr>
      <vt:lpstr>Courier New</vt:lpstr>
      <vt:lpstr>Wingdings</vt:lpstr>
      <vt:lpstr>Office-Design</vt:lpstr>
      <vt:lpstr>PowerPoint-Präsentation</vt:lpstr>
      <vt:lpstr>Übersicht</vt:lpstr>
      <vt:lpstr>Virtualität Verkauf im Web-Business</vt:lpstr>
      <vt:lpstr>Angebotsgestaltung Aufbau einer Verkaufsstelle</vt:lpstr>
      <vt:lpstr>Datenversorgung Aufbau einer Verkaufsstelle</vt:lpstr>
      <vt:lpstr>Marketingschnittstelle Aufbau einer Verkaufsstelle</vt:lpstr>
      <vt:lpstr>Statistiken Aufbau einer Verkaufsstelle</vt:lpstr>
      <vt:lpstr>Prozessphasen im Verkauf Verkaufsphasen</vt:lpstr>
      <vt:lpstr>Verkaufsprozess Verkaufsphasen</vt:lpstr>
      <vt:lpstr>Substitution im Web-Business  Verkaufsphasen</vt:lpstr>
      <vt:lpstr>Angebot</vt:lpstr>
      <vt:lpstr>Informationsangebot Triade Angebot</vt:lpstr>
      <vt:lpstr>Angebotskategorien Angebot</vt:lpstr>
      <vt:lpstr>Bestellung</vt:lpstr>
      <vt:lpstr>Lieferung</vt:lpstr>
      <vt:lpstr>Rechnung</vt:lpstr>
      <vt:lpstr>Zahlung und Risikomanagement</vt:lpstr>
      <vt:lpstr>Risikoeinschätzungen</vt:lpstr>
      <vt:lpstr>Zahlungssysteme Zahlung und Risikomanagement</vt:lpstr>
      <vt:lpstr>PowerPoint-Präsentation</vt:lpstr>
      <vt:lpstr>Verkauf im Web-Business Zusammenfassung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Office-Benutzer</cp:lastModifiedBy>
  <cp:revision>69</cp:revision>
  <dcterms:created xsi:type="dcterms:W3CDTF">2016-09-06T08:47:07Z</dcterms:created>
  <dcterms:modified xsi:type="dcterms:W3CDTF">2018-04-09T14:06:41Z</dcterms:modified>
</cp:coreProperties>
</file>