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307" r:id="rId2"/>
    <p:sldId id="308" r:id="rId3"/>
    <p:sldId id="289" r:id="rId4"/>
    <p:sldId id="306" r:id="rId5"/>
    <p:sldId id="316" r:id="rId6"/>
    <p:sldId id="260" r:id="rId7"/>
    <p:sldId id="263" r:id="rId8"/>
    <p:sldId id="319" r:id="rId9"/>
    <p:sldId id="318" r:id="rId10"/>
    <p:sldId id="272" r:id="rId11"/>
    <p:sldId id="273" r:id="rId12"/>
    <p:sldId id="292" r:id="rId13"/>
    <p:sldId id="322" r:id="rId14"/>
    <p:sldId id="290" r:id="rId15"/>
    <p:sldId id="291" r:id="rId16"/>
    <p:sldId id="293" r:id="rId17"/>
    <p:sldId id="294" r:id="rId18"/>
    <p:sldId id="295" r:id="rId19"/>
    <p:sldId id="297" r:id="rId20"/>
    <p:sldId id="298" r:id="rId21"/>
    <p:sldId id="299" r:id="rId22"/>
    <p:sldId id="300" r:id="rId23"/>
    <p:sldId id="304" r:id="rId24"/>
    <p:sldId id="320" r:id="rId25"/>
    <p:sldId id="321" r:id="rId26"/>
    <p:sldId id="305" r:id="rId27"/>
    <p:sldId id="276" r:id="rId28"/>
    <p:sldId id="275" r:id="rId29"/>
    <p:sldId id="323" r:id="rId30"/>
    <p:sldId id="262" r:id="rId31"/>
    <p:sldId id="277" r:id="rId32"/>
    <p:sldId id="278" r:id="rId33"/>
    <p:sldId id="309" r:id="rId34"/>
    <p:sldId id="296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6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677"/>
    <p:restoredTop sz="94662"/>
  </p:normalViewPr>
  <p:slideViewPr>
    <p:cSldViewPr snapToGrid="0" snapToObjects="1">
      <p:cViewPr varScale="1">
        <p:scale>
          <a:sx n="131" d="100"/>
          <a:sy n="131" d="100"/>
        </p:scale>
        <p:origin x="3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E7B5EC-AC69-4EE1-94E4-52FF33787D71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>
        <a:scene3d>
          <a:camera prst="perspectiveRelaxedModerately" fov="2700000">
            <a:rot lat="20905305" lon="1196812" rev="21113196"/>
          </a:camera>
          <a:lightRig rig="balanced" dir="t"/>
        </a:scene3d>
      </dgm:spPr>
    </dgm:pt>
    <dgm:pt modelId="{BC9BADA2-6915-4239-BF5D-E59DF2D87431}">
      <dgm:prSet phldrT="[Text]" custT="1"/>
      <dgm:spPr>
        <a:solidFill>
          <a:schemeClr val="accent5">
            <a:lumMod val="50000"/>
          </a:schemeClr>
        </a:solidFill>
        <a:ln w="12700">
          <a:solidFill>
            <a:srgbClr val="FFFFFF"/>
          </a:solidFill>
        </a:ln>
        <a:effectLst/>
        <a:sp3d prstMaterial="metal"/>
      </dgm:spPr>
      <dgm:t>
        <a:bodyPr/>
        <a:lstStyle/>
        <a:p>
          <a:r>
            <a:rPr lang="de-DE" sz="2400" dirty="0">
              <a:solidFill>
                <a:schemeClr val="bg1"/>
              </a:solidFill>
              <a:latin typeface="+mj-lt"/>
            </a:rPr>
            <a:t>Internet Marketing (SEO/SEA)</a:t>
          </a:r>
          <a:endParaRPr lang="de-DE" sz="2400" noProof="1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BB8EB1B-8A71-4F29-A9A2-498210DB3654}" type="sibTrans" cxnId="{EDA374E9-C1C8-499A-8F82-F42D7100196F}">
      <dgm:prSet/>
      <dgm:spPr/>
      <dgm:t>
        <a:bodyPr/>
        <a:lstStyle/>
        <a:p>
          <a:endParaRPr lang="de-DE"/>
        </a:p>
      </dgm:t>
    </dgm:pt>
    <dgm:pt modelId="{1032463D-5874-4CCF-9ED5-621DE6E39EC6}" type="parTrans" cxnId="{EDA374E9-C1C8-499A-8F82-F42D7100196F}">
      <dgm:prSet/>
      <dgm:spPr/>
      <dgm:t>
        <a:bodyPr/>
        <a:lstStyle/>
        <a:p>
          <a:endParaRPr lang="de-DE"/>
        </a:p>
      </dgm:t>
    </dgm:pt>
    <dgm:pt modelId="{1489EEF3-840F-4D24-8E38-54BD30F11775}">
      <dgm:prSet phldrT="[Text]" custT="1"/>
      <dgm:spPr>
        <a:solidFill>
          <a:schemeClr val="accent5">
            <a:lumMod val="75000"/>
          </a:schemeClr>
        </a:solidFill>
        <a:ln w="12700">
          <a:solidFill>
            <a:srgbClr val="FFFFFF"/>
          </a:solidFill>
        </a:ln>
        <a:effectLst/>
        <a:sp3d prstMaterial="metal"/>
      </dgm:spPr>
      <dgm:t>
        <a:bodyPr/>
        <a:lstStyle/>
        <a:p>
          <a:r>
            <a:rPr lang="de-DE" sz="2000" dirty="0">
              <a:solidFill>
                <a:schemeClr val="bg1"/>
              </a:solidFill>
              <a:latin typeface="+mj-lt"/>
            </a:rPr>
            <a:t>Community Marketing</a:t>
          </a:r>
          <a:endParaRPr lang="de-DE" sz="2000" noProof="1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2FA524D-D68B-44EE-B8F0-F8E7F9C8FDB1}" type="sibTrans" cxnId="{21C65FEE-84BE-45C1-A0C8-40D290063DE3}">
      <dgm:prSet/>
      <dgm:spPr/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8006A908-185F-4A42-BF71-7F2EF17771F0}" type="parTrans" cxnId="{21C65FEE-84BE-45C1-A0C8-40D290063DE3}">
      <dgm:prSet/>
      <dgm:spPr/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8DFFA006-876B-4387-96FA-2F778EE15DFB}">
      <dgm:prSet phldrT="[Text]" custT="1"/>
      <dgm:spPr>
        <a:solidFill>
          <a:schemeClr val="accent5"/>
        </a:solidFill>
        <a:ln w="12700">
          <a:noFill/>
        </a:ln>
        <a:effectLst/>
        <a:sp3d prstMaterial="metal"/>
      </dgm:spPr>
      <dgm:t>
        <a:bodyPr/>
        <a:lstStyle/>
        <a:p>
          <a:r>
            <a:rPr lang="de-DE" sz="1800" dirty="0" err="1">
              <a:solidFill>
                <a:schemeClr val="bg1"/>
              </a:solidFill>
              <a:latin typeface="+mj-lt"/>
            </a:rPr>
            <a:t>Sales</a:t>
          </a:r>
          <a:r>
            <a:rPr lang="de-DE" sz="1800" dirty="0">
              <a:solidFill>
                <a:schemeClr val="bg1"/>
              </a:solidFill>
              <a:latin typeface="+mj-lt"/>
            </a:rPr>
            <a:t> Marketing</a:t>
          </a:r>
        </a:p>
        <a:p>
          <a:endParaRPr lang="de-DE" sz="1800" noProof="1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  <a:p>
          <a:endParaRPr lang="de-DE" sz="1800" noProof="1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9DBC896-DDEF-464E-948E-0CCD54C11E28}" type="sibTrans" cxnId="{AEA9D809-6734-4BCB-BE7B-6D95073364AB}">
      <dgm:prSet/>
      <dgm:spPr/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AEEF8A1B-4057-432D-A128-61C224FFB934}" type="parTrans" cxnId="{AEA9D809-6734-4BCB-BE7B-6D95073364AB}">
      <dgm:prSet/>
      <dgm:spPr/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13CFA4E9-E7B2-445F-B736-717163A85020}">
      <dgm:prSet phldrT="[Text]" custT="1"/>
      <dgm:spPr>
        <a:solidFill>
          <a:schemeClr val="accent5"/>
        </a:solidFill>
        <a:ln w="12700">
          <a:noFill/>
        </a:ln>
        <a:effectLst/>
        <a:sp3d prstMaterial="metal"/>
      </dgm:spPr>
      <dgm:t>
        <a:bodyPr/>
        <a:lstStyle/>
        <a:p>
          <a:endParaRPr lang="de-DE" sz="1800" dirty="0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25A1D9C-2581-471D-966D-1CE9072BC597}" type="sibTrans" cxnId="{E0E272E4-27D9-4B60-8479-35521C6F3267}">
      <dgm:prSet/>
      <dgm:spPr/>
      <dgm:t>
        <a:bodyPr/>
        <a:lstStyle/>
        <a:p>
          <a:endParaRPr lang="de-DE"/>
        </a:p>
      </dgm:t>
    </dgm:pt>
    <dgm:pt modelId="{AF8AA02C-9A27-4101-878B-099FFE11B48D}" type="parTrans" cxnId="{E0E272E4-27D9-4B60-8479-35521C6F3267}">
      <dgm:prSet/>
      <dgm:spPr/>
      <dgm:t>
        <a:bodyPr/>
        <a:lstStyle/>
        <a:p>
          <a:endParaRPr lang="de-DE"/>
        </a:p>
      </dgm:t>
    </dgm:pt>
    <dgm:pt modelId="{BFCD2F5E-0C7C-40F4-B68A-0B1CEE54A054}">
      <dgm:prSet phldrT="[Text]" custT="1"/>
      <dgm:spPr>
        <a:solidFill>
          <a:schemeClr val="accent5">
            <a:lumMod val="60000"/>
            <a:lumOff val="40000"/>
          </a:schemeClr>
        </a:solidFill>
        <a:ln w="12700">
          <a:solidFill>
            <a:srgbClr val="FFFFFF"/>
          </a:solidFill>
        </a:ln>
        <a:effectLst/>
        <a:sp3d prstMaterial="metal"/>
      </dgm:spPr>
      <dgm:t>
        <a:bodyPr anchor="b"/>
        <a:lstStyle/>
        <a:p>
          <a:r>
            <a:rPr lang="de-DE" sz="1800" dirty="0">
              <a:solidFill>
                <a:schemeClr val="bg1"/>
              </a:solidFill>
              <a:latin typeface="+mj-lt"/>
              <a:ea typeface="Arial" charset="0"/>
              <a:cs typeface="Arial" charset="0"/>
            </a:rPr>
            <a:t>CRM</a:t>
          </a:r>
          <a:endParaRPr lang="de-DE" sz="1800" dirty="0">
            <a:solidFill>
              <a:schemeClr val="tx1">
                <a:lumMod val="95000"/>
                <a:lumOff val="5000"/>
              </a:scheme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EC572EF-14A0-49B9-9C0C-FC78FD2AA38C}" type="sibTrans" cxnId="{D7BE535A-F1DA-4E66-891F-760F621CAECC}">
      <dgm:prSet/>
      <dgm:spPr/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826BEE50-065E-4340-8165-81C39F4F8671}" type="parTrans" cxnId="{D7BE535A-F1DA-4E66-891F-760F621CAECC}">
      <dgm:prSet/>
      <dgm:spPr/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E8A6FC13-FDA2-427D-A6A3-43AEF91EDAE9}" type="pres">
      <dgm:prSet presAssocID="{97E7B5EC-AC69-4EE1-94E4-52FF33787D71}" presName="Name0" presStyleCnt="0">
        <dgm:presLayoutVars>
          <dgm:dir/>
          <dgm:animLvl val="lvl"/>
          <dgm:resizeHandles val="exact"/>
        </dgm:presLayoutVars>
      </dgm:prSet>
      <dgm:spPr/>
    </dgm:pt>
    <dgm:pt modelId="{ECA350EB-ADD0-4FF9-961C-413654001575}" type="pres">
      <dgm:prSet presAssocID="{BFCD2F5E-0C7C-40F4-B68A-0B1CEE54A054}" presName="Name8" presStyleCnt="0"/>
      <dgm:spPr>
        <a:sp3d prstMaterial="metal"/>
      </dgm:spPr>
    </dgm:pt>
    <dgm:pt modelId="{E4F8AA13-7EC3-42BA-AE65-3638E13DF284}" type="pres">
      <dgm:prSet presAssocID="{BFCD2F5E-0C7C-40F4-B68A-0B1CEE54A054}" presName="level" presStyleLbl="node1" presStyleIdx="0" presStyleCnt="5">
        <dgm:presLayoutVars>
          <dgm:chMax val="1"/>
          <dgm:bulletEnabled val="1"/>
        </dgm:presLayoutVars>
      </dgm:prSet>
      <dgm:spPr/>
    </dgm:pt>
    <dgm:pt modelId="{1F8E172B-15AB-407E-893F-6A146D4E4A7E}" type="pres">
      <dgm:prSet presAssocID="{BFCD2F5E-0C7C-40F4-B68A-0B1CEE54A05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5C000A4-4A8C-4970-9A03-A303BE1DB332}" type="pres">
      <dgm:prSet presAssocID="{13CFA4E9-E7B2-445F-B736-717163A85020}" presName="Name8" presStyleCnt="0"/>
      <dgm:spPr/>
    </dgm:pt>
    <dgm:pt modelId="{BA47BADD-0C12-4CB1-9715-A83462F6306E}" type="pres">
      <dgm:prSet presAssocID="{13CFA4E9-E7B2-445F-B736-717163A85020}" presName="level" presStyleLbl="node1" presStyleIdx="1" presStyleCnt="5">
        <dgm:presLayoutVars>
          <dgm:chMax val="1"/>
          <dgm:bulletEnabled val="1"/>
        </dgm:presLayoutVars>
      </dgm:prSet>
      <dgm:spPr/>
    </dgm:pt>
    <dgm:pt modelId="{6D1CE5A9-5E04-46E7-98AB-C6F67EB89BF5}" type="pres">
      <dgm:prSet presAssocID="{13CFA4E9-E7B2-445F-B736-717163A8502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90FCA19-642B-4EB8-98B5-E6E91F0229A9}" type="pres">
      <dgm:prSet presAssocID="{8DFFA006-876B-4387-96FA-2F778EE15DFB}" presName="Name8" presStyleCnt="0"/>
      <dgm:spPr>
        <a:sp3d prstMaterial="metal"/>
      </dgm:spPr>
    </dgm:pt>
    <dgm:pt modelId="{E9E4ADC2-84D9-4739-A040-BCEB57F970FC}" type="pres">
      <dgm:prSet presAssocID="{8DFFA006-876B-4387-96FA-2F778EE15DFB}" presName="level" presStyleLbl="node1" presStyleIdx="2" presStyleCnt="5">
        <dgm:presLayoutVars>
          <dgm:chMax val="1"/>
          <dgm:bulletEnabled val="1"/>
        </dgm:presLayoutVars>
      </dgm:prSet>
      <dgm:spPr/>
    </dgm:pt>
    <dgm:pt modelId="{CD12DAEC-0C48-406F-9933-F5329E644602}" type="pres">
      <dgm:prSet presAssocID="{8DFFA006-876B-4387-96FA-2F778EE15DF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EC8A818-7EE6-4F8D-A251-F1932154EFD9}" type="pres">
      <dgm:prSet presAssocID="{1489EEF3-840F-4D24-8E38-54BD30F11775}" presName="Name8" presStyleCnt="0"/>
      <dgm:spPr>
        <a:sp3d prstMaterial="metal"/>
      </dgm:spPr>
    </dgm:pt>
    <dgm:pt modelId="{FAE374DD-942F-4676-8E4E-C8D88F35C51F}" type="pres">
      <dgm:prSet presAssocID="{1489EEF3-840F-4D24-8E38-54BD30F11775}" presName="level" presStyleLbl="node1" presStyleIdx="3" presStyleCnt="5">
        <dgm:presLayoutVars>
          <dgm:chMax val="1"/>
          <dgm:bulletEnabled val="1"/>
        </dgm:presLayoutVars>
      </dgm:prSet>
      <dgm:spPr/>
    </dgm:pt>
    <dgm:pt modelId="{74E0BEA9-BD14-4A21-8472-31909BAA488B}" type="pres">
      <dgm:prSet presAssocID="{1489EEF3-840F-4D24-8E38-54BD30F1177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DEAB05E-ABD7-456A-B466-94D66334DCBA}" type="pres">
      <dgm:prSet presAssocID="{BC9BADA2-6915-4239-BF5D-E59DF2D87431}" presName="Name8" presStyleCnt="0"/>
      <dgm:spPr/>
    </dgm:pt>
    <dgm:pt modelId="{9A2E78A4-2723-4F5A-8358-0674F42AC653}" type="pres">
      <dgm:prSet presAssocID="{BC9BADA2-6915-4239-BF5D-E59DF2D87431}" presName="level" presStyleLbl="node1" presStyleIdx="4" presStyleCnt="5" custLinFactNeighborY="0">
        <dgm:presLayoutVars>
          <dgm:chMax val="1"/>
          <dgm:bulletEnabled val="1"/>
        </dgm:presLayoutVars>
      </dgm:prSet>
      <dgm:spPr/>
    </dgm:pt>
    <dgm:pt modelId="{DBB049E5-6B62-4725-8A8B-289A39437346}" type="pres">
      <dgm:prSet presAssocID="{BC9BADA2-6915-4239-BF5D-E59DF2D8743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C606205-AEFE-D24A-96B5-08B3F964E093}" type="presOf" srcId="{1489EEF3-840F-4D24-8E38-54BD30F11775}" destId="{74E0BEA9-BD14-4A21-8472-31909BAA488B}" srcOrd="1" destOrd="0" presId="urn:microsoft.com/office/officeart/2005/8/layout/pyramid1"/>
    <dgm:cxn modelId="{AEA9D809-6734-4BCB-BE7B-6D95073364AB}" srcId="{97E7B5EC-AC69-4EE1-94E4-52FF33787D71}" destId="{8DFFA006-876B-4387-96FA-2F778EE15DFB}" srcOrd="2" destOrd="0" parTransId="{AEEF8A1B-4057-432D-A128-61C224FFB934}" sibTransId="{C9DBC896-DDEF-464E-948E-0CCD54C11E28}"/>
    <dgm:cxn modelId="{9402B012-B3DE-FE4F-836E-02801603F28E}" type="presOf" srcId="{BFCD2F5E-0C7C-40F4-B68A-0B1CEE54A054}" destId="{E4F8AA13-7EC3-42BA-AE65-3638E13DF284}" srcOrd="0" destOrd="0" presId="urn:microsoft.com/office/officeart/2005/8/layout/pyramid1"/>
    <dgm:cxn modelId="{68447D31-5C1D-F74C-81CF-65FD7B9E9E41}" type="presOf" srcId="{8DFFA006-876B-4387-96FA-2F778EE15DFB}" destId="{E9E4ADC2-84D9-4739-A040-BCEB57F970FC}" srcOrd="0" destOrd="0" presId="urn:microsoft.com/office/officeart/2005/8/layout/pyramid1"/>
    <dgm:cxn modelId="{2C821854-0ACE-564E-87E5-AA3AF281A705}" type="presOf" srcId="{13CFA4E9-E7B2-445F-B736-717163A85020}" destId="{6D1CE5A9-5E04-46E7-98AB-C6F67EB89BF5}" srcOrd="1" destOrd="0" presId="urn:microsoft.com/office/officeart/2005/8/layout/pyramid1"/>
    <dgm:cxn modelId="{A7F4CD54-7100-6B4D-B75C-CB35CC51A14E}" type="presOf" srcId="{97E7B5EC-AC69-4EE1-94E4-52FF33787D71}" destId="{E8A6FC13-FDA2-427D-A6A3-43AEF91EDAE9}" srcOrd="0" destOrd="0" presId="urn:microsoft.com/office/officeart/2005/8/layout/pyramid1"/>
    <dgm:cxn modelId="{D92BD559-A1DB-E749-A8D3-95EB20E01975}" type="presOf" srcId="{13CFA4E9-E7B2-445F-B736-717163A85020}" destId="{BA47BADD-0C12-4CB1-9715-A83462F6306E}" srcOrd="0" destOrd="0" presId="urn:microsoft.com/office/officeart/2005/8/layout/pyramid1"/>
    <dgm:cxn modelId="{D7BE535A-F1DA-4E66-891F-760F621CAECC}" srcId="{97E7B5EC-AC69-4EE1-94E4-52FF33787D71}" destId="{BFCD2F5E-0C7C-40F4-B68A-0B1CEE54A054}" srcOrd="0" destOrd="0" parTransId="{826BEE50-065E-4340-8165-81C39F4F8671}" sibTransId="{CEC572EF-14A0-49B9-9C0C-FC78FD2AA38C}"/>
    <dgm:cxn modelId="{713DD865-F8FA-0649-8BF2-275AD963BC09}" type="presOf" srcId="{8DFFA006-876B-4387-96FA-2F778EE15DFB}" destId="{CD12DAEC-0C48-406F-9933-F5329E644602}" srcOrd="1" destOrd="0" presId="urn:microsoft.com/office/officeart/2005/8/layout/pyramid1"/>
    <dgm:cxn modelId="{EE657886-0C82-1A40-95EA-9A445BC9D28E}" type="presOf" srcId="{BFCD2F5E-0C7C-40F4-B68A-0B1CEE54A054}" destId="{1F8E172B-15AB-407E-893F-6A146D4E4A7E}" srcOrd="1" destOrd="0" presId="urn:microsoft.com/office/officeart/2005/8/layout/pyramid1"/>
    <dgm:cxn modelId="{EBAE989E-EB1B-5848-BDFF-2E8447C898F7}" type="presOf" srcId="{1489EEF3-840F-4D24-8E38-54BD30F11775}" destId="{FAE374DD-942F-4676-8E4E-C8D88F35C51F}" srcOrd="0" destOrd="0" presId="urn:microsoft.com/office/officeart/2005/8/layout/pyramid1"/>
    <dgm:cxn modelId="{85B889C1-EB0D-194C-AB13-E1A4BE92BFEB}" type="presOf" srcId="{BC9BADA2-6915-4239-BF5D-E59DF2D87431}" destId="{DBB049E5-6B62-4725-8A8B-289A39437346}" srcOrd="1" destOrd="0" presId="urn:microsoft.com/office/officeart/2005/8/layout/pyramid1"/>
    <dgm:cxn modelId="{23E6CCC7-3EE3-D144-8F8B-924AF4D2D1AD}" type="presOf" srcId="{BC9BADA2-6915-4239-BF5D-E59DF2D87431}" destId="{9A2E78A4-2723-4F5A-8358-0674F42AC653}" srcOrd="0" destOrd="0" presId="urn:microsoft.com/office/officeart/2005/8/layout/pyramid1"/>
    <dgm:cxn modelId="{E0E272E4-27D9-4B60-8479-35521C6F3267}" srcId="{97E7B5EC-AC69-4EE1-94E4-52FF33787D71}" destId="{13CFA4E9-E7B2-445F-B736-717163A85020}" srcOrd="1" destOrd="0" parTransId="{AF8AA02C-9A27-4101-878B-099FFE11B48D}" sibTransId="{925A1D9C-2581-471D-966D-1CE9072BC597}"/>
    <dgm:cxn modelId="{EDA374E9-C1C8-499A-8F82-F42D7100196F}" srcId="{97E7B5EC-AC69-4EE1-94E4-52FF33787D71}" destId="{BC9BADA2-6915-4239-BF5D-E59DF2D87431}" srcOrd="4" destOrd="0" parTransId="{1032463D-5874-4CCF-9ED5-621DE6E39EC6}" sibTransId="{6BB8EB1B-8A71-4F29-A9A2-498210DB3654}"/>
    <dgm:cxn modelId="{21C65FEE-84BE-45C1-A0C8-40D290063DE3}" srcId="{97E7B5EC-AC69-4EE1-94E4-52FF33787D71}" destId="{1489EEF3-840F-4D24-8E38-54BD30F11775}" srcOrd="3" destOrd="0" parTransId="{8006A908-185F-4A42-BF71-7F2EF17771F0}" sibTransId="{E2FA524D-D68B-44EE-B8F0-F8E7F9C8FDB1}"/>
    <dgm:cxn modelId="{DBDBE7F0-AF44-5443-812E-6E15A2DA16B6}" type="presParOf" srcId="{E8A6FC13-FDA2-427D-A6A3-43AEF91EDAE9}" destId="{ECA350EB-ADD0-4FF9-961C-413654001575}" srcOrd="0" destOrd="0" presId="urn:microsoft.com/office/officeart/2005/8/layout/pyramid1"/>
    <dgm:cxn modelId="{7122D50E-24A9-B648-80E7-1AB9FDC4E3DB}" type="presParOf" srcId="{ECA350EB-ADD0-4FF9-961C-413654001575}" destId="{E4F8AA13-7EC3-42BA-AE65-3638E13DF284}" srcOrd="0" destOrd="0" presId="urn:microsoft.com/office/officeart/2005/8/layout/pyramid1"/>
    <dgm:cxn modelId="{84AE7767-9CA7-7946-AB23-A681F038C05C}" type="presParOf" srcId="{ECA350EB-ADD0-4FF9-961C-413654001575}" destId="{1F8E172B-15AB-407E-893F-6A146D4E4A7E}" srcOrd="1" destOrd="0" presId="urn:microsoft.com/office/officeart/2005/8/layout/pyramid1"/>
    <dgm:cxn modelId="{4BB3D3D1-FEF6-8B48-8832-6CFF0CDDEEBA}" type="presParOf" srcId="{E8A6FC13-FDA2-427D-A6A3-43AEF91EDAE9}" destId="{85C000A4-4A8C-4970-9A03-A303BE1DB332}" srcOrd="1" destOrd="0" presId="urn:microsoft.com/office/officeart/2005/8/layout/pyramid1"/>
    <dgm:cxn modelId="{65957F5F-C392-1F44-847B-47E3257F34E9}" type="presParOf" srcId="{85C000A4-4A8C-4970-9A03-A303BE1DB332}" destId="{BA47BADD-0C12-4CB1-9715-A83462F6306E}" srcOrd="0" destOrd="0" presId="urn:microsoft.com/office/officeart/2005/8/layout/pyramid1"/>
    <dgm:cxn modelId="{F7691FF8-903F-A64D-9AA3-451C406A4D0C}" type="presParOf" srcId="{85C000A4-4A8C-4970-9A03-A303BE1DB332}" destId="{6D1CE5A9-5E04-46E7-98AB-C6F67EB89BF5}" srcOrd="1" destOrd="0" presId="urn:microsoft.com/office/officeart/2005/8/layout/pyramid1"/>
    <dgm:cxn modelId="{A48C38C4-E9CB-D748-B0AB-BCCD081830B4}" type="presParOf" srcId="{E8A6FC13-FDA2-427D-A6A3-43AEF91EDAE9}" destId="{590FCA19-642B-4EB8-98B5-E6E91F0229A9}" srcOrd="2" destOrd="0" presId="urn:microsoft.com/office/officeart/2005/8/layout/pyramid1"/>
    <dgm:cxn modelId="{C3A1C736-7F46-054D-9C79-21C229448030}" type="presParOf" srcId="{590FCA19-642B-4EB8-98B5-E6E91F0229A9}" destId="{E9E4ADC2-84D9-4739-A040-BCEB57F970FC}" srcOrd="0" destOrd="0" presId="urn:microsoft.com/office/officeart/2005/8/layout/pyramid1"/>
    <dgm:cxn modelId="{E6B0CD74-1D65-BE4F-BF40-5BF2122B82C3}" type="presParOf" srcId="{590FCA19-642B-4EB8-98B5-E6E91F0229A9}" destId="{CD12DAEC-0C48-406F-9933-F5329E644602}" srcOrd="1" destOrd="0" presId="urn:microsoft.com/office/officeart/2005/8/layout/pyramid1"/>
    <dgm:cxn modelId="{030E6FC4-EDB9-6844-9C10-0EB69A441E71}" type="presParOf" srcId="{E8A6FC13-FDA2-427D-A6A3-43AEF91EDAE9}" destId="{EEC8A818-7EE6-4F8D-A251-F1932154EFD9}" srcOrd="3" destOrd="0" presId="urn:microsoft.com/office/officeart/2005/8/layout/pyramid1"/>
    <dgm:cxn modelId="{62E383D5-E0AF-554E-AF60-6C819381AD8A}" type="presParOf" srcId="{EEC8A818-7EE6-4F8D-A251-F1932154EFD9}" destId="{FAE374DD-942F-4676-8E4E-C8D88F35C51F}" srcOrd="0" destOrd="0" presId="urn:microsoft.com/office/officeart/2005/8/layout/pyramid1"/>
    <dgm:cxn modelId="{68122F3D-44F5-5940-B42D-F78BDB76B0F4}" type="presParOf" srcId="{EEC8A818-7EE6-4F8D-A251-F1932154EFD9}" destId="{74E0BEA9-BD14-4A21-8472-31909BAA488B}" srcOrd="1" destOrd="0" presId="urn:microsoft.com/office/officeart/2005/8/layout/pyramid1"/>
    <dgm:cxn modelId="{38A08ED1-E103-2B45-8CE2-562D7B2C3933}" type="presParOf" srcId="{E8A6FC13-FDA2-427D-A6A3-43AEF91EDAE9}" destId="{DDEAB05E-ABD7-456A-B466-94D66334DCBA}" srcOrd="4" destOrd="0" presId="urn:microsoft.com/office/officeart/2005/8/layout/pyramid1"/>
    <dgm:cxn modelId="{93E93D36-6DF7-1E45-B99E-2C1373D870CA}" type="presParOf" srcId="{DDEAB05E-ABD7-456A-B466-94D66334DCBA}" destId="{9A2E78A4-2723-4F5A-8358-0674F42AC653}" srcOrd="0" destOrd="0" presId="urn:microsoft.com/office/officeart/2005/8/layout/pyramid1"/>
    <dgm:cxn modelId="{680AF694-C74A-6B46-872C-7F4DD1B5BF14}" type="presParOf" srcId="{DDEAB05E-ABD7-456A-B466-94D66334DCBA}" destId="{DBB049E5-6B62-4725-8A8B-289A39437346}" srcOrd="1" destOrd="0" presId="urn:microsoft.com/office/officeart/2005/8/layout/pyramid1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E7B5EC-AC69-4EE1-94E4-52FF33787D71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>
        <a:scene3d>
          <a:camera prst="perspectiveRelaxedModerately" fov="2100000">
            <a:rot lat="21594000" lon="18000000" rev="2466000"/>
          </a:camera>
          <a:lightRig rig="balanced" dir="t"/>
        </a:scene3d>
      </dgm:spPr>
    </dgm:pt>
    <dgm:pt modelId="{BC9BADA2-6915-4239-BF5D-E59DF2D87431}">
      <dgm:prSet phldrT="[Text]" custT="1"/>
      <dgm:spPr>
        <a:solidFill>
          <a:schemeClr val="accent2">
            <a:lumMod val="25000"/>
          </a:schemeClr>
        </a:solidFill>
        <a:ln w="12700">
          <a:solidFill>
            <a:srgbClr val="FFFFFF"/>
          </a:solidFill>
        </a:ln>
        <a:effectLst/>
        <a:sp3d prstMaterial="metal"/>
      </dgm:spPr>
      <dgm:t>
        <a:bodyPr/>
        <a:lstStyle/>
        <a:p>
          <a:r>
            <a:rPr lang="de-DE" sz="2400" noProof="1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Besucher</a:t>
          </a:r>
          <a:endParaRPr lang="de-DE" sz="2400" b="0" noProof="1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BB8EB1B-8A71-4F29-A9A2-498210DB3654}" type="sibTrans" cxnId="{EDA374E9-C1C8-499A-8F82-F42D7100196F}">
      <dgm:prSet/>
      <dgm:spPr/>
      <dgm:t>
        <a:bodyPr/>
        <a:lstStyle/>
        <a:p>
          <a:endParaRPr lang="de-DE"/>
        </a:p>
      </dgm:t>
    </dgm:pt>
    <dgm:pt modelId="{1032463D-5874-4CCF-9ED5-621DE6E39EC6}" type="parTrans" cxnId="{EDA374E9-C1C8-499A-8F82-F42D7100196F}">
      <dgm:prSet/>
      <dgm:spPr/>
      <dgm:t>
        <a:bodyPr/>
        <a:lstStyle/>
        <a:p>
          <a:endParaRPr lang="de-DE"/>
        </a:p>
      </dgm:t>
    </dgm:pt>
    <dgm:pt modelId="{1489EEF3-840F-4D24-8E38-54BD30F11775}">
      <dgm:prSet phldrT="[Text]" custT="1"/>
      <dgm:spPr>
        <a:solidFill>
          <a:schemeClr val="accent2">
            <a:lumMod val="50000"/>
          </a:schemeClr>
        </a:solidFill>
        <a:ln w="12700">
          <a:solidFill>
            <a:srgbClr val="FFFFFF"/>
          </a:solidFill>
        </a:ln>
        <a:effectLst/>
        <a:sp3d prstMaterial="metal"/>
      </dgm:spPr>
      <dgm:t>
        <a:bodyPr/>
        <a:lstStyle/>
        <a:p>
          <a:r>
            <a:rPr lang="de-DE" sz="2000" noProof="1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Interessenten</a:t>
          </a:r>
          <a:endParaRPr lang="de-DE" sz="2000" b="0" noProof="1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2FA524D-D68B-44EE-B8F0-F8E7F9C8FDB1}" type="sibTrans" cxnId="{21C65FEE-84BE-45C1-A0C8-40D290063DE3}">
      <dgm:prSet/>
      <dgm:spPr/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8006A908-185F-4A42-BF71-7F2EF17771F0}" type="parTrans" cxnId="{21C65FEE-84BE-45C1-A0C8-40D290063DE3}">
      <dgm:prSet/>
      <dgm:spPr/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8DFFA006-876B-4387-96FA-2F778EE15DFB}">
      <dgm:prSet phldrT="[Text]" custT="1"/>
      <dgm:spPr>
        <a:solidFill>
          <a:schemeClr val="accent2">
            <a:lumMod val="75000"/>
          </a:schemeClr>
        </a:solidFill>
        <a:ln w="12700">
          <a:solidFill>
            <a:srgbClr val="FFFFFF"/>
          </a:solidFill>
        </a:ln>
        <a:effectLst/>
        <a:sp3d prstMaterial="metal"/>
      </dgm:spPr>
      <dgm:t>
        <a:bodyPr/>
        <a:lstStyle/>
        <a:p>
          <a:r>
            <a:rPr lang="de-DE" sz="2000" noProof="1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Mitglieder/</a:t>
          </a:r>
          <a:br>
            <a:rPr lang="de-DE" sz="2000" noProof="1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</a:br>
          <a:r>
            <a:rPr lang="de-DE" sz="2000" noProof="1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Kaufwillige</a:t>
          </a:r>
          <a:endParaRPr lang="de-DE" sz="2000" b="0" noProof="1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9DBC896-DDEF-464E-948E-0CCD54C11E28}" type="sibTrans" cxnId="{AEA9D809-6734-4BCB-BE7B-6D95073364AB}">
      <dgm:prSet/>
      <dgm:spPr/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AEEF8A1B-4057-432D-A128-61C224FFB934}" type="parTrans" cxnId="{AEA9D809-6734-4BCB-BE7B-6D95073364AB}">
      <dgm:prSet/>
      <dgm:spPr/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13CFA4E9-E7B2-445F-B736-717163A85020}">
      <dgm:prSet phldrT="[Text]" custT="1"/>
      <dgm:spPr>
        <a:solidFill>
          <a:schemeClr val="accent2">
            <a:lumMod val="90000"/>
          </a:schemeClr>
        </a:solidFill>
        <a:ln w="12700">
          <a:solidFill>
            <a:srgbClr val="FFFFFF"/>
          </a:solidFill>
        </a:ln>
        <a:effectLst/>
        <a:sp3d prstMaterial="metal"/>
      </dgm:spPr>
      <dgm:t>
        <a:bodyPr/>
        <a:lstStyle/>
        <a:p>
          <a:r>
            <a:rPr lang="de-DE" sz="18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Partner/</a:t>
          </a:r>
          <a:br>
            <a:rPr lang="de-DE" sz="18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</a:br>
          <a:r>
            <a:rPr lang="de-DE" sz="18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Käufer</a:t>
          </a:r>
          <a:endParaRPr lang="de-DE" sz="1800" b="0" dirty="0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F8AA02C-9A27-4101-878B-099FFE11B48D}" type="parTrans" cxnId="{E0E272E4-27D9-4B60-8479-35521C6F3267}">
      <dgm:prSet/>
      <dgm:spPr/>
      <dgm:t>
        <a:bodyPr/>
        <a:lstStyle/>
        <a:p>
          <a:endParaRPr lang="de-DE"/>
        </a:p>
      </dgm:t>
    </dgm:pt>
    <dgm:pt modelId="{925A1D9C-2581-471D-966D-1CE9072BC597}" type="sibTrans" cxnId="{E0E272E4-27D9-4B60-8479-35521C6F3267}">
      <dgm:prSet/>
      <dgm:spPr/>
      <dgm:t>
        <a:bodyPr/>
        <a:lstStyle/>
        <a:p>
          <a:endParaRPr lang="de-DE"/>
        </a:p>
      </dgm:t>
    </dgm:pt>
    <dgm:pt modelId="{BFCD2F5E-0C7C-40F4-B68A-0B1CEE54A054}">
      <dgm:prSet phldrT="[Text]" custT="1"/>
      <dgm:spPr>
        <a:solidFill>
          <a:schemeClr val="accent2"/>
        </a:solidFill>
        <a:ln w="12700">
          <a:solidFill>
            <a:srgbClr val="FFFFFF"/>
          </a:solidFill>
        </a:ln>
        <a:effectLst/>
        <a:sp3d prstMaterial="metal"/>
      </dgm:spPr>
      <dgm:t>
        <a:bodyPr anchor="b"/>
        <a:lstStyle/>
        <a:p>
          <a:r>
            <a:rPr lang="de-DE" sz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Netz-</a:t>
          </a:r>
          <a:br>
            <a:rPr lang="de-DE" sz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</a:br>
          <a:r>
            <a:rPr lang="de-DE" sz="1200" dirty="0" err="1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werker</a:t>
          </a:r>
          <a:r>
            <a:rPr lang="de-DE" sz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/</a:t>
          </a:r>
          <a:br>
            <a:rPr lang="de-DE" sz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</a:br>
          <a:r>
            <a:rPr lang="de-DE" sz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Stammkunde</a:t>
          </a:r>
          <a:endParaRPr lang="de-DE" sz="1100" dirty="0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EC572EF-14A0-49B9-9C0C-FC78FD2AA38C}" type="sibTrans" cxnId="{D7BE535A-F1DA-4E66-891F-760F621CAECC}">
      <dgm:prSet/>
      <dgm:spPr/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826BEE50-065E-4340-8165-81C39F4F8671}" type="parTrans" cxnId="{D7BE535A-F1DA-4E66-891F-760F621CAECC}">
      <dgm:prSet/>
      <dgm:spPr/>
      <dgm:t>
        <a:bodyPr/>
        <a:lstStyle/>
        <a:p>
          <a:endParaRPr lang="de-DE">
            <a:solidFill>
              <a:srgbClr val="FFFFFF"/>
            </a:solidFill>
          </a:endParaRPr>
        </a:p>
      </dgm:t>
    </dgm:pt>
    <dgm:pt modelId="{E8A6FC13-FDA2-427D-A6A3-43AEF91EDAE9}" type="pres">
      <dgm:prSet presAssocID="{97E7B5EC-AC69-4EE1-94E4-52FF33787D71}" presName="Name0" presStyleCnt="0">
        <dgm:presLayoutVars>
          <dgm:dir/>
          <dgm:animLvl val="lvl"/>
          <dgm:resizeHandles val="exact"/>
        </dgm:presLayoutVars>
      </dgm:prSet>
      <dgm:spPr/>
    </dgm:pt>
    <dgm:pt modelId="{ECA350EB-ADD0-4FF9-961C-413654001575}" type="pres">
      <dgm:prSet presAssocID="{BFCD2F5E-0C7C-40F4-B68A-0B1CEE54A054}" presName="Name8" presStyleCnt="0"/>
      <dgm:spPr>
        <a:sp3d prstMaterial="metal"/>
      </dgm:spPr>
    </dgm:pt>
    <dgm:pt modelId="{E4F8AA13-7EC3-42BA-AE65-3638E13DF284}" type="pres">
      <dgm:prSet presAssocID="{BFCD2F5E-0C7C-40F4-B68A-0B1CEE54A054}" presName="level" presStyleLbl="node1" presStyleIdx="0" presStyleCnt="5">
        <dgm:presLayoutVars>
          <dgm:chMax val="1"/>
          <dgm:bulletEnabled val="1"/>
        </dgm:presLayoutVars>
      </dgm:prSet>
      <dgm:spPr/>
    </dgm:pt>
    <dgm:pt modelId="{1F8E172B-15AB-407E-893F-6A146D4E4A7E}" type="pres">
      <dgm:prSet presAssocID="{BFCD2F5E-0C7C-40F4-B68A-0B1CEE54A05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5C000A4-4A8C-4970-9A03-A303BE1DB332}" type="pres">
      <dgm:prSet presAssocID="{13CFA4E9-E7B2-445F-B736-717163A85020}" presName="Name8" presStyleCnt="0"/>
      <dgm:spPr/>
    </dgm:pt>
    <dgm:pt modelId="{BA47BADD-0C12-4CB1-9715-A83462F6306E}" type="pres">
      <dgm:prSet presAssocID="{13CFA4E9-E7B2-445F-B736-717163A85020}" presName="level" presStyleLbl="node1" presStyleIdx="1" presStyleCnt="5">
        <dgm:presLayoutVars>
          <dgm:chMax val="1"/>
          <dgm:bulletEnabled val="1"/>
        </dgm:presLayoutVars>
      </dgm:prSet>
      <dgm:spPr/>
    </dgm:pt>
    <dgm:pt modelId="{6D1CE5A9-5E04-46E7-98AB-C6F67EB89BF5}" type="pres">
      <dgm:prSet presAssocID="{13CFA4E9-E7B2-445F-B736-717163A8502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90FCA19-642B-4EB8-98B5-E6E91F0229A9}" type="pres">
      <dgm:prSet presAssocID="{8DFFA006-876B-4387-96FA-2F778EE15DFB}" presName="Name8" presStyleCnt="0"/>
      <dgm:spPr>
        <a:sp3d prstMaterial="metal"/>
      </dgm:spPr>
    </dgm:pt>
    <dgm:pt modelId="{E9E4ADC2-84D9-4739-A040-BCEB57F970FC}" type="pres">
      <dgm:prSet presAssocID="{8DFFA006-876B-4387-96FA-2F778EE15DFB}" presName="level" presStyleLbl="node1" presStyleIdx="2" presStyleCnt="5">
        <dgm:presLayoutVars>
          <dgm:chMax val="1"/>
          <dgm:bulletEnabled val="1"/>
        </dgm:presLayoutVars>
      </dgm:prSet>
      <dgm:spPr/>
    </dgm:pt>
    <dgm:pt modelId="{CD12DAEC-0C48-406F-9933-F5329E644602}" type="pres">
      <dgm:prSet presAssocID="{8DFFA006-876B-4387-96FA-2F778EE15DF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EC8A818-7EE6-4F8D-A251-F1932154EFD9}" type="pres">
      <dgm:prSet presAssocID="{1489EEF3-840F-4D24-8E38-54BD30F11775}" presName="Name8" presStyleCnt="0"/>
      <dgm:spPr>
        <a:sp3d prstMaterial="metal"/>
      </dgm:spPr>
    </dgm:pt>
    <dgm:pt modelId="{FAE374DD-942F-4676-8E4E-C8D88F35C51F}" type="pres">
      <dgm:prSet presAssocID="{1489EEF3-840F-4D24-8E38-54BD30F11775}" presName="level" presStyleLbl="node1" presStyleIdx="3" presStyleCnt="5">
        <dgm:presLayoutVars>
          <dgm:chMax val="1"/>
          <dgm:bulletEnabled val="1"/>
        </dgm:presLayoutVars>
      </dgm:prSet>
      <dgm:spPr/>
    </dgm:pt>
    <dgm:pt modelId="{74E0BEA9-BD14-4A21-8472-31909BAA488B}" type="pres">
      <dgm:prSet presAssocID="{1489EEF3-840F-4D24-8E38-54BD30F1177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DEAB05E-ABD7-456A-B466-94D66334DCBA}" type="pres">
      <dgm:prSet presAssocID="{BC9BADA2-6915-4239-BF5D-E59DF2D87431}" presName="Name8" presStyleCnt="0"/>
      <dgm:spPr/>
    </dgm:pt>
    <dgm:pt modelId="{9A2E78A4-2723-4F5A-8358-0674F42AC653}" type="pres">
      <dgm:prSet presAssocID="{BC9BADA2-6915-4239-BF5D-E59DF2D87431}" presName="level" presStyleLbl="node1" presStyleIdx="4" presStyleCnt="5" custLinFactNeighborY="0">
        <dgm:presLayoutVars>
          <dgm:chMax val="1"/>
          <dgm:bulletEnabled val="1"/>
        </dgm:presLayoutVars>
      </dgm:prSet>
      <dgm:spPr/>
    </dgm:pt>
    <dgm:pt modelId="{DBB049E5-6B62-4725-8A8B-289A39437346}" type="pres">
      <dgm:prSet presAssocID="{BC9BADA2-6915-4239-BF5D-E59DF2D8743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EA9D809-6734-4BCB-BE7B-6D95073364AB}" srcId="{97E7B5EC-AC69-4EE1-94E4-52FF33787D71}" destId="{8DFFA006-876B-4387-96FA-2F778EE15DFB}" srcOrd="2" destOrd="0" parTransId="{AEEF8A1B-4057-432D-A128-61C224FFB934}" sibTransId="{C9DBC896-DDEF-464E-948E-0CCD54C11E28}"/>
    <dgm:cxn modelId="{46C6D11D-AB96-224A-86C0-57ADAB9A49F7}" type="presOf" srcId="{8DFFA006-876B-4387-96FA-2F778EE15DFB}" destId="{E9E4ADC2-84D9-4739-A040-BCEB57F970FC}" srcOrd="0" destOrd="0" presId="urn:microsoft.com/office/officeart/2005/8/layout/pyramid1"/>
    <dgm:cxn modelId="{52796448-7E6D-E749-AF6B-1FC7BF31EDD5}" type="presOf" srcId="{BFCD2F5E-0C7C-40F4-B68A-0B1CEE54A054}" destId="{1F8E172B-15AB-407E-893F-6A146D4E4A7E}" srcOrd="1" destOrd="0" presId="urn:microsoft.com/office/officeart/2005/8/layout/pyramid1"/>
    <dgm:cxn modelId="{1EE4C355-E56F-AC4A-9F0E-57A0FFC52F91}" type="presOf" srcId="{1489EEF3-840F-4D24-8E38-54BD30F11775}" destId="{74E0BEA9-BD14-4A21-8472-31909BAA488B}" srcOrd="1" destOrd="0" presId="urn:microsoft.com/office/officeart/2005/8/layout/pyramid1"/>
    <dgm:cxn modelId="{D7BE535A-F1DA-4E66-891F-760F621CAECC}" srcId="{97E7B5EC-AC69-4EE1-94E4-52FF33787D71}" destId="{BFCD2F5E-0C7C-40F4-B68A-0B1CEE54A054}" srcOrd="0" destOrd="0" parTransId="{826BEE50-065E-4340-8165-81C39F4F8671}" sibTransId="{CEC572EF-14A0-49B9-9C0C-FC78FD2AA38C}"/>
    <dgm:cxn modelId="{AC39D25F-BEAB-1542-8D52-A314E6CB85F1}" type="presOf" srcId="{13CFA4E9-E7B2-445F-B736-717163A85020}" destId="{BA47BADD-0C12-4CB1-9715-A83462F6306E}" srcOrd="0" destOrd="0" presId="urn:microsoft.com/office/officeart/2005/8/layout/pyramid1"/>
    <dgm:cxn modelId="{C6B50F6E-6614-9F4B-9091-4ADCA6403236}" type="presOf" srcId="{BC9BADA2-6915-4239-BF5D-E59DF2D87431}" destId="{9A2E78A4-2723-4F5A-8358-0674F42AC653}" srcOrd="0" destOrd="0" presId="urn:microsoft.com/office/officeart/2005/8/layout/pyramid1"/>
    <dgm:cxn modelId="{3E22DE70-4315-6A4C-9869-86C3784AF087}" type="presOf" srcId="{BC9BADA2-6915-4239-BF5D-E59DF2D87431}" destId="{DBB049E5-6B62-4725-8A8B-289A39437346}" srcOrd="1" destOrd="0" presId="urn:microsoft.com/office/officeart/2005/8/layout/pyramid1"/>
    <dgm:cxn modelId="{F793238A-E210-6A42-BE9B-730140FBB3F5}" type="presOf" srcId="{8DFFA006-876B-4387-96FA-2F778EE15DFB}" destId="{CD12DAEC-0C48-406F-9933-F5329E644602}" srcOrd="1" destOrd="0" presId="urn:microsoft.com/office/officeart/2005/8/layout/pyramid1"/>
    <dgm:cxn modelId="{2977A796-25F6-D64A-B8A7-F6509BDB44F8}" type="presOf" srcId="{97E7B5EC-AC69-4EE1-94E4-52FF33787D71}" destId="{E8A6FC13-FDA2-427D-A6A3-43AEF91EDAE9}" srcOrd="0" destOrd="0" presId="urn:microsoft.com/office/officeart/2005/8/layout/pyramid1"/>
    <dgm:cxn modelId="{19288FA1-9A73-F34C-8049-CC3A73DED021}" type="presOf" srcId="{13CFA4E9-E7B2-445F-B736-717163A85020}" destId="{6D1CE5A9-5E04-46E7-98AB-C6F67EB89BF5}" srcOrd="1" destOrd="0" presId="urn:microsoft.com/office/officeart/2005/8/layout/pyramid1"/>
    <dgm:cxn modelId="{6CA55AD6-C085-C64F-966D-D9CBD54D55B3}" type="presOf" srcId="{1489EEF3-840F-4D24-8E38-54BD30F11775}" destId="{FAE374DD-942F-4676-8E4E-C8D88F35C51F}" srcOrd="0" destOrd="0" presId="urn:microsoft.com/office/officeart/2005/8/layout/pyramid1"/>
    <dgm:cxn modelId="{DEB5D8DC-A59C-9747-ACB0-C1A0AD064E0A}" type="presOf" srcId="{BFCD2F5E-0C7C-40F4-B68A-0B1CEE54A054}" destId="{E4F8AA13-7EC3-42BA-AE65-3638E13DF284}" srcOrd="0" destOrd="0" presId="urn:microsoft.com/office/officeart/2005/8/layout/pyramid1"/>
    <dgm:cxn modelId="{E0E272E4-27D9-4B60-8479-35521C6F3267}" srcId="{97E7B5EC-AC69-4EE1-94E4-52FF33787D71}" destId="{13CFA4E9-E7B2-445F-B736-717163A85020}" srcOrd="1" destOrd="0" parTransId="{AF8AA02C-9A27-4101-878B-099FFE11B48D}" sibTransId="{925A1D9C-2581-471D-966D-1CE9072BC597}"/>
    <dgm:cxn modelId="{EDA374E9-C1C8-499A-8F82-F42D7100196F}" srcId="{97E7B5EC-AC69-4EE1-94E4-52FF33787D71}" destId="{BC9BADA2-6915-4239-BF5D-E59DF2D87431}" srcOrd="4" destOrd="0" parTransId="{1032463D-5874-4CCF-9ED5-621DE6E39EC6}" sibTransId="{6BB8EB1B-8A71-4F29-A9A2-498210DB3654}"/>
    <dgm:cxn modelId="{21C65FEE-84BE-45C1-A0C8-40D290063DE3}" srcId="{97E7B5EC-AC69-4EE1-94E4-52FF33787D71}" destId="{1489EEF3-840F-4D24-8E38-54BD30F11775}" srcOrd="3" destOrd="0" parTransId="{8006A908-185F-4A42-BF71-7F2EF17771F0}" sibTransId="{E2FA524D-D68B-44EE-B8F0-F8E7F9C8FDB1}"/>
    <dgm:cxn modelId="{694918AF-70FF-1444-A150-4B1A70143FA2}" type="presParOf" srcId="{E8A6FC13-FDA2-427D-A6A3-43AEF91EDAE9}" destId="{ECA350EB-ADD0-4FF9-961C-413654001575}" srcOrd="0" destOrd="0" presId="urn:microsoft.com/office/officeart/2005/8/layout/pyramid1"/>
    <dgm:cxn modelId="{C7D58229-93C3-7242-9D6A-7A7A1D6C495B}" type="presParOf" srcId="{ECA350EB-ADD0-4FF9-961C-413654001575}" destId="{E4F8AA13-7EC3-42BA-AE65-3638E13DF284}" srcOrd="0" destOrd="0" presId="urn:microsoft.com/office/officeart/2005/8/layout/pyramid1"/>
    <dgm:cxn modelId="{909D0FB3-38E8-D748-8615-EBD3C710499A}" type="presParOf" srcId="{ECA350EB-ADD0-4FF9-961C-413654001575}" destId="{1F8E172B-15AB-407E-893F-6A146D4E4A7E}" srcOrd="1" destOrd="0" presId="urn:microsoft.com/office/officeart/2005/8/layout/pyramid1"/>
    <dgm:cxn modelId="{33C6B016-E900-0D43-A1F3-FC0E0169CEDF}" type="presParOf" srcId="{E8A6FC13-FDA2-427D-A6A3-43AEF91EDAE9}" destId="{85C000A4-4A8C-4970-9A03-A303BE1DB332}" srcOrd="1" destOrd="0" presId="urn:microsoft.com/office/officeart/2005/8/layout/pyramid1"/>
    <dgm:cxn modelId="{45E6C441-27E2-7B4C-93BE-4011FB934A13}" type="presParOf" srcId="{85C000A4-4A8C-4970-9A03-A303BE1DB332}" destId="{BA47BADD-0C12-4CB1-9715-A83462F6306E}" srcOrd="0" destOrd="0" presId="urn:microsoft.com/office/officeart/2005/8/layout/pyramid1"/>
    <dgm:cxn modelId="{9BE7DA52-D104-414F-9BA6-E64AC6A14371}" type="presParOf" srcId="{85C000A4-4A8C-4970-9A03-A303BE1DB332}" destId="{6D1CE5A9-5E04-46E7-98AB-C6F67EB89BF5}" srcOrd="1" destOrd="0" presId="urn:microsoft.com/office/officeart/2005/8/layout/pyramid1"/>
    <dgm:cxn modelId="{1E3A70EA-14A5-FF4E-8654-C97CA1C8CFE2}" type="presParOf" srcId="{E8A6FC13-FDA2-427D-A6A3-43AEF91EDAE9}" destId="{590FCA19-642B-4EB8-98B5-E6E91F0229A9}" srcOrd="2" destOrd="0" presId="urn:microsoft.com/office/officeart/2005/8/layout/pyramid1"/>
    <dgm:cxn modelId="{6D6E2F6B-7175-FE40-9BF5-EB88634A1804}" type="presParOf" srcId="{590FCA19-642B-4EB8-98B5-E6E91F0229A9}" destId="{E9E4ADC2-84D9-4739-A040-BCEB57F970FC}" srcOrd="0" destOrd="0" presId="urn:microsoft.com/office/officeart/2005/8/layout/pyramid1"/>
    <dgm:cxn modelId="{BF58C51D-0B94-DD4E-A0C8-67AF8E18D548}" type="presParOf" srcId="{590FCA19-642B-4EB8-98B5-E6E91F0229A9}" destId="{CD12DAEC-0C48-406F-9933-F5329E644602}" srcOrd="1" destOrd="0" presId="urn:microsoft.com/office/officeart/2005/8/layout/pyramid1"/>
    <dgm:cxn modelId="{D4F55FDC-DA27-6541-88E5-181CB4B3621E}" type="presParOf" srcId="{E8A6FC13-FDA2-427D-A6A3-43AEF91EDAE9}" destId="{EEC8A818-7EE6-4F8D-A251-F1932154EFD9}" srcOrd="3" destOrd="0" presId="urn:microsoft.com/office/officeart/2005/8/layout/pyramid1"/>
    <dgm:cxn modelId="{F8CF3DB1-623E-414D-A516-BA839EAABC7B}" type="presParOf" srcId="{EEC8A818-7EE6-4F8D-A251-F1932154EFD9}" destId="{FAE374DD-942F-4676-8E4E-C8D88F35C51F}" srcOrd="0" destOrd="0" presId="urn:microsoft.com/office/officeart/2005/8/layout/pyramid1"/>
    <dgm:cxn modelId="{2AA6D2C8-C1BB-BF4E-9DF7-C95BC047EA54}" type="presParOf" srcId="{EEC8A818-7EE6-4F8D-A251-F1932154EFD9}" destId="{74E0BEA9-BD14-4A21-8472-31909BAA488B}" srcOrd="1" destOrd="0" presId="urn:microsoft.com/office/officeart/2005/8/layout/pyramid1"/>
    <dgm:cxn modelId="{88BEED76-9CC5-BC48-AEEF-F8DF45594A59}" type="presParOf" srcId="{E8A6FC13-FDA2-427D-A6A3-43AEF91EDAE9}" destId="{DDEAB05E-ABD7-456A-B466-94D66334DCBA}" srcOrd="4" destOrd="0" presId="urn:microsoft.com/office/officeart/2005/8/layout/pyramid1"/>
    <dgm:cxn modelId="{7F8156B7-5E53-734B-AA35-E1B443197CB0}" type="presParOf" srcId="{DDEAB05E-ABD7-456A-B466-94D66334DCBA}" destId="{9A2E78A4-2723-4F5A-8358-0674F42AC653}" srcOrd="0" destOrd="0" presId="urn:microsoft.com/office/officeart/2005/8/layout/pyramid1"/>
    <dgm:cxn modelId="{61AA22EF-A658-0945-9293-3A5448BC72CF}" type="presParOf" srcId="{DDEAB05E-ABD7-456A-B466-94D66334DCBA}" destId="{DBB049E5-6B62-4725-8A8B-289A39437346}" srcOrd="1" destOrd="0" presId="urn:microsoft.com/office/officeart/2005/8/layout/pyramid1"/>
  </dgm:cxnLst>
  <dgm:bg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8AA13-7EC3-42BA-AE65-3638E13DF284}">
      <dsp:nvSpPr>
        <dsp:cNvPr id="0" name=""/>
        <dsp:cNvSpPr/>
      </dsp:nvSpPr>
      <dsp:spPr>
        <a:xfrm>
          <a:off x="2081396" y="0"/>
          <a:ext cx="1040698" cy="837899"/>
        </a:xfrm>
        <a:prstGeom prst="trapezoid">
          <a:avLst>
            <a:gd name="adj" fmla="val 62102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rgbClr val="FFFFFF"/>
          </a:solidFill>
          <a:prstDash val="solid"/>
          <a:miter lim="800000"/>
        </a:ln>
        <a:effectLst/>
        <a:scene3d>
          <a:camera prst="perspectiveRelaxedModerately" fov="2700000">
            <a:rot lat="20905305" lon="1196812" rev="21113196"/>
          </a:camera>
          <a:lightRig rig="balanced" dir="t"/>
        </a:scene3d>
        <a:sp3d prstMaterial="metal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chemeClr val="bg1"/>
              </a:solidFill>
              <a:latin typeface="+mj-lt"/>
              <a:ea typeface="Arial" charset="0"/>
              <a:cs typeface="Arial" charset="0"/>
            </a:rPr>
            <a:t>CRM</a:t>
          </a:r>
          <a:endParaRPr lang="de-DE" sz="1800" kern="1200" dirty="0">
            <a:solidFill>
              <a:schemeClr val="tx1">
                <a:lumMod val="95000"/>
                <a:lumOff val="5000"/>
              </a:scheme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081396" y="0"/>
        <a:ext cx="1040698" cy="837899"/>
      </dsp:txXfrm>
    </dsp:sp>
    <dsp:sp modelId="{BA47BADD-0C12-4CB1-9715-A83462F6306E}">
      <dsp:nvSpPr>
        <dsp:cNvPr id="0" name=""/>
        <dsp:cNvSpPr/>
      </dsp:nvSpPr>
      <dsp:spPr>
        <a:xfrm>
          <a:off x="1561047" y="837899"/>
          <a:ext cx="2081396" cy="837899"/>
        </a:xfrm>
        <a:prstGeom prst="trapezoid">
          <a:avLst>
            <a:gd name="adj" fmla="val 62102"/>
          </a:avLst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  <a:scene3d>
          <a:camera prst="perspectiveRelaxedModerately" fov="2700000">
            <a:rot lat="20905305" lon="1196812" rev="21113196"/>
          </a:camera>
          <a:lightRig rig="balanced" dir="t"/>
        </a:scene3d>
        <a:sp3d prstMaterial="metal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925291" y="837899"/>
        <a:ext cx="1352907" cy="837899"/>
      </dsp:txXfrm>
    </dsp:sp>
    <dsp:sp modelId="{E9E4ADC2-84D9-4739-A040-BCEB57F970FC}">
      <dsp:nvSpPr>
        <dsp:cNvPr id="0" name=""/>
        <dsp:cNvSpPr/>
      </dsp:nvSpPr>
      <dsp:spPr>
        <a:xfrm>
          <a:off x="1040698" y="1675797"/>
          <a:ext cx="3122094" cy="837899"/>
        </a:xfrm>
        <a:prstGeom prst="trapezoid">
          <a:avLst>
            <a:gd name="adj" fmla="val 62102"/>
          </a:avLst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  <a:scene3d>
          <a:camera prst="perspectiveRelaxedModerately" fov="2700000">
            <a:rot lat="20905305" lon="1196812" rev="21113196"/>
          </a:camera>
          <a:lightRig rig="balanced" dir="t"/>
        </a:scene3d>
        <a:sp3d prstMaterial="metal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>
              <a:solidFill>
                <a:schemeClr val="bg1"/>
              </a:solidFill>
              <a:latin typeface="+mj-lt"/>
            </a:rPr>
            <a:t>Sales</a:t>
          </a:r>
          <a:r>
            <a:rPr lang="de-DE" sz="1800" kern="1200" dirty="0">
              <a:solidFill>
                <a:schemeClr val="bg1"/>
              </a:solidFill>
              <a:latin typeface="+mj-lt"/>
            </a:rPr>
            <a:t> Marketing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noProof="1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noProof="1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587064" y="1675797"/>
        <a:ext cx="2029361" cy="837899"/>
      </dsp:txXfrm>
    </dsp:sp>
    <dsp:sp modelId="{FAE374DD-942F-4676-8E4E-C8D88F35C51F}">
      <dsp:nvSpPr>
        <dsp:cNvPr id="0" name=""/>
        <dsp:cNvSpPr/>
      </dsp:nvSpPr>
      <dsp:spPr>
        <a:xfrm>
          <a:off x="520349" y="2513697"/>
          <a:ext cx="4162792" cy="837899"/>
        </a:xfrm>
        <a:prstGeom prst="trapezoid">
          <a:avLst>
            <a:gd name="adj" fmla="val 62102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rgbClr val="FFFFFF"/>
          </a:solidFill>
          <a:prstDash val="solid"/>
          <a:miter lim="800000"/>
        </a:ln>
        <a:effectLst/>
        <a:scene3d>
          <a:camera prst="perspectiveRelaxedModerately" fov="2700000">
            <a:rot lat="20905305" lon="1196812" rev="21113196"/>
          </a:camera>
          <a:lightRig rig="balanced" dir="t"/>
        </a:scene3d>
        <a:sp3d prstMaterial="metal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chemeClr val="bg1"/>
              </a:solidFill>
              <a:latin typeface="+mj-lt"/>
            </a:rPr>
            <a:t>Community Marketing</a:t>
          </a:r>
          <a:endParaRPr lang="de-DE" sz="2000" kern="1200" noProof="1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248837" y="2513697"/>
        <a:ext cx="2705815" cy="837899"/>
      </dsp:txXfrm>
    </dsp:sp>
    <dsp:sp modelId="{9A2E78A4-2723-4F5A-8358-0674F42AC653}">
      <dsp:nvSpPr>
        <dsp:cNvPr id="0" name=""/>
        <dsp:cNvSpPr/>
      </dsp:nvSpPr>
      <dsp:spPr>
        <a:xfrm>
          <a:off x="0" y="3351596"/>
          <a:ext cx="5203491" cy="837899"/>
        </a:xfrm>
        <a:prstGeom prst="trapezoid">
          <a:avLst>
            <a:gd name="adj" fmla="val 62102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rgbClr val="FFFFFF"/>
          </a:solidFill>
          <a:prstDash val="solid"/>
          <a:miter lim="800000"/>
        </a:ln>
        <a:effectLst/>
        <a:scene3d>
          <a:camera prst="perspectiveRelaxedModerately" fov="2700000">
            <a:rot lat="20905305" lon="1196812" rev="21113196"/>
          </a:camera>
          <a:lightRig rig="balanced" dir="t"/>
        </a:scene3d>
        <a:sp3d prstMaterial="metal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solidFill>
                <a:schemeClr val="bg1"/>
              </a:solidFill>
              <a:latin typeface="+mj-lt"/>
            </a:rPr>
            <a:t>Internet Marketing (SEO/SEA)</a:t>
          </a:r>
          <a:endParaRPr lang="de-DE" sz="2400" kern="1200" noProof="1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910610" y="3351596"/>
        <a:ext cx="3382269" cy="8378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8AA13-7EC3-42BA-AE65-3638E13DF284}">
      <dsp:nvSpPr>
        <dsp:cNvPr id="0" name=""/>
        <dsp:cNvSpPr/>
      </dsp:nvSpPr>
      <dsp:spPr>
        <a:xfrm>
          <a:off x="1777445" y="0"/>
          <a:ext cx="888722" cy="888320"/>
        </a:xfrm>
        <a:prstGeom prst="trapezoid">
          <a:avLst>
            <a:gd name="adj" fmla="val 50023"/>
          </a:avLst>
        </a:prstGeom>
        <a:solidFill>
          <a:schemeClr val="accent2"/>
        </a:solidFill>
        <a:ln w="12700" cap="flat" cmpd="sng" algn="ctr">
          <a:solidFill>
            <a:srgbClr val="FFFFFF"/>
          </a:solidFill>
          <a:prstDash val="solid"/>
          <a:miter lim="800000"/>
        </a:ln>
        <a:effectLst/>
        <a:scene3d>
          <a:camera prst="perspectiveRelaxedModerately" fov="2100000">
            <a:rot lat="21594000" lon="18000000" rev="2466000"/>
          </a:camera>
          <a:lightRig rig="balanced" dir="t"/>
        </a:scene3d>
        <a:sp3d prstMaterial="metal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Netz-</a:t>
          </a:r>
          <a:br>
            <a:rPr lang="de-DE" sz="120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</a:br>
          <a:r>
            <a:rPr lang="de-DE" sz="1200" kern="1200" dirty="0" err="1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werker</a:t>
          </a:r>
          <a:r>
            <a:rPr lang="de-DE" sz="120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/</a:t>
          </a:r>
          <a:br>
            <a:rPr lang="de-DE" sz="120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</a:br>
          <a:r>
            <a:rPr lang="de-DE" sz="120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Stammkunde</a:t>
          </a:r>
          <a:endParaRPr lang="de-DE" sz="1100" kern="1200" dirty="0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777445" y="0"/>
        <a:ext cx="888722" cy="888320"/>
      </dsp:txXfrm>
    </dsp:sp>
    <dsp:sp modelId="{BA47BADD-0C12-4CB1-9715-A83462F6306E}">
      <dsp:nvSpPr>
        <dsp:cNvPr id="0" name=""/>
        <dsp:cNvSpPr/>
      </dsp:nvSpPr>
      <dsp:spPr>
        <a:xfrm>
          <a:off x="1333083" y="888320"/>
          <a:ext cx="1777445" cy="888320"/>
        </a:xfrm>
        <a:prstGeom prst="trapezoid">
          <a:avLst>
            <a:gd name="adj" fmla="val 50023"/>
          </a:avLst>
        </a:prstGeom>
        <a:solidFill>
          <a:schemeClr val="accent2">
            <a:lumMod val="90000"/>
          </a:schemeClr>
        </a:solidFill>
        <a:ln w="12700" cap="flat" cmpd="sng" algn="ctr">
          <a:solidFill>
            <a:srgbClr val="FFFFFF"/>
          </a:solidFill>
          <a:prstDash val="solid"/>
          <a:miter lim="800000"/>
        </a:ln>
        <a:effectLst/>
        <a:scene3d>
          <a:camera prst="perspectiveRelaxedModerately" fov="2100000">
            <a:rot lat="21594000" lon="18000000" rev="2466000"/>
          </a:camera>
          <a:lightRig rig="balanced" dir="t"/>
        </a:scene3d>
        <a:sp3d prstMaterial="metal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Partner/</a:t>
          </a:r>
          <a:br>
            <a:rPr lang="de-DE" sz="180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</a:br>
          <a:r>
            <a:rPr lang="de-DE" sz="180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Käufer</a:t>
          </a:r>
          <a:endParaRPr lang="de-DE" sz="1800" b="0" kern="1200" dirty="0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644136" y="888320"/>
        <a:ext cx="1155339" cy="888320"/>
      </dsp:txXfrm>
    </dsp:sp>
    <dsp:sp modelId="{E9E4ADC2-84D9-4739-A040-BCEB57F970FC}">
      <dsp:nvSpPr>
        <dsp:cNvPr id="0" name=""/>
        <dsp:cNvSpPr/>
      </dsp:nvSpPr>
      <dsp:spPr>
        <a:xfrm>
          <a:off x="888722" y="1776641"/>
          <a:ext cx="2666167" cy="888320"/>
        </a:xfrm>
        <a:prstGeom prst="trapezoid">
          <a:avLst>
            <a:gd name="adj" fmla="val 50023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rgbClr val="FFFFFF"/>
          </a:solidFill>
          <a:prstDash val="solid"/>
          <a:miter lim="800000"/>
        </a:ln>
        <a:effectLst/>
        <a:scene3d>
          <a:camera prst="perspectiveRelaxedModerately" fov="2100000">
            <a:rot lat="21594000" lon="18000000" rev="2466000"/>
          </a:camera>
          <a:lightRig rig="balanced" dir="t"/>
        </a:scene3d>
        <a:sp3d prstMaterial="metal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noProof="1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Mitglieder/</a:t>
          </a:r>
          <a:br>
            <a:rPr lang="de-DE" sz="2000" kern="1200" noProof="1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</a:br>
          <a:r>
            <a:rPr lang="de-DE" sz="2000" kern="1200" noProof="1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Kaufwillige</a:t>
          </a:r>
          <a:endParaRPr lang="de-DE" sz="2000" b="0" kern="1200" noProof="1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355301" y="1776641"/>
        <a:ext cx="1733009" cy="888320"/>
      </dsp:txXfrm>
    </dsp:sp>
    <dsp:sp modelId="{FAE374DD-942F-4676-8E4E-C8D88F35C51F}">
      <dsp:nvSpPr>
        <dsp:cNvPr id="0" name=""/>
        <dsp:cNvSpPr/>
      </dsp:nvSpPr>
      <dsp:spPr>
        <a:xfrm>
          <a:off x="444361" y="2664962"/>
          <a:ext cx="3554890" cy="888320"/>
        </a:xfrm>
        <a:prstGeom prst="trapezoid">
          <a:avLst>
            <a:gd name="adj" fmla="val 50023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rgbClr val="FFFFFF"/>
          </a:solidFill>
          <a:prstDash val="solid"/>
          <a:miter lim="800000"/>
        </a:ln>
        <a:effectLst/>
        <a:scene3d>
          <a:camera prst="perspectiveRelaxedModerately" fov="2100000">
            <a:rot lat="21594000" lon="18000000" rev="2466000"/>
          </a:camera>
          <a:lightRig rig="balanced" dir="t"/>
        </a:scene3d>
        <a:sp3d prstMaterial="metal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noProof="1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Interessenten</a:t>
          </a:r>
          <a:endParaRPr lang="de-DE" sz="2000" b="0" kern="1200" noProof="1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066467" y="2664962"/>
        <a:ext cx="2310678" cy="888320"/>
      </dsp:txXfrm>
    </dsp:sp>
    <dsp:sp modelId="{9A2E78A4-2723-4F5A-8358-0674F42AC653}">
      <dsp:nvSpPr>
        <dsp:cNvPr id="0" name=""/>
        <dsp:cNvSpPr/>
      </dsp:nvSpPr>
      <dsp:spPr>
        <a:xfrm>
          <a:off x="0" y="3553283"/>
          <a:ext cx="4443612" cy="888320"/>
        </a:xfrm>
        <a:prstGeom prst="trapezoid">
          <a:avLst>
            <a:gd name="adj" fmla="val 50023"/>
          </a:avLst>
        </a:prstGeom>
        <a:solidFill>
          <a:schemeClr val="accent2">
            <a:lumMod val="25000"/>
          </a:schemeClr>
        </a:solidFill>
        <a:ln w="12700" cap="flat" cmpd="sng" algn="ctr">
          <a:solidFill>
            <a:srgbClr val="FFFFFF"/>
          </a:solidFill>
          <a:prstDash val="solid"/>
          <a:miter lim="800000"/>
        </a:ln>
        <a:effectLst/>
        <a:scene3d>
          <a:camera prst="perspectiveRelaxedModerately" fov="2100000">
            <a:rot lat="21594000" lon="18000000" rev="2466000"/>
          </a:camera>
          <a:lightRig rig="balanced" dir="t"/>
        </a:scene3d>
        <a:sp3d prstMaterial="metal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noProof="1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rPr>
            <a:t>Besucher</a:t>
          </a:r>
          <a:endParaRPr lang="de-DE" sz="2400" b="0" kern="1200" noProof="1">
            <a:solidFill>
              <a:schemeClr val="bg1"/>
            </a:solidFill>
            <a:latin typeface="+mj-lt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777632" y="3553283"/>
        <a:ext cx="2888348" cy="888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F241D-949C-B242-845A-F8B983B04694}" type="datetimeFigureOut">
              <a:rPr lang="de-DE" smtClean="0"/>
              <a:t>21.12.20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8EDC1-9E9D-9747-9445-206990A97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922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61B2F-1094-7D45-B7A3-8D001BEBF26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47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61B2F-1094-7D45-B7A3-8D001BEBF26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0980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Folienbildplatzhalter 1">
            <a:extLst>
              <a:ext uri="{FF2B5EF4-FFF2-40B4-BE49-F238E27FC236}">
                <a16:creationId xmlns:a16="http://schemas.microsoft.com/office/drawing/2014/main" id="{3A6759C9-61CE-D443-940A-73F1450BDA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izenplatzhalter 2">
            <a:extLst>
              <a:ext uri="{FF2B5EF4-FFF2-40B4-BE49-F238E27FC236}">
                <a16:creationId xmlns:a16="http://schemas.microsoft.com/office/drawing/2014/main" id="{25910F50-1907-194C-8965-B40B3FD06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Internet-Marketing-Pyramide</a:t>
            </a:r>
          </a:p>
        </p:txBody>
      </p:sp>
      <p:sp>
        <p:nvSpPr>
          <p:cNvPr id="44035" name="Foliennummernplatzhalter 3">
            <a:extLst>
              <a:ext uri="{FF2B5EF4-FFF2-40B4-BE49-F238E27FC236}">
                <a16:creationId xmlns:a16="http://schemas.microsoft.com/office/drawing/2014/main" id="{2CC82C56-D447-F84F-B30E-785163111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90939E-BD62-364C-8B7B-A289028C5F1D}" type="slidenum">
              <a:rPr lang="de-DE" altLang="de-DE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</a:t>
            </a:fld>
            <a:endParaRPr lang="de-DE" altLang="de-DE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903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94D97AF0-ED44-F247-ADC9-8A780FA0A4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18A56B1E-5F38-CD45-850B-5547F032D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de-DE" altLang="de-DE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F87E461F-D5F3-844A-A98B-77DA367DC9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B874024-9B21-A847-9EC9-E93AF58C9367}" type="slidenum">
              <a:rPr lang="de-DE" altLang="de-DE" sz="1200">
                <a:latin typeface="Times New Roman" panose="02020603050405020304" pitchFamily="18" charset="0"/>
              </a:rPr>
              <a:pPr/>
              <a:t>23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583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dirty="0">
                <a:latin typeface="Open Sans" panose="020B0606030504020204" pitchFamily="34" charset="0"/>
                <a:ea typeface="ＭＳ Ｐゴシック" pitchFamily="-104" charset="-128"/>
                <a:cs typeface="ＭＳ Ｐゴシック" pitchFamily="-104" charset="-128"/>
              </a:rPr>
              <a:t>Gap-Analyse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F9C9FC-1519-0E48-8BD8-D1A5B70F6C52}" type="slidenum">
              <a:rPr lang="de-DE" smtClean="0">
                <a:latin typeface="Open Sans" panose="020B0606030504020204" pitchFamily="34" charset="0"/>
              </a:rPr>
              <a:pPr/>
              <a:t>28</a:t>
            </a:fld>
            <a:endParaRPr lang="de-DE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76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4F071-A570-8F47-98B0-81B700F07AEA}" type="datetime1">
              <a:rPr lang="de-DE" smtClean="0"/>
              <a:t>21.12.20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15366-03D4-0D40-AC78-26D2037F4F7A}" type="datetime1">
              <a:rPr lang="de-DE" smtClean="0"/>
              <a:t>21.12.20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918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33AE-93D2-DA48-A49B-9F9C32376675}" type="datetime1">
              <a:rPr lang="de-DE" smtClean="0"/>
              <a:t>21.12.20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176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55CC-B094-B241-90E2-121A04FEEC6B}" type="datetime1">
              <a:rPr lang="de-DE" smtClean="0"/>
              <a:t>21.12.20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10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FDAD1-411E-6F42-B9F8-3E81A809DB64}" type="datetime1">
              <a:rPr lang="de-DE" smtClean="0"/>
              <a:t>21.12.20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9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F1D29-ABE6-264A-8563-9116E8F0EA1E}" type="datetime1">
              <a:rPr lang="de-DE" smtClean="0"/>
              <a:t>21.12.20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8229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4B979-3367-4143-BDA0-5B4773C80B61}" type="datetime1">
              <a:rPr lang="de-DE" smtClean="0"/>
              <a:t>21.12.20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46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495C-6025-E24D-8DD1-CFB0A1C44486}" type="datetime1">
              <a:rPr lang="de-DE" smtClean="0"/>
              <a:t>21.12.20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467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D573-0797-9842-8EFB-6CDBA38A1487}" type="datetime1">
              <a:rPr lang="de-DE" smtClean="0"/>
              <a:t>21.12.20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5AF2-282D-3C41-8C78-9D5C26DF121A}" type="datetime1">
              <a:rPr lang="de-DE" smtClean="0"/>
              <a:t>21.12.20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7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B264-5126-8941-A490-CFC2758976A1}" type="datetime1">
              <a:rPr lang="de-DE" smtClean="0"/>
              <a:t>21.12.20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9034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88C5A-4760-E74C-B31A-183DC0C349D4}" type="datetime1">
              <a:rPr lang="de-DE" smtClean="0"/>
              <a:t>21.12.20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Marketing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75217-4528-B44C-8B46-B01FA30B08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763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-business.com/optimierung-suchmaschinen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seorch.de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opmarketing.info/Janus-Strategi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web-business.com/index.php/primat-des-marketings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43" y="0"/>
            <a:ext cx="5822657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30832" y="1336119"/>
            <a:ext cx="456340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Basiswissen</a:t>
            </a:r>
            <a:r>
              <a:rPr lang="de-DE" sz="4400" b="1" dirty="0">
                <a:solidFill>
                  <a:sysClr val="windowText" lastClr="00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de-DE" sz="44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Web-Business</a:t>
            </a:r>
          </a:p>
          <a:p>
            <a:r>
              <a:rPr lang="de-DE" sz="2400" b="1">
                <a:solidFill>
                  <a:sysClr val="windowText" lastClr="000000"/>
                </a:solidFill>
                <a:latin typeface="Avenir Book" charset="0"/>
                <a:ea typeface="Avenir Book" charset="0"/>
                <a:cs typeface="Avenir Book" charset="0"/>
              </a:rPr>
              <a:t>Teil 7: </a:t>
            </a:r>
            <a:r>
              <a:rPr lang="de-DE" sz="2400" b="1" dirty="0">
                <a:solidFill>
                  <a:sysClr val="windowText" lastClr="000000"/>
                </a:solidFill>
                <a:latin typeface="Avenir Book" charset="0"/>
                <a:ea typeface="Avenir Book" charset="0"/>
                <a:cs typeface="Avenir Book" charset="0"/>
              </a:rPr>
              <a:t>Marketing im Web-Business</a:t>
            </a:r>
          </a:p>
          <a:p>
            <a:endParaRPr lang="de-DE" dirty="0">
              <a:solidFill>
                <a:sysClr val="windowText" lastClr="0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414867" y="6339416"/>
            <a:ext cx="4114800" cy="365125"/>
          </a:xfrm>
        </p:spPr>
        <p:txBody>
          <a:bodyPr/>
          <a:lstStyle/>
          <a:p>
            <a:r>
              <a:rPr lang="de-DE"/>
              <a:t>Marketing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0D2D4B6-3545-A542-88BF-3446CEAF7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1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22EEB0-B198-D340-8AF0-4D0F78916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64F4-2A3D-4544-9A52-F676BBACF2D6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968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Besucherquellen</a:t>
            </a:r>
            <a:endParaRPr lang="de-DE" sz="20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881745" y="1690688"/>
            <a:ext cx="1565660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878" y="1566154"/>
            <a:ext cx="7940123" cy="447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43C6FBD-EF1C-FF47-8D44-2FEAF6B6D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030299-60E5-8940-BF68-F538C01E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10</a:t>
            </a:fld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06FC4F8-70A5-E84D-9464-05923D7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44AF-314B-4644-9CFF-9C913DFA93AF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074091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Besucherquellen</a:t>
            </a:r>
            <a:br>
              <a:rPr lang="de-DE" sz="2000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b="1" dirty="0">
                <a:latin typeface="Avenir Book" charset="0"/>
                <a:ea typeface="Avenir Book" charset="0"/>
                <a:cs typeface="Avenir Book" charset="0"/>
              </a:rPr>
              <a:t>Marketingplanung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20546"/>
          </a:xfrm>
        </p:spPr>
        <p:txBody>
          <a:bodyPr>
            <a:noAutofit/>
          </a:bodyPr>
          <a:lstStyle/>
          <a:p>
            <a:r>
              <a:rPr lang="de-DE" sz="2400" dirty="0">
                <a:latin typeface="Avenir Book" charset="0"/>
                <a:ea typeface="Avenir Book" charset="0"/>
                <a:cs typeface="Avenir Book" charset="0"/>
              </a:rPr>
              <a:t>Einteilung der Besucherströme in vier Quellen</a:t>
            </a:r>
            <a:br>
              <a:rPr lang="de-DE" sz="2400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400" dirty="0">
                <a:latin typeface="Avenir Book" charset="0"/>
                <a:ea typeface="Avenir Book" charset="0"/>
                <a:cs typeface="Avenir Book" charset="0"/>
              </a:rPr>
              <a:t>1. Besucher von kostenfreien Portalen (Suchmaschinen und Verzeichnissen)</a:t>
            </a:r>
            <a:br>
              <a:rPr lang="de-DE" sz="2400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400" dirty="0">
                <a:latin typeface="Avenir Book" charset="0"/>
                <a:ea typeface="Avenir Book" charset="0"/>
                <a:cs typeface="Avenir Book" charset="0"/>
              </a:rPr>
              <a:t>2. Gekaufte Besucher von Werbepartnern</a:t>
            </a:r>
            <a:br>
              <a:rPr lang="de-DE" sz="2400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400" dirty="0">
                <a:latin typeface="Avenir Book" charset="0"/>
                <a:ea typeface="Avenir Book" charset="0"/>
                <a:cs typeface="Avenir Book" charset="0"/>
              </a:rPr>
              <a:t>3. Stammkunden, die auf direktem Weg auf die Website gelangen</a:t>
            </a:r>
          </a:p>
          <a:p>
            <a:pPr marL="0" indent="0">
              <a:buNone/>
            </a:pPr>
            <a:r>
              <a:rPr lang="de-DE" sz="2400" dirty="0">
                <a:latin typeface="Avenir Book" charset="0"/>
                <a:ea typeface="Avenir Book" charset="0"/>
                <a:cs typeface="Avenir Book" charset="0"/>
              </a:rPr>
              <a:t>   4. Verlinkungen aus </a:t>
            </a:r>
            <a:r>
              <a:rPr lang="de-DE" sz="2400" dirty="0" err="1">
                <a:latin typeface="Avenir Book" charset="0"/>
                <a:ea typeface="Avenir Book" charset="0"/>
                <a:cs typeface="Avenir Book" charset="0"/>
              </a:rPr>
              <a:t>Social</a:t>
            </a:r>
            <a:r>
              <a:rPr lang="de-DE" sz="2400" dirty="0">
                <a:latin typeface="Avenir Book" charset="0"/>
                <a:ea typeface="Avenir Book" charset="0"/>
                <a:cs typeface="Avenir Book" charset="0"/>
              </a:rPr>
              <a:t> Media Plattformen</a:t>
            </a:r>
          </a:p>
          <a:p>
            <a:r>
              <a:rPr lang="de-DE" sz="2400" dirty="0">
                <a:latin typeface="Avenir Book" charset="0"/>
                <a:ea typeface="Avenir Book" charset="0"/>
                <a:cs typeface="Avenir Book" charset="0"/>
              </a:rPr>
              <a:t>Werbung und Information (Unterhaltung) als gemeinsame Kontaktfläche</a:t>
            </a:r>
          </a:p>
          <a:p>
            <a:pPr marL="0" indent="0">
              <a:buNone/>
            </a:pPr>
            <a:endParaRPr lang="de-DE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7ECED9-0336-1E47-A1D9-D426C180B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352C42-EB5F-3A4C-AC98-738408A5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11</a:t>
            </a:fld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8F550B9-8EF9-E341-86DA-2560AEE85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15FF-D56A-3943-8449-336403827704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10835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Aufbau einer Suchmaschine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b="1" dirty="0">
                <a:latin typeface="Avenir Book" charset="0"/>
                <a:ea typeface="Avenir Book" charset="0"/>
                <a:cs typeface="Avenir Book" charset="0"/>
              </a:rPr>
              <a:t>Marketing in Suchmaschinen</a:t>
            </a:r>
            <a:endParaRPr lang="de-DE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pic>
        <p:nvPicPr>
          <p:cNvPr id="5" name="Grafik 54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5055" y="1537855"/>
            <a:ext cx="8257309" cy="4641272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12</a:t>
            </a:fld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4295B4C-415F-D546-A26A-99DEC6992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8FEE-3A7A-0843-BB42-958EDB378760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35311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FB25CD-CBAC-A643-996B-6726F59C51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Die Google Story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BAD37C5-6B90-C94F-A055-01CBDED6B0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SEO und SEA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3229FF9-229B-754B-A345-E7D3BF0C8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337E7B0-D3A1-9540-924D-670E63B7C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13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874F132-79D9-2C49-817C-C4A10EF18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E25B5-747A-7B4C-9291-3AF5CBC311C9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7704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Klickwahrscheinlichkeit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b="1" dirty="0">
                <a:latin typeface="Avenir Book" charset="0"/>
                <a:ea typeface="Avenir Book" charset="0"/>
                <a:cs typeface="Avenir Book" charset="0"/>
              </a:rPr>
              <a:t> Werbefläche in Suchmaschinen</a:t>
            </a:r>
            <a:endParaRPr lang="de-DE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pic>
        <p:nvPicPr>
          <p:cNvPr id="5" name="Grafik 248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4437" y="1690688"/>
            <a:ext cx="7744690" cy="4516147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14</a:t>
            </a:fld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E99A68A-F3EE-224B-AF37-9EB288E0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C9E6-6488-B04C-BA9E-C643F137FAC7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63445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 err="1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Heatmap</a:t>
            </a:r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 8 Sekunden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b="1" dirty="0">
                <a:latin typeface="Avenir Book" charset="0"/>
                <a:ea typeface="Avenir Book" charset="0"/>
                <a:cs typeface="Avenir Book" charset="0"/>
              </a:rPr>
              <a:t>Marketing in Suchmaschinen</a:t>
            </a:r>
            <a:endParaRPr lang="de-DE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pic>
        <p:nvPicPr>
          <p:cNvPr id="5" name="Grafik 240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7127" y="1690688"/>
            <a:ext cx="8936182" cy="4765530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15</a:t>
            </a:fld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F192F9-B646-A242-9303-FD2F3EAD5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A5ABD-B346-3143-9AF2-FD5C9AA7E4CF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97101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Suchbegriffe und Keywords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b="1" dirty="0">
                <a:latin typeface="Avenir Book" charset="0"/>
                <a:ea typeface="Avenir Book" charset="0"/>
                <a:cs typeface="Avenir Book" charset="0"/>
              </a:rPr>
              <a:t>Marketing in Suchmaschinen</a:t>
            </a:r>
            <a:endParaRPr lang="de-DE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474720" y="7132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59175"/>
          </a:xfrm>
        </p:spPr>
        <p:txBody>
          <a:bodyPr>
            <a:normAutofit/>
          </a:bodyPr>
          <a:lstStyle/>
          <a:p>
            <a:r>
              <a:rPr lang="de-DE" sz="2200" dirty="0" err="1">
                <a:latin typeface="Avenir Book" charset="0"/>
                <a:ea typeface="Avenir Book" charset="0"/>
                <a:cs typeface="Avenir Book" charset="0"/>
              </a:rPr>
              <a:t>Profiling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 der Zielgruppe aus Verhalten bei Informationssuche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Suchanfrage liefert relevante Antwort -&gt; Segmentierung der Zielgruppe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Schlechte Segmentierung: Anlocken „falscher“ Besucher verursacht trotzdem Kosten im Marketing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Suchbegriff: Eingabe des Suchenden in die Suchmaske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Keywords: Verwendung bei Optimierung der Webseiten und Anzeigenwerbung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Details bei 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  <a:hlinkClick r:id="rId3"/>
              </a:rPr>
              <a:t>Optimierung für die Suchmaschinen</a:t>
            </a:r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Software-Werkzeuge zur Unterstützung der Optimierung 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  <a:hlinkClick r:id="rId4"/>
              </a:rPr>
              <a:t>(SEORCH)</a:t>
            </a:r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None/>
            </a:pPr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16</a:t>
            </a:fld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6386E583-41CB-E64D-9A5F-5BBD5DE67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0C4BD-07C2-9245-AD5C-373BFAE7BC37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93910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Konversionen aus Suchmaschinen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b="1" dirty="0">
                <a:latin typeface="Avenir Book" charset="0"/>
                <a:ea typeface="Avenir Book" charset="0"/>
                <a:cs typeface="Avenir Book" charset="0"/>
              </a:rPr>
              <a:t>Marketing in Suchmaschinen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474720" y="7132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09975"/>
          </a:xfrm>
        </p:spPr>
        <p:txBody>
          <a:bodyPr>
            <a:normAutofit/>
          </a:bodyPr>
          <a:lstStyle/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Inserenten und kaufwillige Websucher haben beide ökonomische Zielsetzung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Aktuelle Informationen bei Anzeigen-Texten besser als bei Teaser-Texten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Höchste Klick-Wahrscheinlichkeit bei erster Position der Suchergebnisse (mehr als 55 Prozent von allen generischen Suchergebnissen)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Google optimiert die Einnahmen aus Klicks (relativ zu Impressionen)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Diese Klickrate wird CTR (Click-Through-Rate) genannt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95 % der Besucher erreichen nicht das Konversionsziel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Inserent optimiert Konversionsrate (hier 5 %)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17</a:t>
            </a:fld>
            <a:endParaRPr lang="de-DE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A4A8F2EB-1C8A-DB4E-A406-C5D5C522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E5E5-B748-3F48-A058-DFAAA518AF8F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09763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Akquisitionsstrategien in Suchmaschinen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b="1" dirty="0">
                <a:latin typeface="Avenir Book" charset="0"/>
                <a:ea typeface="Avenir Book" charset="0"/>
                <a:cs typeface="Avenir Book" charset="0"/>
              </a:rPr>
              <a:t> Marketing in Suchmaschinen</a:t>
            </a:r>
            <a:endParaRPr lang="de-DE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23708"/>
          </a:xfrm>
        </p:spPr>
        <p:txBody>
          <a:bodyPr/>
          <a:lstStyle/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Webseiten-Optimierung und/oder Webpräsenz-Anzeigen?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On-Site Optimierung verbessert die Relevanz für Suchergebnisse und Anzeigen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Informationssuchende bevorzugen generische Suche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Kaufinteressenten bevorzugen Anzeigen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Wettbewerber den Platz auf Kontaktfläche streitig machen</a:t>
            </a:r>
          </a:p>
          <a:p>
            <a:r>
              <a:rPr lang="de-DE" sz="2200" dirty="0" err="1">
                <a:latin typeface="Avenir Book" charset="0"/>
                <a:ea typeface="Avenir Book" charset="0"/>
                <a:cs typeface="Avenir Book" charset="0"/>
              </a:rPr>
              <a:t>Onsite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-Optimierung dient SEO und SEA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Blickrichtungen der 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  <a:hlinkClick r:id="rId3"/>
              </a:rPr>
              <a:t>Janus-Strategie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 auf Suchmaschine und Besucher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18</a:t>
            </a:fld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BBA09C2-C10B-ED48-9DB6-5972FEE5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B17D-B55F-B14C-9DE8-77E86F79C018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33539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ooter Placeholder 3">
            <a:extLst>
              <a:ext uri="{FF2B5EF4-FFF2-40B4-BE49-F238E27FC236}">
                <a16:creationId xmlns:a16="http://schemas.microsoft.com/office/drawing/2014/main" id="{3079F7A0-0F38-A045-B873-30E45D3C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de-DE" sz="1200">
                <a:solidFill>
                  <a:schemeClr val="bg2">
                    <a:lumMod val="75000"/>
                  </a:schemeClr>
                </a:solidFill>
                <a:latin typeface="+mn-lt"/>
              </a:rPr>
              <a:t>Marketing</a:t>
            </a:r>
            <a:endParaRPr lang="de-DE" altLang="de-DE" sz="1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66FCA413-BE2A-3245-9AF2-F1706DB1B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138" y="2895601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i="1"/>
              <a:t>Erwartung</a:t>
            </a: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D486FDE5-6209-2B47-B596-15F6CCC3D056}"/>
              </a:ext>
            </a:extLst>
          </p:cNvPr>
          <p:cNvGrpSpPr>
            <a:grpSpLocks/>
          </p:cNvGrpSpPr>
          <p:nvPr/>
        </p:nvGrpSpPr>
        <p:grpSpPr bwMode="auto">
          <a:xfrm>
            <a:off x="4724401" y="1447801"/>
            <a:ext cx="4938713" cy="3940175"/>
            <a:chOff x="3200400" y="1447800"/>
            <a:chExt cx="4938713" cy="3940175"/>
          </a:xfrm>
        </p:grpSpPr>
        <p:graphicFrame>
          <p:nvGraphicFramePr>
            <p:cNvPr id="37899" name="Object 2">
              <a:extLst>
                <a:ext uri="{FF2B5EF4-FFF2-40B4-BE49-F238E27FC236}">
                  <a16:creationId xmlns:a16="http://schemas.microsoft.com/office/drawing/2014/main" id="{70A31A77-1EBC-BE47-9659-4745DF376B5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00400" y="1905000"/>
            <a:ext cx="4938713" cy="3482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" name="Photo Editor Photo" r:id="rId4" imgW="6502400" imgH="4584700" progId="MSPhotoEd.3">
                    <p:embed/>
                  </p:oleObj>
                </mc:Choice>
                <mc:Fallback>
                  <p:oleObj name="Photo Editor Photo" r:id="rId4" imgW="6502400" imgH="4584700" progId="MSPhotoEd.3">
                    <p:embed/>
                    <p:pic>
                      <p:nvPicPr>
                        <p:cNvPr id="37899" name="Object 2">
                          <a:extLst>
                            <a:ext uri="{FF2B5EF4-FFF2-40B4-BE49-F238E27FC236}">
                              <a16:creationId xmlns:a16="http://schemas.microsoft.com/office/drawing/2014/main" id="{70A31A77-1EBC-BE47-9659-4745DF376B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0400" y="1905000"/>
                          <a:ext cx="4938713" cy="3482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00" name="Text Box 5">
              <a:extLst>
                <a:ext uri="{FF2B5EF4-FFF2-40B4-BE49-F238E27FC236}">
                  <a16:creationId xmlns:a16="http://schemas.microsoft.com/office/drawing/2014/main" id="{4F96C8D5-873A-FE48-ACCC-F233A98D4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0" y="1447800"/>
              <a:ext cx="1524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i="1"/>
                <a:t>Ergebnis</a:t>
              </a:r>
            </a:p>
          </p:txBody>
        </p:sp>
      </p:grpSp>
      <p:sp>
        <p:nvSpPr>
          <p:cNvPr id="31750" name="Text Box 6">
            <a:extLst>
              <a:ext uri="{FF2B5EF4-FFF2-40B4-BE49-F238E27FC236}">
                <a16:creationId xmlns:a16="http://schemas.microsoft.com/office/drawing/2014/main" id="{DCEAA06F-2978-DE4D-B3AC-D890F3488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545138"/>
            <a:ext cx="2438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/>
              <a:t>Title:Indianer</a:t>
            </a:r>
          </a:p>
        </p:txBody>
      </p:sp>
      <p:sp>
        <p:nvSpPr>
          <p:cNvPr id="31753" name="Text Box 9">
            <a:extLst>
              <a:ext uri="{FF2B5EF4-FFF2-40B4-BE49-F238E27FC236}">
                <a16:creationId xmlns:a16="http://schemas.microsoft.com/office/drawing/2014/main" id="{9F9AB219-B575-7C4C-9CB2-AF4F29C1A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486400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600"/>
              <a:t>(irrelevante Seitenoptimierung)</a:t>
            </a:r>
          </a:p>
        </p:txBody>
      </p:sp>
      <p:sp>
        <p:nvSpPr>
          <p:cNvPr id="37896" name="Slide Number Placeholder 12">
            <a:extLst>
              <a:ext uri="{FF2B5EF4-FFF2-40B4-BE49-F238E27FC236}">
                <a16:creationId xmlns:a16="http://schemas.microsoft.com/office/drawing/2014/main" id="{0A91CB0E-B357-AA4C-A6B4-ED9E99F7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fld id="{4547E20E-47E2-3544-902C-A6B5820C9504}" type="slidenum">
              <a:rPr lang="de-DE" altLang="de-DE" sz="1200">
                <a:solidFill>
                  <a:schemeClr val="bg2">
                    <a:lumMod val="75000"/>
                  </a:schemeClr>
                </a:solidFill>
                <a:latin typeface="+mn-lt"/>
              </a:rPr>
              <a:pPr>
                <a:lnSpc>
                  <a:spcPct val="80000"/>
                </a:lnSpc>
              </a:pPr>
              <a:t>19</a:t>
            </a:fld>
            <a:endParaRPr lang="de-DE" altLang="de-DE" sz="1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06FD7AE9-4558-0F47-A9E9-DCD145838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3640138"/>
            <a:ext cx="1981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>
                <a:solidFill>
                  <a:srgbClr val="FF0000"/>
                </a:solidFill>
              </a:rPr>
              <a:t>Eingabe Suchbegriff:</a:t>
            </a:r>
          </a:p>
          <a:p>
            <a:pPr>
              <a:spcBef>
                <a:spcPct val="50000"/>
              </a:spcBef>
            </a:pPr>
            <a:r>
              <a:rPr lang="de-DE" altLang="de-DE">
                <a:solidFill>
                  <a:srgbClr val="FF0000"/>
                </a:solidFill>
              </a:rPr>
              <a:t>Indianer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3FC38632-0F88-A547-9E77-ED8610E53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931863"/>
            <a:ext cx="2971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>
                <a:solidFill>
                  <a:srgbClr val="FF0000"/>
                </a:solidFill>
              </a:rPr>
              <a:t>Ausgabe Webseite:</a:t>
            </a:r>
          </a:p>
          <a:p>
            <a:pPr>
              <a:spcBef>
                <a:spcPct val="50000"/>
              </a:spcBef>
            </a:pPr>
            <a:r>
              <a:rPr lang="de-DE" altLang="de-DE">
                <a:solidFill>
                  <a:srgbClr val="FF0000"/>
                </a:solidFill>
              </a:rPr>
              <a:t>Cowboy</a:t>
            </a:r>
          </a:p>
        </p:txBody>
      </p:sp>
      <p:pic>
        <p:nvPicPr>
          <p:cNvPr id="16" name="Bild 3">
            <a:extLst>
              <a:ext uri="{FF2B5EF4-FFF2-40B4-BE49-F238E27FC236}">
                <a16:creationId xmlns:a16="http://schemas.microsoft.com/office/drawing/2014/main" id="{90790576-67D9-704A-B388-B89DBEFCA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FF0543CD-4BFD-C144-8703-A744E44AEF90}"/>
              </a:ext>
            </a:extLst>
          </p:cNvPr>
          <p:cNvSpPr txBox="1">
            <a:spLocks/>
          </p:cNvSpPr>
          <p:nvPr/>
        </p:nvSpPr>
        <p:spPr>
          <a:xfrm>
            <a:off x="1592943" y="247650"/>
            <a:ext cx="9220200" cy="796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b="1" dirty="0">
                <a:solidFill>
                  <a:srgbClr val="0A6BB2"/>
                </a:solidFill>
                <a:latin typeface="Avenir Book" charset="0"/>
              </a:rPr>
              <a:t>Relevanz für die </a:t>
            </a:r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Suchmaschine ?</a:t>
            </a:r>
            <a:endParaRPr lang="de-DE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C6C3A2E-3676-7E49-9E9F-6DC141BD2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605A-DEFA-B248-A8E4-781F29E75A49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378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ndance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75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utoUpdateAnimBg="0"/>
      <p:bldP spid="31750" grpId="0" autoUpdateAnimBg="0"/>
      <p:bldP spid="31753" grpId="0" autoUpdateAnimBg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Übersicht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Marketing im Web-Business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Besucherquellen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Aufbau des Marketings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Marketing in Suchmaschinen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2</a:t>
            </a:fld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5990F46-963F-D34A-A84A-D5A8C7ED1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C7BA8-A71E-EE43-BF01-71E978DA37AA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252114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3">
            <a:extLst>
              <a:ext uri="{FF2B5EF4-FFF2-40B4-BE49-F238E27FC236}">
                <a16:creationId xmlns:a16="http://schemas.microsoft.com/office/drawing/2014/main" id="{06989887-5D39-0041-AC8C-768B3EDD5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de-DE" sz="1200">
                <a:solidFill>
                  <a:schemeClr val="bg2">
                    <a:lumMod val="75000"/>
                  </a:schemeClr>
                </a:solidFill>
                <a:latin typeface="+mn-lt"/>
              </a:rPr>
              <a:t>Marketing</a:t>
            </a:r>
            <a:endParaRPr lang="de-DE" altLang="de-DE" sz="1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F1D6BE8-DE73-8A43-A57A-0D44404FBA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0057" y="203201"/>
            <a:ext cx="4572000" cy="7794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altLang="de-DE" sz="4000" b="1" dirty="0" err="1">
                <a:solidFill>
                  <a:srgbClr val="0A6BB2"/>
                </a:solidFill>
                <a:latin typeface="Avenir Book" charset="0"/>
              </a:rPr>
              <a:t>Onsite</a:t>
            </a:r>
            <a:r>
              <a:rPr lang="de-DE" altLang="de-DE" sz="4000" b="1" dirty="0">
                <a:solidFill>
                  <a:srgbClr val="0A6BB2"/>
                </a:solidFill>
                <a:latin typeface="Avenir Book" charset="0"/>
              </a:rPr>
              <a:t>-Relevanz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9F6539F2-6AFF-4540-84DD-42D3F4BA8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057" y="203201"/>
            <a:ext cx="167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/>
              <a:t>Besucher</a:t>
            </a:r>
            <a:br>
              <a:rPr lang="de-DE" altLang="de-DE"/>
            </a:br>
            <a:r>
              <a:rPr lang="de-DE" altLang="de-DE"/>
              <a:t>Erwartung</a:t>
            </a:r>
          </a:p>
        </p:txBody>
      </p:sp>
      <p:sp>
        <p:nvSpPr>
          <p:cNvPr id="30728" name="Text Box 8">
            <a:extLst>
              <a:ext uri="{FF2B5EF4-FFF2-40B4-BE49-F238E27FC236}">
                <a16:creationId xmlns:a16="http://schemas.microsoft.com/office/drawing/2014/main" id="{7FDB37D5-1888-E642-A25E-014F224EB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057" y="1727201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/>
              <a:t>Website</a:t>
            </a:r>
          </a:p>
        </p:txBody>
      </p:sp>
      <p:sp>
        <p:nvSpPr>
          <p:cNvPr id="30734" name="AutoShape 14">
            <a:extLst>
              <a:ext uri="{FF2B5EF4-FFF2-40B4-BE49-F238E27FC236}">
                <a16:creationId xmlns:a16="http://schemas.microsoft.com/office/drawing/2014/main" id="{68EF6DD1-D6E9-5941-BB24-EEE1A9B09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2857" y="1117600"/>
            <a:ext cx="762000" cy="609600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/>
          </a:p>
        </p:txBody>
      </p:sp>
      <p:sp>
        <p:nvSpPr>
          <p:cNvPr id="38919" name="Slide Number Placeholder 10">
            <a:extLst>
              <a:ext uri="{FF2B5EF4-FFF2-40B4-BE49-F238E27FC236}">
                <a16:creationId xmlns:a16="http://schemas.microsoft.com/office/drawing/2014/main" id="{F8031B08-87B5-5A40-BD66-2B3C40E8B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62316FC-B81A-3045-A407-4B0DEA349054}" type="slidenum">
              <a:rPr lang="de-DE" altLang="de-DE" sz="1200">
                <a:solidFill>
                  <a:schemeClr val="bg2">
                    <a:lumMod val="75000"/>
                  </a:schemeClr>
                </a:solidFill>
                <a:latin typeface="+mn-lt"/>
              </a:rPr>
              <a:pPr/>
              <a:t>20</a:t>
            </a:fld>
            <a:endParaRPr lang="de-DE" altLang="de-DE" sz="1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" name="Bild 3">
            <a:extLst>
              <a:ext uri="{FF2B5EF4-FFF2-40B4-BE49-F238E27FC236}">
                <a16:creationId xmlns:a16="http://schemas.microsoft.com/office/drawing/2014/main" id="{B216974D-E07B-0743-B50E-C1672634F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E8E526A-CCB8-844C-B99D-60A4F7055F8C}"/>
              </a:ext>
            </a:extLst>
          </p:cNvPr>
          <p:cNvSpPr txBox="1">
            <a:spLocks/>
          </p:cNvSpPr>
          <p:nvPr/>
        </p:nvSpPr>
        <p:spPr>
          <a:xfrm>
            <a:off x="620486" y="2763382"/>
            <a:ext cx="10515600" cy="2369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200">
                <a:latin typeface="Avenir Book" charset="0"/>
                <a:ea typeface="Avenir Book" charset="0"/>
                <a:cs typeface="Avenir Book" charset="0"/>
              </a:rPr>
              <a:t>Keyword-Dichte auf den Landingpages</a:t>
            </a:r>
          </a:p>
          <a:p>
            <a:r>
              <a:rPr lang="de-DE" sz="2200">
                <a:latin typeface="Avenir Book" charset="0"/>
                <a:ea typeface="Avenir Book" charset="0"/>
                <a:cs typeface="Avenir Book" charset="0"/>
              </a:rPr>
              <a:t>Lesbarkeit der Texte (Alt-Texte für Bilder, Grafiken, Links ...) </a:t>
            </a:r>
          </a:p>
          <a:p>
            <a:r>
              <a:rPr lang="de-DE" sz="2200">
                <a:latin typeface="Avenir Book" charset="0"/>
                <a:ea typeface="Avenir Book" charset="0"/>
                <a:cs typeface="Avenir Book" charset="0"/>
              </a:rPr>
              <a:t>Erreichbarkeit der Texte (Sitemap, interne Verlinkung, Robots.txt ...)</a:t>
            </a:r>
          </a:p>
          <a:p>
            <a:r>
              <a:rPr lang="de-DE" sz="2200">
                <a:latin typeface="Avenir Book" charset="0"/>
                <a:ea typeface="Avenir Book" charset="0"/>
                <a:cs typeface="Avenir Book" charset="0"/>
              </a:rPr>
              <a:t>Metatags, Titel, Description, ausgehende Links</a:t>
            </a:r>
          </a:p>
          <a:p>
            <a:r>
              <a:rPr lang="de-DE" sz="2200">
                <a:latin typeface="Avenir Book" charset="0"/>
                <a:ea typeface="Avenir Book" charset="0"/>
                <a:cs typeface="Avenir Book" charset="0"/>
              </a:rPr>
              <a:t>Eignung für unterschiedliche Geräte (responsive)</a:t>
            </a:r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1F994D8-6F19-6047-AA49-264357CA7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E258-9C97-6143-8307-4716DC796529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158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 autoUpdateAnimBg="0"/>
      <p:bldP spid="30728" grpId="0" autoUpdateAnimBg="0"/>
      <p:bldP spid="30734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ooter Placeholder 3">
            <a:extLst>
              <a:ext uri="{FF2B5EF4-FFF2-40B4-BE49-F238E27FC236}">
                <a16:creationId xmlns:a16="http://schemas.microsoft.com/office/drawing/2014/main" id="{5A8AC6EF-B076-664D-B453-80DFA09F3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de-DE" sz="1200">
                <a:solidFill>
                  <a:schemeClr val="bg2">
                    <a:lumMod val="75000"/>
                  </a:schemeClr>
                </a:solidFill>
                <a:latin typeface="+mn-lt"/>
              </a:rPr>
              <a:t>Marketing</a:t>
            </a:r>
            <a:endParaRPr lang="de-DE" altLang="de-DE" sz="1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5FE63F29-C57E-B24E-AC0D-724474F92F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0971" y="341315"/>
            <a:ext cx="5638800" cy="762000"/>
          </a:xfrm>
        </p:spPr>
        <p:txBody>
          <a:bodyPr/>
          <a:lstStyle/>
          <a:p>
            <a:r>
              <a:rPr lang="de-DE" altLang="de-DE" sz="4000" b="1" dirty="0" err="1">
                <a:solidFill>
                  <a:srgbClr val="0A6BB2"/>
                </a:solidFill>
                <a:latin typeface="Avenir Book" charset="0"/>
              </a:rPr>
              <a:t>Offsite</a:t>
            </a:r>
            <a:r>
              <a:rPr lang="de-DE" altLang="de-DE" sz="4000" b="1" dirty="0">
                <a:solidFill>
                  <a:srgbClr val="0A6BB2"/>
                </a:solidFill>
                <a:latin typeface="Avenir Book" charset="0"/>
              </a:rPr>
              <a:t>-Relevanz</a:t>
            </a:r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5BAD0483-4B7F-6645-85CB-6C2855A3E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9057" y="48623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dirty="0"/>
              <a:t>Hyperlink</a:t>
            </a:r>
          </a:p>
        </p:txBody>
      </p:sp>
      <p:sp>
        <p:nvSpPr>
          <p:cNvPr id="33797" name="Text Box 5">
            <a:extLst>
              <a:ext uri="{FF2B5EF4-FFF2-40B4-BE49-F238E27FC236}">
                <a16:creationId xmlns:a16="http://schemas.microsoft.com/office/drawing/2014/main" id="{05F2CDD4-E796-C947-B54D-1F5FE3F07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0457" y="1934030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/>
              <a:t>LinkpopularitätWebseite</a:t>
            </a:r>
          </a:p>
        </p:txBody>
      </p:sp>
      <p:sp>
        <p:nvSpPr>
          <p:cNvPr id="33799" name="AutoShape 7">
            <a:extLst>
              <a:ext uri="{FF2B5EF4-FFF2-40B4-BE49-F238E27FC236}">
                <a16:creationId xmlns:a16="http://schemas.microsoft.com/office/drawing/2014/main" id="{C0CE6710-DB00-D64F-AEF5-B161AAF03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3857" y="1019629"/>
            <a:ext cx="838200" cy="685800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CC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/>
          </a:p>
        </p:txBody>
      </p:sp>
      <p:sp>
        <p:nvSpPr>
          <p:cNvPr id="39943" name="Slide Number Placeholder 10">
            <a:extLst>
              <a:ext uri="{FF2B5EF4-FFF2-40B4-BE49-F238E27FC236}">
                <a16:creationId xmlns:a16="http://schemas.microsoft.com/office/drawing/2014/main" id="{2A81536D-2649-3F49-80BA-8CA6C4FA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fld id="{B41D4C2E-E407-D748-9C5B-3AD7AE0EF0B5}" type="slidenum">
              <a:rPr lang="de-DE" altLang="de-DE" sz="1200">
                <a:solidFill>
                  <a:schemeClr val="bg2">
                    <a:lumMod val="75000"/>
                  </a:schemeClr>
                </a:solidFill>
                <a:latin typeface="+mn-lt"/>
              </a:rPr>
              <a:pPr>
                <a:lnSpc>
                  <a:spcPct val="80000"/>
                </a:lnSpc>
              </a:pPr>
              <a:t>21</a:t>
            </a:fld>
            <a:endParaRPr lang="de-DE" altLang="de-DE" sz="1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" name="Bild 3">
            <a:extLst>
              <a:ext uri="{FF2B5EF4-FFF2-40B4-BE49-F238E27FC236}">
                <a16:creationId xmlns:a16="http://schemas.microsoft.com/office/drawing/2014/main" id="{9FB76ADF-ECBA-B24D-AB93-DF58037FA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D0C7504-F4D9-3A4D-9C35-A9D0681DD34E}"/>
              </a:ext>
            </a:extLst>
          </p:cNvPr>
          <p:cNvSpPr txBox="1">
            <a:spLocks/>
          </p:cNvSpPr>
          <p:nvPr/>
        </p:nvSpPr>
        <p:spPr>
          <a:xfrm>
            <a:off x="838200" y="2940959"/>
            <a:ext cx="10515600" cy="24270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200">
                <a:latin typeface="Avenir Book" charset="0"/>
                <a:ea typeface="Avenir Book" charset="0"/>
                <a:cs typeface="Avenir Book" charset="0"/>
              </a:rPr>
              <a:t>Linkpopularität (Anzahl und Herkunft der incoming links)</a:t>
            </a:r>
          </a:p>
          <a:p>
            <a:r>
              <a:rPr lang="de-DE" sz="2200">
                <a:latin typeface="Avenir Book" charset="0"/>
                <a:ea typeface="Avenir Book" charset="0"/>
                <a:cs typeface="Avenir Book" charset="0"/>
              </a:rPr>
              <a:t>Linkqualität (Linktexte und -position, Linkalter ...)</a:t>
            </a:r>
          </a:p>
          <a:p>
            <a:r>
              <a:rPr lang="de-DE" sz="2200">
                <a:latin typeface="Avenir Book" charset="0"/>
                <a:ea typeface="Avenir Book" charset="0"/>
                <a:cs typeface="Avenir Book" charset="0"/>
              </a:rPr>
              <a:t>Präsenz in sozialen Netzwerken</a:t>
            </a:r>
          </a:p>
          <a:p>
            <a:r>
              <a:rPr lang="de-DE" sz="2200">
                <a:latin typeface="Avenir Book" charset="0"/>
                <a:ea typeface="Avenir Book" charset="0"/>
                <a:cs typeface="Avenir Book" charset="0"/>
              </a:rPr>
              <a:t>Themenrelevanz der Verbindungen (Presse, Zitate, Linkautorität ...)</a:t>
            </a:r>
          </a:p>
          <a:p>
            <a:r>
              <a:rPr lang="de-DE" sz="2200">
                <a:latin typeface="Avenir Book" charset="0"/>
                <a:ea typeface="Avenir Book" charset="0"/>
                <a:cs typeface="Avenir Book" charset="0"/>
              </a:rPr>
              <a:t>Eigene Netzwerke und Blogs</a:t>
            </a:r>
          </a:p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D25082E-ADF7-0C40-9DC1-39330D8F2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0E349-81A5-BC4C-8943-DD95F2DD70F7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97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7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utoUpdateAnimBg="0"/>
      <p:bldP spid="33797" grpId="0" autoUpdateAnimBg="0"/>
      <p:bldP spid="33799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Footer Placeholder 3">
            <a:extLst>
              <a:ext uri="{FF2B5EF4-FFF2-40B4-BE49-F238E27FC236}">
                <a16:creationId xmlns:a16="http://schemas.microsoft.com/office/drawing/2014/main" id="{51B6D9CA-A445-414B-A923-3C38C25B7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de-DE" sz="1200">
                <a:solidFill>
                  <a:schemeClr val="bg2">
                    <a:lumMod val="75000"/>
                  </a:schemeClr>
                </a:solidFill>
                <a:latin typeface="+mn-lt"/>
              </a:rPr>
              <a:t>Marketing</a:t>
            </a:r>
            <a:endParaRPr lang="de-DE" altLang="de-DE" sz="1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0F4CBEF6-12C3-694B-A0EA-F2A306981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1657" y="354014"/>
            <a:ext cx="4613275" cy="685800"/>
          </a:xfrm>
        </p:spPr>
        <p:txBody>
          <a:bodyPr>
            <a:normAutofit fontScale="90000"/>
          </a:bodyPr>
          <a:lstStyle/>
          <a:p>
            <a:r>
              <a:rPr lang="de-DE" altLang="de-DE" b="1" dirty="0">
                <a:solidFill>
                  <a:srgbClr val="0A6BB2"/>
                </a:solidFill>
                <a:latin typeface="Avenir Book" charset="0"/>
              </a:rPr>
              <a:t>Relevanz</a:t>
            </a:r>
            <a:r>
              <a:rPr lang="de-DE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de-DE" altLang="de-DE" b="1" dirty="0">
                <a:solidFill>
                  <a:srgbClr val="0A6BB2"/>
                </a:solidFill>
                <a:latin typeface="Avenir Book" charset="0"/>
              </a:rPr>
              <a:t>zeigen</a:t>
            </a: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5B18B3B6-6AFC-D944-ABDB-731C7AB55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895601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i="1"/>
              <a:t>Erwartung</a:t>
            </a: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436B50EF-8ECA-524C-89DD-510D34FB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371601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i="1"/>
              <a:t>Ergebnis</a:t>
            </a:r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F2A4F8C7-3895-794B-831C-B7033D48D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2819401"/>
            <a:ext cx="160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/>
              <a:t>Title: Indianer</a:t>
            </a:r>
          </a:p>
        </p:txBody>
      </p:sp>
      <p:sp>
        <p:nvSpPr>
          <p:cNvPr id="28679" name="Text Box 9">
            <a:extLst>
              <a:ext uri="{FF2B5EF4-FFF2-40B4-BE49-F238E27FC236}">
                <a16:creationId xmlns:a16="http://schemas.microsoft.com/office/drawing/2014/main" id="{8A303E5D-FCD7-BA4E-9CA7-0E09CD6AC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657600"/>
            <a:ext cx="1981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>
                <a:solidFill>
                  <a:srgbClr val="FF0000"/>
                </a:solidFill>
              </a:rPr>
              <a:t>Eingabe Suchbegriff:</a:t>
            </a:r>
          </a:p>
          <a:p>
            <a:pPr>
              <a:spcBef>
                <a:spcPct val="50000"/>
              </a:spcBef>
            </a:pPr>
            <a:r>
              <a:rPr lang="de-DE" altLang="de-DE">
                <a:solidFill>
                  <a:srgbClr val="FF0000"/>
                </a:solidFill>
              </a:rPr>
              <a:t>Indianer</a:t>
            </a:r>
          </a:p>
        </p:txBody>
      </p:sp>
      <p:sp>
        <p:nvSpPr>
          <p:cNvPr id="28680" name="Text Box 10">
            <a:extLst>
              <a:ext uri="{FF2B5EF4-FFF2-40B4-BE49-F238E27FC236}">
                <a16:creationId xmlns:a16="http://schemas.microsoft.com/office/drawing/2014/main" id="{EEAF7C3C-D202-BF46-AFB2-2537FE539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931863"/>
            <a:ext cx="2971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>
                <a:solidFill>
                  <a:srgbClr val="FF0000"/>
                </a:solidFill>
              </a:rPr>
              <a:t>Ausgabe Webseite:</a:t>
            </a:r>
          </a:p>
          <a:p>
            <a:pPr>
              <a:spcBef>
                <a:spcPct val="50000"/>
              </a:spcBef>
            </a:pPr>
            <a:r>
              <a:rPr lang="de-DE" altLang="de-DE">
                <a:solidFill>
                  <a:srgbClr val="FF0000"/>
                </a:solidFill>
              </a:rPr>
              <a:t>Indianer</a:t>
            </a:r>
          </a:p>
        </p:txBody>
      </p:sp>
      <p:sp>
        <p:nvSpPr>
          <p:cNvPr id="37899" name="Rectangle 11">
            <a:extLst>
              <a:ext uri="{FF2B5EF4-FFF2-40B4-BE49-F238E27FC236}">
                <a16:creationId xmlns:a16="http://schemas.microsoft.com/office/drawing/2014/main" id="{B00D1E1B-7129-EC46-97CC-E740B0E6C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0463" y="3733801"/>
            <a:ext cx="1905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600"/>
              <a:t>(relevante </a:t>
            </a:r>
          </a:p>
          <a:p>
            <a:pPr>
              <a:spcBef>
                <a:spcPct val="50000"/>
              </a:spcBef>
            </a:pPr>
            <a:r>
              <a:rPr lang="de-DE" altLang="de-DE" sz="1600"/>
              <a:t>Seitenoptimierung)</a:t>
            </a:r>
          </a:p>
        </p:txBody>
      </p:sp>
      <p:sp>
        <p:nvSpPr>
          <p:cNvPr id="40969" name="Rectangle 17">
            <a:extLst>
              <a:ext uri="{FF2B5EF4-FFF2-40B4-BE49-F238E27FC236}">
                <a16:creationId xmlns:a16="http://schemas.microsoft.com/office/drawing/2014/main" id="{49E23A08-C98F-FE40-8D51-FA851B7EF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338" y="1228726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de-DE" altLang="de-DE"/>
          </a:p>
        </p:txBody>
      </p:sp>
      <p:pic>
        <p:nvPicPr>
          <p:cNvPr id="28683" name="Picture 16">
            <a:extLst>
              <a:ext uri="{FF2B5EF4-FFF2-40B4-BE49-F238E27FC236}">
                <a16:creationId xmlns:a16="http://schemas.microsoft.com/office/drawing/2014/main" id="{39928957-D69F-CE49-9728-8125C64E6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905000"/>
            <a:ext cx="4691063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Slide Number Placeholder 13">
            <a:extLst>
              <a:ext uri="{FF2B5EF4-FFF2-40B4-BE49-F238E27FC236}">
                <a16:creationId xmlns:a16="http://schemas.microsoft.com/office/drawing/2014/main" id="{963805FE-DCCC-1C43-BA6E-3F143968E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fld id="{9E2E6754-36A3-DB41-92F2-A521703E0C12}" type="slidenum">
              <a:rPr lang="de-DE" altLang="de-DE" sz="1200">
                <a:solidFill>
                  <a:schemeClr val="bg2">
                    <a:lumMod val="75000"/>
                  </a:schemeClr>
                </a:solidFill>
                <a:latin typeface="+mn-lt"/>
              </a:rPr>
              <a:pPr>
                <a:lnSpc>
                  <a:spcPct val="80000"/>
                </a:lnSpc>
              </a:pPr>
              <a:t>22</a:t>
            </a:fld>
            <a:endParaRPr lang="de-DE" altLang="de-DE" sz="120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4" name="Bild 3">
            <a:extLst>
              <a:ext uri="{FF2B5EF4-FFF2-40B4-BE49-F238E27FC236}">
                <a16:creationId xmlns:a16="http://schemas.microsoft.com/office/drawing/2014/main" id="{7C92291A-354D-BA46-A595-5E0418A1D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6B2480-A984-254F-A328-CD11DB5CA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3E7E-D030-FA4A-994E-F4E25FE08C62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41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dance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75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5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utoUpdateAnimBg="0"/>
      <p:bldP spid="28677" grpId="0"/>
      <p:bldP spid="37894" grpId="0" autoUpdateAnimBg="0"/>
      <p:bldP spid="28679" grpId="0"/>
      <p:bldP spid="28680" grpId="0"/>
      <p:bldP spid="3789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1BA4C65A-C926-084F-916D-47237230A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>
                <a:ea typeface="ＭＳ Ｐゴシック" panose="020B0600070205080204" pitchFamily="34" charset="-128"/>
              </a:rPr>
              <a:t>Search Engine Optimization (SEO)</a:t>
            </a:r>
          </a:p>
        </p:txBody>
      </p:sp>
      <p:sp>
        <p:nvSpPr>
          <p:cNvPr id="32771" name="Date Placeholder 7">
            <a:extLst>
              <a:ext uri="{FF2B5EF4-FFF2-40B4-BE49-F238E27FC236}">
                <a16:creationId xmlns:a16="http://schemas.microsoft.com/office/drawing/2014/main" id="{2BDFC8AB-DA7F-6042-B0E8-C7F82323A93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592688-61FE-BC41-B9A5-EAFD15CA1E71}" type="datetime1">
              <a:rPr lang="de-DE" altLang="de-DE" sz="1200" smtClean="0">
                <a:solidFill>
                  <a:schemeClr val="bg1"/>
                </a:solidFill>
                <a:latin typeface="Times New Roman" panose="02020603050405020304" pitchFamily="18" charset="0"/>
              </a:rPr>
              <a:t>21.12.20</a:t>
            </a:fld>
            <a:endParaRPr lang="en-US" altLang="de-DE" sz="12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2" name="Footer Placeholder 6">
            <a:extLst>
              <a:ext uri="{FF2B5EF4-FFF2-40B4-BE49-F238E27FC236}">
                <a16:creationId xmlns:a16="http://schemas.microsoft.com/office/drawing/2014/main" id="{65A130AF-C32D-B44B-A7BC-FA2FA6A26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de-DE" sz="1200">
                <a:solidFill>
                  <a:schemeClr val="bg1"/>
                </a:solidFill>
                <a:latin typeface="Times New Roman" panose="02020603050405020304" pitchFamily="18" charset="0"/>
              </a:rPr>
              <a:t>Marketing</a:t>
            </a:r>
          </a:p>
        </p:txBody>
      </p:sp>
      <p:sp>
        <p:nvSpPr>
          <p:cNvPr id="32773" name="Slide Number Placeholder 4">
            <a:extLst>
              <a:ext uri="{FF2B5EF4-FFF2-40B4-BE49-F238E27FC236}">
                <a16:creationId xmlns:a16="http://schemas.microsoft.com/office/drawing/2014/main" id="{A1981C6F-2386-C145-BE58-8F792864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fld id="{2AC0652B-5BA8-C040-BB9B-CCCC2CD465C8}" type="slidenum">
              <a:rPr lang="en-US" altLang="de-DE" sz="220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lnSpc>
                  <a:spcPct val="80000"/>
                </a:lnSpc>
              </a:pPr>
              <a:t>23</a:t>
            </a:fld>
            <a:endParaRPr lang="en-US" altLang="de-DE" sz="22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904506B-49F6-A146-B551-4167C6D1135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51581" y="1988344"/>
            <a:ext cx="5715000" cy="11430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de-DE" altLang="de-DE" sz="4000" dirty="0">
                <a:solidFill>
                  <a:srgbClr val="BF87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Die Suche nach dem heiligen Gral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AC8B8EB-F1A7-5647-90F2-55A34804116F}"/>
              </a:ext>
            </a:extLst>
          </p:cNvPr>
          <p:cNvSpPr txBox="1">
            <a:spLocks/>
          </p:cNvSpPr>
          <p:nvPr/>
        </p:nvSpPr>
        <p:spPr bwMode="auto">
          <a:xfrm>
            <a:off x="1351581" y="4344194"/>
            <a:ext cx="5867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de-DE" altLang="de-DE" sz="3700" dirty="0">
                <a:solidFill>
                  <a:srgbClr val="0000FF"/>
                </a:solidFill>
                <a:latin typeface="News Gothic MT" panose="020B0503020103020203" pitchFamily="34" charset="0"/>
              </a:rPr>
              <a:t>Mythen und praktische Arbeit</a:t>
            </a:r>
          </a:p>
        </p:txBody>
      </p:sp>
      <p:pic>
        <p:nvPicPr>
          <p:cNvPr id="2" name="Der heilige Gral.m4a">
            <a:hlinkClick r:id="" action="ppaction://media"/>
            <a:extLst>
              <a:ext uri="{FF2B5EF4-FFF2-40B4-BE49-F238E27FC236}">
                <a16:creationId xmlns:a16="http://schemas.microsoft.com/office/drawing/2014/main" id="{3C38BB66-5873-354F-AD58-D1BED9D96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35CAB22-2C3D-4C46-9D5A-8A8CE93F7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3631" y="2199482"/>
            <a:ext cx="3829843" cy="214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19702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build="p" autoUpdateAnimBg="0" advAuto="11000"/>
      <p:bldP spid="13" grpId="0" build="p" autoUpdateAnimBg="0" advAuto="800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159E64AA-7A27-2D48-9FB6-41A07755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139" y="0"/>
            <a:ext cx="7680325" cy="742950"/>
          </a:xfrm>
        </p:spPr>
        <p:txBody>
          <a:bodyPr/>
          <a:lstStyle/>
          <a:p>
            <a:r>
              <a:rPr lang="de-DE" altLang="de-DE">
                <a:ea typeface="ＭＳ Ｐゴシック" panose="020B0600070205080204" pitchFamily="34" charset="-128"/>
              </a:rPr>
              <a:t>Ziele und Werkzeuge</a:t>
            </a:r>
          </a:p>
        </p:txBody>
      </p:sp>
      <p:sp>
        <p:nvSpPr>
          <p:cNvPr id="20483" name="Text Placeholder 2">
            <a:extLst>
              <a:ext uri="{FF2B5EF4-FFF2-40B4-BE49-F238E27FC236}">
                <a16:creationId xmlns:a16="http://schemas.microsoft.com/office/drawing/2014/main" id="{AE4539F9-4457-B94A-85A3-C4E7E4492AC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133600" y="2971800"/>
            <a:ext cx="2133600" cy="1752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de-DE" altLang="de-DE" sz="2800">
                <a:latin typeface="Arial" panose="020B0604020202020204" pitchFamily="34" charset="0"/>
                <a:ea typeface="ＭＳ Ｐゴシック" panose="020B0600070205080204" pitchFamily="34" charset="-128"/>
              </a:rPr>
              <a:t>Gute Arbeit bringt gute Ergebnisse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A264F-E906-5E4C-A6B9-E164C785AD1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411663" y="1481138"/>
            <a:ext cx="5486400" cy="441960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de-DE" altLang="de-DE" sz="2600">
                <a:ea typeface="ＭＳ Ｐゴシック" panose="020B0600070205080204" pitchFamily="34" charset="-128"/>
              </a:rPr>
              <a:t>Klare Ziele</a:t>
            </a:r>
          </a:p>
          <a:p>
            <a:pPr>
              <a:buFont typeface="Wingdings" pitchFamily="2" charset="2"/>
              <a:buChar char="ü"/>
            </a:pPr>
            <a:endParaRPr lang="de-DE" altLang="de-DE" sz="2600"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Char char="ü"/>
            </a:pPr>
            <a:endParaRPr lang="de-DE" altLang="de-DE" sz="2600"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Char char="ü"/>
            </a:pPr>
            <a:r>
              <a:rPr lang="de-DE" altLang="de-DE" sz="2600">
                <a:ea typeface="ＭＳ Ｐゴシック" panose="020B0600070205080204" pitchFamily="34" charset="-128"/>
              </a:rPr>
              <a:t>Einfache Prinzipien</a:t>
            </a:r>
          </a:p>
          <a:p>
            <a:pPr>
              <a:buFont typeface="Wingdings" pitchFamily="2" charset="2"/>
              <a:buChar char="ü"/>
            </a:pPr>
            <a:endParaRPr lang="de-DE" altLang="de-DE" sz="2600"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Char char="ü"/>
            </a:pPr>
            <a:endParaRPr lang="de-DE" altLang="de-DE" sz="2600"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Char char="ü"/>
            </a:pPr>
            <a:r>
              <a:rPr lang="de-DE" altLang="de-DE" sz="2600">
                <a:ea typeface="ＭＳ Ｐゴシック" panose="020B0600070205080204" pitchFamily="34" charset="-128"/>
              </a:rPr>
              <a:t>Ehrliche Arbeit</a:t>
            </a:r>
          </a:p>
        </p:txBody>
      </p:sp>
      <p:sp>
        <p:nvSpPr>
          <p:cNvPr id="34820" name="Date Placeholder 4">
            <a:extLst>
              <a:ext uri="{FF2B5EF4-FFF2-40B4-BE49-F238E27FC236}">
                <a16:creationId xmlns:a16="http://schemas.microsoft.com/office/drawing/2014/main" id="{1233DBC6-69EE-464D-83C3-7F1454F5E2D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E911750-93B1-3D41-ADC8-B914996383EA}" type="datetime1">
              <a:rPr lang="de-DE" altLang="de-DE" sz="1200" smtClean="0">
                <a:solidFill>
                  <a:schemeClr val="bg1"/>
                </a:solidFill>
              </a:rPr>
              <a:t>21.12.20</a:t>
            </a:fld>
            <a:endParaRPr lang="de-DE" altLang="de-DE" sz="1200">
              <a:solidFill>
                <a:schemeClr val="bg1"/>
              </a:solidFill>
            </a:endParaRPr>
          </a:p>
        </p:txBody>
      </p:sp>
      <p:sp>
        <p:nvSpPr>
          <p:cNvPr id="34821" name="Footer Placeholder 5">
            <a:extLst>
              <a:ext uri="{FF2B5EF4-FFF2-40B4-BE49-F238E27FC236}">
                <a16:creationId xmlns:a16="http://schemas.microsoft.com/office/drawing/2014/main" id="{4A0312FC-7086-8344-996B-B1A0F7874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de-DE" sz="1200">
                <a:solidFill>
                  <a:schemeClr val="bg1"/>
                </a:solidFill>
              </a:rPr>
              <a:t>Marketing</a:t>
            </a:r>
            <a:endParaRPr lang="de-DE" altLang="de-DE" sz="1200">
              <a:solidFill>
                <a:schemeClr val="bg1"/>
              </a:solidFill>
            </a:endParaRPr>
          </a:p>
        </p:txBody>
      </p:sp>
      <p:sp>
        <p:nvSpPr>
          <p:cNvPr id="34822" name="Slide Number Placeholder 6">
            <a:extLst>
              <a:ext uri="{FF2B5EF4-FFF2-40B4-BE49-F238E27FC236}">
                <a16:creationId xmlns:a16="http://schemas.microsoft.com/office/drawing/2014/main" id="{A7601BBE-DCEB-7A43-B7F4-99A42F193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fld id="{7D99F229-1C88-5A4B-B619-B9CD2A7F6735}" type="slidenum">
              <a:rPr lang="en-US" altLang="de-DE" sz="2200">
                <a:solidFill>
                  <a:schemeClr val="bg1"/>
                </a:solidFill>
              </a:rPr>
              <a:pPr>
                <a:lnSpc>
                  <a:spcPct val="80000"/>
                </a:lnSpc>
              </a:pPr>
              <a:t>24</a:t>
            </a:fld>
            <a:endParaRPr lang="en-US" altLang="de-DE" sz="2200">
              <a:solidFill>
                <a:schemeClr val="bg1"/>
              </a:solidFill>
            </a:endParaRPr>
          </a:p>
        </p:txBody>
      </p:sp>
      <p:pic>
        <p:nvPicPr>
          <p:cNvPr id="8" name="Picture 7" descr="BU005259.png">
            <a:extLst>
              <a:ext uri="{FF2B5EF4-FFF2-40B4-BE49-F238E27FC236}">
                <a16:creationId xmlns:a16="http://schemas.microsoft.com/office/drawing/2014/main" id="{2A4F4909-A5A4-E446-A755-0088CA0E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29063"/>
            <a:ext cx="1219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A021273.png">
            <a:extLst>
              <a:ext uri="{FF2B5EF4-FFF2-40B4-BE49-F238E27FC236}">
                <a16:creationId xmlns:a16="http://schemas.microsoft.com/office/drawing/2014/main" id="{69150A3D-4F80-774B-9090-4F4AF4A7C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810001"/>
            <a:ext cx="17399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U004372.png">
            <a:extLst>
              <a:ext uri="{FF2B5EF4-FFF2-40B4-BE49-F238E27FC236}">
                <a16:creationId xmlns:a16="http://schemas.microsoft.com/office/drawing/2014/main" id="{40F7746F-995A-584C-9E1C-F9596EAA2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800601"/>
            <a:ext cx="1471613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A020053.png">
            <a:extLst>
              <a:ext uri="{FF2B5EF4-FFF2-40B4-BE49-F238E27FC236}">
                <a16:creationId xmlns:a16="http://schemas.microsoft.com/office/drawing/2014/main" id="{DCADA40C-4478-EE4A-9005-5CB9AA235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76401"/>
            <a:ext cx="19812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54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5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5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5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5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7F90C-7867-3640-B2A3-1F52E3CA78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Die Facebook Story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D8480A0-8DE8-B44E-A657-637996F31F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Communities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E00FDE-3719-F44D-91F9-B0C06D50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40FE6D-CB88-854E-81EB-C16A4380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25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09138B3-7705-0A49-AE15-0B2100CD4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9A21-764D-B24A-B14A-B2A41A1BF43C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0035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5375"/>
          </a:xfrm>
        </p:spPr>
        <p:txBody>
          <a:bodyPr>
            <a:normAutofit fontScale="90000"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Display-Werbung ist die Web-Variante der Anzeigenwerbung</a:t>
            </a:r>
            <a:endParaRPr lang="de-DE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Marketing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26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2D4099A-D8E9-B34B-AA29-DC950ACD71BF}"/>
              </a:ext>
            </a:extLst>
          </p:cNvPr>
          <p:cNvSpPr txBox="1"/>
          <p:nvPr/>
        </p:nvSpPr>
        <p:spPr>
          <a:xfrm>
            <a:off x="9500550" y="1658609"/>
            <a:ext cx="2218699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dirty="0"/>
              <a:t>Push-Marketing ist unerwünscht</a:t>
            </a:r>
          </a:p>
          <a:p>
            <a:endParaRPr lang="de-DE" sz="2800" dirty="0"/>
          </a:p>
          <a:p>
            <a:r>
              <a:rPr lang="de-DE" sz="2800" dirty="0"/>
              <a:t>Branding- Effekt ist fraglich</a:t>
            </a:r>
          </a:p>
          <a:p>
            <a:endParaRPr lang="de-DE" sz="2800" dirty="0"/>
          </a:p>
          <a:p>
            <a:r>
              <a:rPr lang="de-DE" sz="2800" dirty="0"/>
              <a:t>Controlling ist</a:t>
            </a:r>
          </a:p>
          <a:p>
            <a:r>
              <a:rPr lang="de-DE" sz="2800" dirty="0"/>
              <a:t>mühsam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4551FBC-32F5-E443-9ECF-97A1C008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727200"/>
            <a:ext cx="8662351" cy="42640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D919A3-9870-1742-9A3D-54EBD3EB8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0" y="1577100"/>
            <a:ext cx="3280230" cy="4500316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618715-CF35-C840-BA04-B49BFCE27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3EC1D-73D4-5947-B74C-F9C4A8DF37BA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737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CRM-Vernetzung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b="1" dirty="0">
                <a:latin typeface="Avenir Book" charset="0"/>
                <a:ea typeface="Avenir Book" charset="0"/>
                <a:cs typeface="Avenir Book" charset="0"/>
              </a:rPr>
              <a:t>Vertriebsmanagement</a:t>
            </a:r>
          </a:p>
        </p:txBody>
      </p:sp>
      <p:pic>
        <p:nvPicPr>
          <p:cNvPr id="5" name="Grafik 5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90688"/>
            <a:ext cx="8049491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6D2B323-3929-4140-B0F3-3B3AB1CA8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08B012-C971-B344-A412-6F4C6948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27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4C2428A-4A1F-D447-9AB3-953B61344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1D72-CFEF-A948-AABD-2AB2E4540A81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582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 rot="360000">
            <a:off x="1250864" y="1455760"/>
            <a:ext cx="8624045" cy="3791974"/>
          </a:xfrm>
          <a:custGeom>
            <a:avLst/>
            <a:gdLst>
              <a:gd name="connsiteX0" fmla="*/ 8638231 w 9331341"/>
              <a:gd name="connsiteY0" fmla="*/ 147325 h 5436490"/>
              <a:gd name="connsiteX1" fmla="*/ 7986478 w 9331341"/>
              <a:gd name="connsiteY1" fmla="*/ 857444 h 5436490"/>
              <a:gd name="connsiteX2" fmla="*/ 7470912 w 9331341"/>
              <a:gd name="connsiteY2" fmla="*/ 1324372 h 5436490"/>
              <a:gd name="connsiteX3" fmla="*/ 7120716 w 9331341"/>
              <a:gd name="connsiteY3" fmla="*/ 1606474 h 5436490"/>
              <a:gd name="connsiteX4" fmla="*/ 6634333 w 9331341"/>
              <a:gd name="connsiteY4" fmla="*/ 1995581 h 5436490"/>
              <a:gd name="connsiteX5" fmla="*/ 5875576 w 9331341"/>
              <a:gd name="connsiteY5" fmla="*/ 2579240 h 5436490"/>
              <a:gd name="connsiteX6" fmla="*/ 5340555 w 9331341"/>
              <a:gd name="connsiteY6" fmla="*/ 2919708 h 5436490"/>
              <a:gd name="connsiteX7" fmla="*/ 4688801 w 9331341"/>
              <a:gd name="connsiteY7" fmla="*/ 3337998 h 5436490"/>
              <a:gd name="connsiteX8" fmla="*/ 3881406 w 9331341"/>
              <a:gd name="connsiteY8" fmla="*/ 3804925 h 5436490"/>
              <a:gd name="connsiteX9" fmla="*/ 3025372 w 9331341"/>
              <a:gd name="connsiteY9" fmla="*/ 4242670 h 5436490"/>
              <a:gd name="connsiteX10" fmla="*/ 2120699 w 9331341"/>
              <a:gd name="connsiteY10" fmla="*/ 4651232 h 5436490"/>
              <a:gd name="connsiteX11" fmla="*/ 1430035 w 9331341"/>
              <a:gd name="connsiteY11" fmla="*/ 4943061 h 5436490"/>
              <a:gd name="connsiteX12" fmla="*/ 69 w 9331341"/>
              <a:gd name="connsiteY12" fmla="*/ 5429444 h 5436490"/>
              <a:gd name="connsiteX13" fmla="*/ 1361942 w 9331341"/>
              <a:gd name="connsiteY13" fmla="*/ 5244619 h 5436490"/>
              <a:gd name="connsiteX14" fmla="*/ 4766623 w 9331341"/>
              <a:gd name="connsiteY14" fmla="*/ 4729053 h 5436490"/>
              <a:gd name="connsiteX15" fmla="*/ 9105159 w 9331341"/>
              <a:gd name="connsiteY15" fmla="*/ 4018934 h 5436490"/>
              <a:gd name="connsiteX16" fmla="*/ 8638231 w 9331341"/>
              <a:gd name="connsiteY16" fmla="*/ 147325 h 5436490"/>
              <a:gd name="connsiteX0" fmla="*/ 8638231 w 9331341"/>
              <a:gd name="connsiteY0" fmla="*/ 0 h 5289165"/>
              <a:gd name="connsiteX1" fmla="*/ 7986478 w 9331341"/>
              <a:gd name="connsiteY1" fmla="*/ 710119 h 5289165"/>
              <a:gd name="connsiteX2" fmla="*/ 7470912 w 9331341"/>
              <a:gd name="connsiteY2" fmla="*/ 1177047 h 5289165"/>
              <a:gd name="connsiteX3" fmla="*/ 7120716 w 9331341"/>
              <a:gd name="connsiteY3" fmla="*/ 1459149 h 5289165"/>
              <a:gd name="connsiteX4" fmla="*/ 6634333 w 9331341"/>
              <a:gd name="connsiteY4" fmla="*/ 1848256 h 5289165"/>
              <a:gd name="connsiteX5" fmla="*/ 5875576 w 9331341"/>
              <a:gd name="connsiteY5" fmla="*/ 2431915 h 5289165"/>
              <a:gd name="connsiteX6" fmla="*/ 5340555 w 9331341"/>
              <a:gd name="connsiteY6" fmla="*/ 2772383 h 5289165"/>
              <a:gd name="connsiteX7" fmla="*/ 4688801 w 9331341"/>
              <a:gd name="connsiteY7" fmla="*/ 3190673 h 5289165"/>
              <a:gd name="connsiteX8" fmla="*/ 3881406 w 9331341"/>
              <a:gd name="connsiteY8" fmla="*/ 3657600 h 5289165"/>
              <a:gd name="connsiteX9" fmla="*/ 3025372 w 9331341"/>
              <a:gd name="connsiteY9" fmla="*/ 4095345 h 5289165"/>
              <a:gd name="connsiteX10" fmla="*/ 2120699 w 9331341"/>
              <a:gd name="connsiteY10" fmla="*/ 4503907 h 5289165"/>
              <a:gd name="connsiteX11" fmla="*/ 1430035 w 9331341"/>
              <a:gd name="connsiteY11" fmla="*/ 4795736 h 5289165"/>
              <a:gd name="connsiteX12" fmla="*/ 69 w 9331341"/>
              <a:gd name="connsiteY12" fmla="*/ 5282119 h 5289165"/>
              <a:gd name="connsiteX13" fmla="*/ 1361942 w 9331341"/>
              <a:gd name="connsiteY13" fmla="*/ 5097294 h 5289165"/>
              <a:gd name="connsiteX14" fmla="*/ 4766623 w 9331341"/>
              <a:gd name="connsiteY14" fmla="*/ 4581728 h 5289165"/>
              <a:gd name="connsiteX15" fmla="*/ 9105159 w 9331341"/>
              <a:gd name="connsiteY15" fmla="*/ 3871609 h 5289165"/>
              <a:gd name="connsiteX16" fmla="*/ 8638231 w 9331341"/>
              <a:gd name="connsiteY16" fmla="*/ 0 h 5289165"/>
              <a:gd name="connsiteX0" fmla="*/ 8638231 w 9331341"/>
              <a:gd name="connsiteY0" fmla="*/ 0 h 5289165"/>
              <a:gd name="connsiteX1" fmla="*/ 7986478 w 9331341"/>
              <a:gd name="connsiteY1" fmla="*/ 710119 h 5289165"/>
              <a:gd name="connsiteX2" fmla="*/ 7470912 w 9331341"/>
              <a:gd name="connsiteY2" fmla="*/ 1177047 h 5289165"/>
              <a:gd name="connsiteX3" fmla="*/ 7120716 w 9331341"/>
              <a:gd name="connsiteY3" fmla="*/ 1459149 h 5289165"/>
              <a:gd name="connsiteX4" fmla="*/ 6634333 w 9331341"/>
              <a:gd name="connsiteY4" fmla="*/ 1848256 h 5289165"/>
              <a:gd name="connsiteX5" fmla="*/ 5875576 w 9331341"/>
              <a:gd name="connsiteY5" fmla="*/ 2431915 h 5289165"/>
              <a:gd name="connsiteX6" fmla="*/ 5340555 w 9331341"/>
              <a:gd name="connsiteY6" fmla="*/ 2772383 h 5289165"/>
              <a:gd name="connsiteX7" fmla="*/ 4688801 w 9331341"/>
              <a:gd name="connsiteY7" fmla="*/ 3190673 h 5289165"/>
              <a:gd name="connsiteX8" fmla="*/ 3881406 w 9331341"/>
              <a:gd name="connsiteY8" fmla="*/ 3657600 h 5289165"/>
              <a:gd name="connsiteX9" fmla="*/ 3025372 w 9331341"/>
              <a:gd name="connsiteY9" fmla="*/ 4095345 h 5289165"/>
              <a:gd name="connsiteX10" fmla="*/ 2120699 w 9331341"/>
              <a:gd name="connsiteY10" fmla="*/ 4503907 h 5289165"/>
              <a:gd name="connsiteX11" fmla="*/ 1430035 w 9331341"/>
              <a:gd name="connsiteY11" fmla="*/ 4795736 h 5289165"/>
              <a:gd name="connsiteX12" fmla="*/ 69 w 9331341"/>
              <a:gd name="connsiteY12" fmla="*/ 5282119 h 5289165"/>
              <a:gd name="connsiteX13" fmla="*/ 1361942 w 9331341"/>
              <a:gd name="connsiteY13" fmla="*/ 5097294 h 5289165"/>
              <a:gd name="connsiteX14" fmla="*/ 4766623 w 9331341"/>
              <a:gd name="connsiteY14" fmla="*/ 4581728 h 5289165"/>
              <a:gd name="connsiteX15" fmla="*/ 9105159 w 9331341"/>
              <a:gd name="connsiteY15" fmla="*/ 3871609 h 5289165"/>
              <a:gd name="connsiteX16" fmla="*/ 8638231 w 9331341"/>
              <a:gd name="connsiteY16" fmla="*/ 0 h 5289165"/>
              <a:gd name="connsiteX0" fmla="*/ 8638231 w 9331341"/>
              <a:gd name="connsiteY0" fmla="*/ 0 h 5289165"/>
              <a:gd name="connsiteX1" fmla="*/ 7986478 w 9331341"/>
              <a:gd name="connsiteY1" fmla="*/ 710119 h 5289165"/>
              <a:gd name="connsiteX2" fmla="*/ 7470912 w 9331341"/>
              <a:gd name="connsiteY2" fmla="*/ 1177047 h 5289165"/>
              <a:gd name="connsiteX3" fmla="*/ 7120716 w 9331341"/>
              <a:gd name="connsiteY3" fmla="*/ 1459149 h 5289165"/>
              <a:gd name="connsiteX4" fmla="*/ 6634333 w 9331341"/>
              <a:gd name="connsiteY4" fmla="*/ 1848256 h 5289165"/>
              <a:gd name="connsiteX5" fmla="*/ 5875576 w 9331341"/>
              <a:gd name="connsiteY5" fmla="*/ 2431915 h 5289165"/>
              <a:gd name="connsiteX6" fmla="*/ 5340555 w 9331341"/>
              <a:gd name="connsiteY6" fmla="*/ 2772383 h 5289165"/>
              <a:gd name="connsiteX7" fmla="*/ 4688801 w 9331341"/>
              <a:gd name="connsiteY7" fmla="*/ 3190673 h 5289165"/>
              <a:gd name="connsiteX8" fmla="*/ 3881406 w 9331341"/>
              <a:gd name="connsiteY8" fmla="*/ 3657600 h 5289165"/>
              <a:gd name="connsiteX9" fmla="*/ 3025372 w 9331341"/>
              <a:gd name="connsiteY9" fmla="*/ 4095345 h 5289165"/>
              <a:gd name="connsiteX10" fmla="*/ 2120699 w 9331341"/>
              <a:gd name="connsiteY10" fmla="*/ 4503907 h 5289165"/>
              <a:gd name="connsiteX11" fmla="*/ 1430035 w 9331341"/>
              <a:gd name="connsiteY11" fmla="*/ 4795736 h 5289165"/>
              <a:gd name="connsiteX12" fmla="*/ 69 w 9331341"/>
              <a:gd name="connsiteY12" fmla="*/ 5282119 h 5289165"/>
              <a:gd name="connsiteX13" fmla="*/ 1361942 w 9331341"/>
              <a:gd name="connsiteY13" fmla="*/ 5097294 h 5289165"/>
              <a:gd name="connsiteX14" fmla="*/ 4766623 w 9331341"/>
              <a:gd name="connsiteY14" fmla="*/ 4581728 h 5289165"/>
              <a:gd name="connsiteX15" fmla="*/ 9105159 w 9331341"/>
              <a:gd name="connsiteY15" fmla="*/ 3871609 h 5289165"/>
              <a:gd name="connsiteX16" fmla="*/ 8638231 w 9331341"/>
              <a:gd name="connsiteY16" fmla="*/ 0 h 5289165"/>
              <a:gd name="connsiteX0" fmla="*/ 8638231 w 9331341"/>
              <a:gd name="connsiteY0" fmla="*/ 0 h 5289165"/>
              <a:gd name="connsiteX1" fmla="*/ 7986478 w 9331341"/>
              <a:gd name="connsiteY1" fmla="*/ 710119 h 5289165"/>
              <a:gd name="connsiteX2" fmla="*/ 7470912 w 9331341"/>
              <a:gd name="connsiteY2" fmla="*/ 1177047 h 5289165"/>
              <a:gd name="connsiteX3" fmla="*/ 7120716 w 9331341"/>
              <a:gd name="connsiteY3" fmla="*/ 1459149 h 5289165"/>
              <a:gd name="connsiteX4" fmla="*/ 6634333 w 9331341"/>
              <a:gd name="connsiteY4" fmla="*/ 1848256 h 5289165"/>
              <a:gd name="connsiteX5" fmla="*/ 5875576 w 9331341"/>
              <a:gd name="connsiteY5" fmla="*/ 2431915 h 5289165"/>
              <a:gd name="connsiteX6" fmla="*/ 5340555 w 9331341"/>
              <a:gd name="connsiteY6" fmla="*/ 2772383 h 5289165"/>
              <a:gd name="connsiteX7" fmla="*/ 4688801 w 9331341"/>
              <a:gd name="connsiteY7" fmla="*/ 3190673 h 5289165"/>
              <a:gd name="connsiteX8" fmla="*/ 3881406 w 9331341"/>
              <a:gd name="connsiteY8" fmla="*/ 3657600 h 5289165"/>
              <a:gd name="connsiteX9" fmla="*/ 3025372 w 9331341"/>
              <a:gd name="connsiteY9" fmla="*/ 4095345 h 5289165"/>
              <a:gd name="connsiteX10" fmla="*/ 2120699 w 9331341"/>
              <a:gd name="connsiteY10" fmla="*/ 4503907 h 5289165"/>
              <a:gd name="connsiteX11" fmla="*/ 1430035 w 9331341"/>
              <a:gd name="connsiteY11" fmla="*/ 4795736 h 5289165"/>
              <a:gd name="connsiteX12" fmla="*/ 69 w 9331341"/>
              <a:gd name="connsiteY12" fmla="*/ 5282119 h 5289165"/>
              <a:gd name="connsiteX13" fmla="*/ 1361942 w 9331341"/>
              <a:gd name="connsiteY13" fmla="*/ 5097294 h 5289165"/>
              <a:gd name="connsiteX14" fmla="*/ 4766623 w 9331341"/>
              <a:gd name="connsiteY14" fmla="*/ 4581728 h 5289165"/>
              <a:gd name="connsiteX15" fmla="*/ 9105159 w 9331341"/>
              <a:gd name="connsiteY15" fmla="*/ 3871609 h 5289165"/>
              <a:gd name="connsiteX16" fmla="*/ 8638231 w 9331341"/>
              <a:gd name="connsiteY16" fmla="*/ 0 h 5289165"/>
              <a:gd name="connsiteX0" fmla="*/ 8638231 w 9105159"/>
              <a:gd name="connsiteY0" fmla="*/ 0 h 5289165"/>
              <a:gd name="connsiteX1" fmla="*/ 7986478 w 9105159"/>
              <a:gd name="connsiteY1" fmla="*/ 710119 h 5289165"/>
              <a:gd name="connsiteX2" fmla="*/ 7470912 w 9105159"/>
              <a:gd name="connsiteY2" fmla="*/ 1177047 h 5289165"/>
              <a:gd name="connsiteX3" fmla="*/ 7120716 w 9105159"/>
              <a:gd name="connsiteY3" fmla="*/ 1459149 h 5289165"/>
              <a:gd name="connsiteX4" fmla="*/ 6634333 w 9105159"/>
              <a:gd name="connsiteY4" fmla="*/ 1848256 h 5289165"/>
              <a:gd name="connsiteX5" fmla="*/ 5875576 w 9105159"/>
              <a:gd name="connsiteY5" fmla="*/ 2431915 h 5289165"/>
              <a:gd name="connsiteX6" fmla="*/ 5340555 w 9105159"/>
              <a:gd name="connsiteY6" fmla="*/ 2772383 h 5289165"/>
              <a:gd name="connsiteX7" fmla="*/ 4688801 w 9105159"/>
              <a:gd name="connsiteY7" fmla="*/ 3190673 h 5289165"/>
              <a:gd name="connsiteX8" fmla="*/ 3881406 w 9105159"/>
              <a:gd name="connsiteY8" fmla="*/ 3657600 h 5289165"/>
              <a:gd name="connsiteX9" fmla="*/ 3025372 w 9105159"/>
              <a:gd name="connsiteY9" fmla="*/ 4095345 h 5289165"/>
              <a:gd name="connsiteX10" fmla="*/ 2120699 w 9105159"/>
              <a:gd name="connsiteY10" fmla="*/ 4503907 h 5289165"/>
              <a:gd name="connsiteX11" fmla="*/ 1430035 w 9105159"/>
              <a:gd name="connsiteY11" fmla="*/ 4795736 h 5289165"/>
              <a:gd name="connsiteX12" fmla="*/ 69 w 9105159"/>
              <a:gd name="connsiteY12" fmla="*/ 5282119 h 5289165"/>
              <a:gd name="connsiteX13" fmla="*/ 1361942 w 9105159"/>
              <a:gd name="connsiteY13" fmla="*/ 5097294 h 5289165"/>
              <a:gd name="connsiteX14" fmla="*/ 4766623 w 9105159"/>
              <a:gd name="connsiteY14" fmla="*/ 4581728 h 5289165"/>
              <a:gd name="connsiteX15" fmla="*/ 9105159 w 9105159"/>
              <a:gd name="connsiteY15" fmla="*/ 3871609 h 5289165"/>
              <a:gd name="connsiteX16" fmla="*/ 8638231 w 9105159"/>
              <a:gd name="connsiteY16" fmla="*/ 0 h 5289165"/>
              <a:gd name="connsiteX0" fmla="*/ 8638231 w 9105159"/>
              <a:gd name="connsiteY0" fmla="*/ 0 h 5289165"/>
              <a:gd name="connsiteX1" fmla="*/ 7986478 w 9105159"/>
              <a:gd name="connsiteY1" fmla="*/ 710119 h 5289165"/>
              <a:gd name="connsiteX2" fmla="*/ 7470912 w 9105159"/>
              <a:gd name="connsiteY2" fmla="*/ 1177047 h 5289165"/>
              <a:gd name="connsiteX3" fmla="*/ 7120716 w 9105159"/>
              <a:gd name="connsiteY3" fmla="*/ 1459149 h 5289165"/>
              <a:gd name="connsiteX4" fmla="*/ 6634333 w 9105159"/>
              <a:gd name="connsiteY4" fmla="*/ 1848256 h 5289165"/>
              <a:gd name="connsiteX5" fmla="*/ 5875576 w 9105159"/>
              <a:gd name="connsiteY5" fmla="*/ 2431915 h 5289165"/>
              <a:gd name="connsiteX6" fmla="*/ 5340555 w 9105159"/>
              <a:gd name="connsiteY6" fmla="*/ 2772383 h 5289165"/>
              <a:gd name="connsiteX7" fmla="*/ 4688801 w 9105159"/>
              <a:gd name="connsiteY7" fmla="*/ 3190673 h 5289165"/>
              <a:gd name="connsiteX8" fmla="*/ 3881406 w 9105159"/>
              <a:gd name="connsiteY8" fmla="*/ 3657600 h 5289165"/>
              <a:gd name="connsiteX9" fmla="*/ 3025372 w 9105159"/>
              <a:gd name="connsiteY9" fmla="*/ 4095345 h 5289165"/>
              <a:gd name="connsiteX10" fmla="*/ 2120699 w 9105159"/>
              <a:gd name="connsiteY10" fmla="*/ 4503907 h 5289165"/>
              <a:gd name="connsiteX11" fmla="*/ 1430035 w 9105159"/>
              <a:gd name="connsiteY11" fmla="*/ 4795736 h 5289165"/>
              <a:gd name="connsiteX12" fmla="*/ 69 w 9105159"/>
              <a:gd name="connsiteY12" fmla="*/ 5282119 h 5289165"/>
              <a:gd name="connsiteX13" fmla="*/ 1361942 w 9105159"/>
              <a:gd name="connsiteY13" fmla="*/ 5097294 h 5289165"/>
              <a:gd name="connsiteX14" fmla="*/ 4766623 w 9105159"/>
              <a:gd name="connsiteY14" fmla="*/ 4581728 h 5289165"/>
              <a:gd name="connsiteX15" fmla="*/ 9105159 w 9105159"/>
              <a:gd name="connsiteY15" fmla="*/ 3871609 h 5289165"/>
              <a:gd name="connsiteX16" fmla="*/ 8638231 w 9105159"/>
              <a:gd name="connsiteY16" fmla="*/ 0 h 5289165"/>
              <a:gd name="connsiteX0" fmla="*/ 8638323 w 9105251"/>
              <a:gd name="connsiteY0" fmla="*/ 0 h 5297796"/>
              <a:gd name="connsiteX1" fmla="*/ 7986570 w 9105251"/>
              <a:gd name="connsiteY1" fmla="*/ 710119 h 5297796"/>
              <a:gd name="connsiteX2" fmla="*/ 7471004 w 9105251"/>
              <a:gd name="connsiteY2" fmla="*/ 1177047 h 5297796"/>
              <a:gd name="connsiteX3" fmla="*/ 7120808 w 9105251"/>
              <a:gd name="connsiteY3" fmla="*/ 1459149 h 5297796"/>
              <a:gd name="connsiteX4" fmla="*/ 6634425 w 9105251"/>
              <a:gd name="connsiteY4" fmla="*/ 1848256 h 5297796"/>
              <a:gd name="connsiteX5" fmla="*/ 5875668 w 9105251"/>
              <a:gd name="connsiteY5" fmla="*/ 2431915 h 5297796"/>
              <a:gd name="connsiteX6" fmla="*/ 5340647 w 9105251"/>
              <a:gd name="connsiteY6" fmla="*/ 2772383 h 5297796"/>
              <a:gd name="connsiteX7" fmla="*/ 4688893 w 9105251"/>
              <a:gd name="connsiteY7" fmla="*/ 3190673 h 5297796"/>
              <a:gd name="connsiteX8" fmla="*/ 3881498 w 9105251"/>
              <a:gd name="connsiteY8" fmla="*/ 3657600 h 5297796"/>
              <a:gd name="connsiteX9" fmla="*/ 3025464 w 9105251"/>
              <a:gd name="connsiteY9" fmla="*/ 4095345 h 5297796"/>
              <a:gd name="connsiteX10" fmla="*/ 2120791 w 9105251"/>
              <a:gd name="connsiteY10" fmla="*/ 4503907 h 5297796"/>
              <a:gd name="connsiteX11" fmla="*/ 1430127 w 9105251"/>
              <a:gd name="connsiteY11" fmla="*/ 4795736 h 5297796"/>
              <a:gd name="connsiteX12" fmla="*/ 161 w 9105251"/>
              <a:gd name="connsiteY12" fmla="*/ 5282119 h 5297796"/>
              <a:gd name="connsiteX13" fmla="*/ 1362034 w 9105251"/>
              <a:gd name="connsiteY13" fmla="*/ 5097294 h 5297796"/>
              <a:gd name="connsiteX14" fmla="*/ 4718077 w 9105251"/>
              <a:gd name="connsiteY14" fmla="*/ 4309353 h 5297796"/>
              <a:gd name="connsiteX15" fmla="*/ 9105251 w 9105251"/>
              <a:gd name="connsiteY15" fmla="*/ 3871609 h 5297796"/>
              <a:gd name="connsiteX16" fmla="*/ 8638323 w 9105251"/>
              <a:gd name="connsiteY16" fmla="*/ 0 h 5297796"/>
              <a:gd name="connsiteX0" fmla="*/ 8638326 w 9105254"/>
              <a:gd name="connsiteY0" fmla="*/ 0 h 5294323"/>
              <a:gd name="connsiteX1" fmla="*/ 7986573 w 9105254"/>
              <a:gd name="connsiteY1" fmla="*/ 710119 h 5294323"/>
              <a:gd name="connsiteX2" fmla="*/ 7471007 w 9105254"/>
              <a:gd name="connsiteY2" fmla="*/ 1177047 h 5294323"/>
              <a:gd name="connsiteX3" fmla="*/ 7120811 w 9105254"/>
              <a:gd name="connsiteY3" fmla="*/ 1459149 h 5294323"/>
              <a:gd name="connsiteX4" fmla="*/ 6634428 w 9105254"/>
              <a:gd name="connsiteY4" fmla="*/ 1848256 h 5294323"/>
              <a:gd name="connsiteX5" fmla="*/ 5875671 w 9105254"/>
              <a:gd name="connsiteY5" fmla="*/ 2431915 h 5294323"/>
              <a:gd name="connsiteX6" fmla="*/ 5340650 w 9105254"/>
              <a:gd name="connsiteY6" fmla="*/ 2772383 h 5294323"/>
              <a:gd name="connsiteX7" fmla="*/ 4688896 w 9105254"/>
              <a:gd name="connsiteY7" fmla="*/ 3190673 h 5294323"/>
              <a:gd name="connsiteX8" fmla="*/ 3881501 w 9105254"/>
              <a:gd name="connsiteY8" fmla="*/ 3657600 h 5294323"/>
              <a:gd name="connsiteX9" fmla="*/ 3025467 w 9105254"/>
              <a:gd name="connsiteY9" fmla="*/ 4095345 h 5294323"/>
              <a:gd name="connsiteX10" fmla="*/ 2120794 w 9105254"/>
              <a:gd name="connsiteY10" fmla="*/ 4503907 h 5294323"/>
              <a:gd name="connsiteX11" fmla="*/ 1430130 w 9105254"/>
              <a:gd name="connsiteY11" fmla="*/ 4795736 h 5294323"/>
              <a:gd name="connsiteX12" fmla="*/ 164 w 9105254"/>
              <a:gd name="connsiteY12" fmla="*/ 5282119 h 5294323"/>
              <a:gd name="connsiteX13" fmla="*/ 1362037 w 9105254"/>
              <a:gd name="connsiteY13" fmla="*/ 5097294 h 5294323"/>
              <a:gd name="connsiteX14" fmla="*/ 4766718 w 9105254"/>
              <a:gd name="connsiteY14" fmla="*/ 4552545 h 5294323"/>
              <a:gd name="connsiteX15" fmla="*/ 9105254 w 9105254"/>
              <a:gd name="connsiteY15" fmla="*/ 3871609 h 5294323"/>
              <a:gd name="connsiteX16" fmla="*/ 8638326 w 9105254"/>
              <a:gd name="connsiteY16" fmla="*/ 0 h 5294323"/>
              <a:gd name="connsiteX0" fmla="*/ 8638326 w 9105254"/>
              <a:gd name="connsiteY0" fmla="*/ 0 h 5294323"/>
              <a:gd name="connsiteX1" fmla="*/ 7986573 w 9105254"/>
              <a:gd name="connsiteY1" fmla="*/ 710119 h 5294323"/>
              <a:gd name="connsiteX2" fmla="*/ 7471007 w 9105254"/>
              <a:gd name="connsiteY2" fmla="*/ 1177047 h 5294323"/>
              <a:gd name="connsiteX3" fmla="*/ 7120811 w 9105254"/>
              <a:gd name="connsiteY3" fmla="*/ 1459149 h 5294323"/>
              <a:gd name="connsiteX4" fmla="*/ 6634428 w 9105254"/>
              <a:gd name="connsiteY4" fmla="*/ 1848256 h 5294323"/>
              <a:gd name="connsiteX5" fmla="*/ 5875671 w 9105254"/>
              <a:gd name="connsiteY5" fmla="*/ 2431915 h 5294323"/>
              <a:gd name="connsiteX6" fmla="*/ 5340650 w 9105254"/>
              <a:gd name="connsiteY6" fmla="*/ 2772383 h 5294323"/>
              <a:gd name="connsiteX7" fmla="*/ 4688896 w 9105254"/>
              <a:gd name="connsiteY7" fmla="*/ 3190673 h 5294323"/>
              <a:gd name="connsiteX8" fmla="*/ 3881501 w 9105254"/>
              <a:gd name="connsiteY8" fmla="*/ 3657600 h 5294323"/>
              <a:gd name="connsiteX9" fmla="*/ 3025467 w 9105254"/>
              <a:gd name="connsiteY9" fmla="*/ 4095345 h 5294323"/>
              <a:gd name="connsiteX10" fmla="*/ 2120794 w 9105254"/>
              <a:gd name="connsiteY10" fmla="*/ 4503907 h 5294323"/>
              <a:gd name="connsiteX11" fmla="*/ 1430130 w 9105254"/>
              <a:gd name="connsiteY11" fmla="*/ 4795736 h 5294323"/>
              <a:gd name="connsiteX12" fmla="*/ 164 w 9105254"/>
              <a:gd name="connsiteY12" fmla="*/ 5282119 h 5294323"/>
              <a:gd name="connsiteX13" fmla="*/ 1362037 w 9105254"/>
              <a:gd name="connsiteY13" fmla="*/ 5097294 h 5294323"/>
              <a:gd name="connsiteX14" fmla="*/ 4766718 w 9105254"/>
              <a:gd name="connsiteY14" fmla="*/ 4552545 h 5294323"/>
              <a:gd name="connsiteX15" fmla="*/ 9105254 w 9105254"/>
              <a:gd name="connsiteY15" fmla="*/ 3871609 h 5294323"/>
              <a:gd name="connsiteX16" fmla="*/ 8638326 w 9105254"/>
              <a:gd name="connsiteY16" fmla="*/ 0 h 5294323"/>
              <a:gd name="connsiteX0" fmla="*/ 8638326 w 9105254"/>
              <a:gd name="connsiteY0" fmla="*/ 0 h 5294323"/>
              <a:gd name="connsiteX1" fmla="*/ 7986573 w 9105254"/>
              <a:gd name="connsiteY1" fmla="*/ 710119 h 5294323"/>
              <a:gd name="connsiteX2" fmla="*/ 7471007 w 9105254"/>
              <a:gd name="connsiteY2" fmla="*/ 1177047 h 5294323"/>
              <a:gd name="connsiteX3" fmla="*/ 7120811 w 9105254"/>
              <a:gd name="connsiteY3" fmla="*/ 1459149 h 5294323"/>
              <a:gd name="connsiteX4" fmla="*/ 6634428 w 9105254"/>
              <a:gd name="connsiteY4" fmla="*/ 1848256 h 5294323"/>
              <a:gd name="connsiteX5" fmla="*/ 5875671 w 9105254"/>
              <a:gd name="connsiteY5" fmla="*/ 2431915 h 5294323"/>
              <a:gd name="connsiteX6" fmla="*/ 5340650 w 9105254"/>
              <a:gd name="connsiteY6" fmla="*/ 2772383 h 5294323"/>
              <a:gd name="connsiteX7" fmla="*/ 4688896 w 9105254"/>
              <a:gd name="connsiteY7" fmla="*/ 3190673 h 5294323"/>
              <a:gd name="connsiteX8" fmla="*/ 3881501 w 9105254"/>
              <a:gd name="connsiteY8" fmla="*/ 3657600 h 5294323"/>
              <a:gd name="connsiteX9" fmla="*/ 3025467 w 9105254"/>
              <a:gd name="connsiteY9" fmla="*/ 4095345 h 5294323"/>
              <a:gd name="connsiteX10" fmla="*/ 2120794 w 9105254"/>
              <a:gd name="connsiteY10" fmla="*/ 4503907 h 5294323"/>
              <a:gd name="connsiteX11" fmla="*/ 1430130 w 9105254"/>
              <a:gd name="connsiteY11" fmla="*/ 4795736 h 5294323"/>
              <a:gd name="connsiteX12" fmla="*/ 164 w 9105254"/>
              <a:gd name="connsiteY12" fmla="*/ 5282119 h 5294323"/>
              <a:gd name="connsiteX13" fmla="*/ 1362037 w 9105254"/>
              <a:gd name="connsiteY13" fmla="*/ 5097294 h 5294323"/>
              <a:gd name="connsiteX14" fmla="*/ 4766718 w 9105254"/>
              <a:gd name="connsiteY14" fmla="*/ 4552545 h 5294323"/>
              <a:gd name="connsiteX15" fmla="*/ 9105254 w 9105254"/>
              <a:gd name="connsiteY15" fmla="*/ 3871609 h 5294323"/>
              <a:gd name="connsiteX16" fmla="*/ 8638326 w 9105254"/>
              <a:gd name="connsiteY16" fmla="*/ 0 h 5294323"/>
              <a:gd name="connsiteX0" fmla="*/ 8638326 w 9134437"/>
              <a:gd name="connsiteY0" fmla="*/ 0 h 5294323"/>
              <a:gd name="connsiteX1" fmla="*/ 7986573 w 9134437"/>
              <a:gd name="connsiteY1" fmla="*/ 710119 h 5294323"/>
              <a:gd name="connsiteX2" fmla="*/ 7471007 w 9134437"/>
              <a:gd name="connsiteY2" fmla="*/ 1177047 h 5294323"/>
              <a:gd name="connsiteX3" fmla="*/ 7120811 w 9134437"/>
              <a:gd name="connsiteY3" fmla="*/ 1459149 h 5294323"/>
              <a:gd name="connsiteX4" fmla="*/ 6634428 w 9134437"/>
              <a:gd name="connsiteY4" fmla="*/ 1848256 h 5294323"/>
              <a:gd name="connsiteX5" fmla="*/ 5875671 w 9134437"/>
              <a:gd name="connsiteY5" fmla="*/ 2431915 h 5294323"/>
              <a:gd name="connsiteX6" fmla="*/ 5340650 w 9134437"/>
              <a:gd name="connsiteY6" fmla="*/ 2772383 h 5294323"/>
              <a:gd name="connsiteX7" fmla="*/ 4688896 w 9134437"/>
              <a:gd name="connsiteY7" fmla="*/ 3190673 h 5294323"/>
              <a:gd name="connsiteX8" fmla="*/ 3881501 w 9134437"/>
              <a:gd name="connsiteY8" fmla="*/ 3657600 h 5294323"/>
              <a:gd name="connsiteX9" fmla="*/ 3025467 w 9134437"/>
              <a:gd name="connsiteY9" fmla="*/ 4095345 h 5294323"/>
              <a:gd name="connsiteX10" fmla="*/ 2120794 w 9134437"/>
              <a:gd name="connsiteY10" fmla="*/ 4503907 h 5294323"/>
              <a:gd name="connsiteX11" fmla="*/ 1430130 w 9134437"/>
              <a:gd name="connsiteY11" fmla="*/ 4795736 h 5294323"/>
              <a:gd name="connsiteX12" fmla="*/ 164 w 9134437"/>
              <a:gd name="connsiteY12" fmla="*/ 5282119 h 5294323"/>
              <a:gd name="connsiteX13" fmla="*/ 1362037 w 9134437"/>
              <a:gd name="connsiteY13" fmla="*/ 5097294 h 5294323"/>
              <a:gd name="connsiteX14" fmla="*/ 4766718 w 9134437"/>
              <a:gd name="connsiteY14" fmla="*/ 4552545 h 5294323"/>
              <a:gd name="connsiteX15" fmla="*/ 9134437 w 9134437"/>
              <a:gd name="connsiteY15" fmla="*/ 3861881 h 5294323"/>
              <a:gd name="connsiteX16" fmla="*/ 8638326 w 9134437"/>
              <a:gd name="connsiteY16" fmla="*/ 0 h 5294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134437" h="5294323">
                <a:moveTo>
                  <a:pt x="8638326" y="0"/>
                </a:moveTo>
                <a:cubicBezTo>
                  <a:pt x="8481062" y="192931"/>
                  <a:pt x="8181126" y="513945"/>
                  <a:pt x="7986573" y="710119"/>
                </a:cubicBezTo>
                <a:cubicBezTo>
                  <a:pt x="7792020" y="906294"/>
                  <a:pt x="7615301" y="1052209"/>
                  <a:pt x="7471007" y="1177047"/>
                </a:cubicBezTo>
                <a:cubicBezTo>
                  <a:pt x="7326713" y="1301885"/>
                  <a:pt x="7120811" y="1459149"/>
                  <a:pt x="7120811" y="1459149"/>
                </a:cubicBezTo>
                <a:cubicBezTo>
                  <a:pt x="6981381" y="1571017"/>
                  <a:pt x="6841951" y="1686128"/>
                  <a:pt x="6634428" y="1848256"/>
                </a:cubicBezTo>
                <a:cubicBezTo>
                  <a:pt x="6426905" y="2010384"/>
                  <a:pt x="6091301" y="2277894"/>
                  <a:pt x="5875671" y="2431915"/>
                </a:cubicBezTo>
                <a:cubicBezTo>
                  <a:pt x="5660041" y="2585936"/>
                  <a:pt x="5340650" y="2772383"/>
                  <a:pt x="5340650" y="2772383"/>
                </a:cubicBezTo>
                <a:cubicBezTo>
                  <a:pt x="5142854" y="2898843"/>
                  <a:pt x="4932088" y="3043137"/>
                  <a:pt x="4688896" y="3190673"/>
                </a:cubicBezTo>
                <a:cubicBezTo>
                  <a:pt x="4445704" y="3338209"/>
                  <a:pt x="4158739" y="3506821"/>
                  <a:pt x="3881501" y="3657600"/>
                </a:cubicBezTo>
                <a:cubicBezTo>
                  <a:pt x="3604263" y="3808379"/>
                  <a:pt x="3318918" y="3954294"/>
                  <a:pt x="3025467" y="4095345"/>
                </a:cubicBezTo>
                <a:cubicBezTo>
                  <a:pt x="2732016" y="4236396"/>
                  <a:pt x="2386683" y="4387175"/>
                  <a:pt x="2120794" y="4503907"/>
                </a:cubicBezTo>
                <a:cubicBezTo>
                  <a:pt x="1854904" y="4620639"/>
                  <a:pt x="1783568" y="4666034"/>
                  <a:pt x="1430130" y="4795736"/>
                </a:cubicBezTo>
                <a:cubicBezTo>
                  <a:pt x="1076692" y="4925438"/>
                  <a:pt x="11513" y="5231859"/>
                  <a:pt x="164" y="5282119"/>
                </a:cubicBezTo>
                <a:cubicBezTo>
                  <a:pt x="-11185" y="5332379"/>
                  <a:pt x="567611" y="5218890"/>
                  <a:pt x="1362037" y="5097294"/>
                </a:cubicBezTo>
                <a:lnTo>
                  <a:pt x="4766718" y="4552545"/>
                </a:lnTo>
                <a:lnTo>
                  <a:pt x="9134437" y="3861881"/>
                </a:lnTo>
                <a:cubicBezTo>
                  <a:pt x="9022569" y="2861554"/>
                  <a:pt x="8717769" y="546371"/>
                  <a:pt x="863832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9802777">
            <a:off x="-3245894" y="-937136"/>
            <a:ext cx="15039147" cy="4991511"/>
          </a:xfrm>
          <a:prstGeom prst="arc">
            <a:avLst>
              <a:gd name="adj1" fmla="val 12039198"/>
              <a:gd name="adj2" fmla="val 20135820"/>
            </a:avLst>
          </a:prstGeom>
          <a:ln w="635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0" name="Straight Connector 19"/>
          <p:cNvCxnSpPr>
            <a:endCxn id="3" idx="15"/>
          </p:cNvCxnSpPr>
          <p:nvPr/>
        </p:nvCxnSpPr>
        <p:spPr>
          <a:xfrm flipV="1">
            <a:off x="593945" y="4667733"/>
            <a:ext cx="9166400" cy="102214"/>
          </a:xfrm>
          <a:prstGeom prst="line">
            <a:avLst/>
          </a:prstGeom>
          <a:ln w="635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8" name="TextBox 42"/>
          <p:cNvSpPr txBox="1">
            <a:spLocks noChangeArrowheads="1"/>
          </p:cNvSpPr>
          <p:nvPr/>
        </p:nvSpPr>
        <p:spPr bwMode="auto">
          <a:xfrm>
            <a:off x="7251222" y="4823727"/>
            <a:ext cx="2616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Bestandseffekt </a:t>
            </a: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0</a:t>
            </a:r>
          </a:p>
        </p:txBody>
      </p:sp>
      <p:cxnSp>
        <p:nvCxnSpPr>
          <p:cNvPr id="16" name="Straight Arrow Connector 32"/>
          <p:cNvCxnSpPr/>
          <p:nvPr/>
        </p:nvCxnSpPr>
        <p:spPr>
          <a:xfrm flipV="1">
            <a:off x="593188" y="6278264"/>
            <a:ext cx="11070811" cy="1"/>
          </a:xfrm>
          <a:prstGeom prst="straightConnector1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33"/>
          <p:cNvCxnSpPr/>
          <p:nvPr/>
        </p:nvCxnSpPr>
        <p:spPr>
          <a:xfrm flipH="1" flipV="1">
            <a:off x="593193" y="895835"/>
            <a:ext cx="1" cy="5400366"/>
          </a:xfrm>
          <a:prstGeom prst="straightConnector1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39"/>
          <p:cNvSpPr txBox="1"/>
          <p:nvPr/>
        </p:nvSpPr>
        <p:spPr>
          <a:xfrm>
            <a:off x="527999" y="487363"/>
            <a:ext cx="51278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000" dirty="0">
                <a:latin typeface="+mj-lt"/>
              </a:rPr>
              <a:t>Konversionsrate (</a:t>
            </a:r>
            <a:r>
              <a:rPr lang="de-DE" sz="2000" dirty="0" err="1">
                <a:latin typeface="+mj-lt"/>
              </a:rPr>
              <a:t>cr</a:t>
            </a:r>
            <a:r>
              <a:rPr lang="de-DE" sz="2000" dirty="0">
                <a:latin typeface="+mj-lt"/>
              </a:rPr>
              <a:t>)</a:t>
            </a:r>
          </a:p>
        </p:txBody>
      </p:sp>
      <p:sp>
        <p:nvSpPr>
          <p:cNvPr id="14" name="TextBox 40"/>
          <p:cNvSpPr txBox="1"/>
          <p:nvPr/>
        </p:nvSpPr>
        <p:spPr>
          <a:xfrm>
            <a:off x="9535886" y="6376281"/>
            <a:ext cx="212811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>
              <a:defRPr sz="1200">
                <a:latin typeface="+mj-lt"/>
              </a:defRPr>
            </a:lvl1pPr>
          </a:lstStyle>
          <a:p>
            <a:pPr algn="r"/>
            <a:r>
              <a:rPr lang="de-DE" sz="2000"/>
              <a:t>Stammkunden</a:t>
            </a:r>
            <a:endParaRPr lang="de-DE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3265714" y="365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21" name="TextBox 42"/>
          <p:cNvSpPr txBox="1">
            <a:spLocks noChangeArrowheads="1"/>
          </p:cNvSpPr>
          <p:nvPr/>
        </p:nvSpPr>
        <p:spPr bwMode="auto">
          <a:xfrm>
            <a:off x="7251222" y="1523168"/>
            <a:ext cx="2616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Bestandseffekt &gt; 0</a:t>
            </a:r>
          </a:p>
        </p:txBody>
      </p:sp>
      <p:sp>
        <p:nvSpPr>
          <p:cNvPr id="22" name="TextBox 42"/>
          <p:cNvSpPr txBox="1">
            <a:spLocks noChangeArrowheads="1"/>
          </p:cNvSpPr>
          <p:nvPr/>
        </p:nvSpPr>
        <p:spPr bwMode="auto">
          <a:xfrm>
            <a:off x="7251221" y="3506688"/>
            <a:ext cx="2616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CRM-Potenzial</a:t>
            </a:r>
          </a:p>
        </p:txBody>
      </p:sp>
      <p:pic>
        <p:nvPicPr>
          <p:cNvPr id="15" name="Bild 5">
            <a:extLst>
              <a:ext uri="{FF2B5EF4-FFF2-40B4-BE49-F238E27FC236}">
                <a16:creationId xmlns:a16="http://schemas.microsoft.com/office/drawing/2014/main" id="{84CF2F1D-02C4-9141-8881-277A306A7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81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73B0D8-5099-B042-9AA8-6169AE1947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Virales Marketing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72D66C2-6645-CE44-9C6F-7E755D9B60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Verlinkungen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9EAB63-2552-F143-9A66-B381D8628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A04C5B-01B4-D64A-A471-0AFC9E3E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29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C422982-DEB3-B644-8311-83952873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F24D-2ECF-6149-9D0D-2FEDB553E64E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9316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334" y="31168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Marketing im Web-Business</a:t>
            </a:r>
            <a:b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</a:br>
            <a:endParaRPr lang="de-DE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334" y="1637244"/>
            <a:ext cx="10515600" cy="3222624"/>
          </a:xfrm>
        </p:spPr>
        <p:txBody>
          <a:bodyPr>
            <a:noAutofit/>
          </a:bodyPr>
          <a:lstStyle/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Marketing hat im Web-Business 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  <a:hlinkClick r:id="rId2"/>
              </a:rPr>
              <a:t>prominente Rolle</a:t>
            </a:r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Kenntnis der Besucherquellen als notwendige Voraussetzung für erfolgreiches Marketing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Wissen um Vor- und Nachteile von Suchmaschinen, Communitys und eigenen Quellen (Exkurs: Die Google-Story)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Gewinnung virtueller Interessenten als Kunden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Vermittlung als neues Paradigma der Ökonomie</a:t>
            </a:r>
          </a:p>
          <a:p>
            <a:pPr lvl="0"/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pPr lvl="0"/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3</a:t>
            </a:fld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001611D-0377-D346-98BB-9DC337308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B3505-1EB4-EE40-8153-50CAB85CE3DF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05157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101943" cy="924832"/>
          </a:xfrm>
        </p:spPr>
        <p:txBody>
          <a:bodyPr/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Kostenpyramide</a:t>
            </a:r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Grafik 25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3357" y="1289957"/>
            <a:ext cx="7738086" cy="5203607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5BE51C-C276-EC49-A6DA-AB832A518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96E4607-802F-5748-9CD1-97D5B8237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E50F-4125-2E4A-B06E-747821481438}" type="slidenum">
              <a:rPr lang="de-DE" smtClean="0"/>
              <a:t>30</a:t>
            </a:fld>
            <a:endParaRPr lang="de-DE"/>
          </a:p>
        </p:txBody>
      </p:sp>
      <p:pic>
        <p:nvPicPr>
          <p:cNvPr id="6" name="Bild 3">
            <a:extLst>
              <a:ext uri="{FF2B5EF4-FFF2-40B4-BE49-F238E27FC236}">
                <a16:creationId xmlns:a16="http://schemas.microsoft.com/office/drawing/2014/main" id="{EEB8E802-70D1-7C4F-B2A5-1C6A8E249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E7DB77-18B3-E54B-A16D-22F3F81E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ABC0-99FD-F948-B44D-E469D5294B8C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1467838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Kostenpyramide Stufe 4</a:t>
            </a:r>
            <a:br>
              <a:rPr lang="de-DE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400" dirty="0">
                <a:latin typeface="Avenir Book" charset="0"/>
                <a:ea typeface="Avenir Book" charset="0"/>
                <a:cs typeface="Avenir Book" charset="0"/>
              </a:rPr>
              <a:t>Kostenseite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356280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sz="2400" dirty="0">
                    <a:latin typeface="Avenir Book" charset="0"/>
                    <a:ea typeface="Avenir Book" charset="0"/>
                    <a:cs typeface="Avenir Book" charset="0"/>
                  </a:rPr>
                  <a:t>Der Besucher wird angeleitet, seinen Warenkorb zu füllen, seine Bestellung zu platzieren oder den Betreiber anderweitig zu kontaktieren. </a:t>
                </a:r>
              </a:p>
              <a:p>
                <a:r>
                  <a:rPr lang="de-DE" sz="2400" b="1" dirty="0">
                    <a:latin typeface="Avenir Book" charset="0"/>
                    <a:ea typeface="Avenir Book" charset="0"/>
                    <a:cs typeface="Avenir Book" charset="0"/>
                  </a:rPr>
                  <a:t>Klare Kommunikation der Abschlusskosten oder Prozesskosten, Tarife und Zahlungsbedingungen</a:t>
                </a:r>
                <a:r>
                  <a:rPr lang="de-DE" sz="2400" dirty="0">
                    <a:latin typeface="Avenir Book" charset="0"/>
                    <a:ea typeface="Avenir Book" charset="0"/>
                    <a:cs typeface="Avenir Book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Avenir Book" charset="0"/>
                        <a:cs typeface="Avenir Book" charset="0"/>
                      </a:rPr>
                      <m:t>𝐾𝐾</m:t>
                    </m:r>
                  </m:oMath>
                </a14:m>
                <a:r>
                  <a:rPr lang="de-DE" sz="2400" dirty="0">
                    <a:latin typeface="Avenir Book" charset="0"/>
                    <a:ea typeface="Avenir Book" charset="0"/>
                    <a:cs typeface="Avenir Book" charset="0"/>
                  </a:rPr>
                  <a:t>= Konversionskosten, K</a:t>
                </a:r>
                <a:r>
                  <a:rPr lang="de-DE" sz="2400" baseline="-25000" dirty="0">
                    <a:latin typeface="Avenir Book" charset="0"/>
                    <a:ea typeface="Avenir Book" charset="0"/>
                    <a:cs typeface="Avenir Book" charset="0"/>
                  </a:rPr>
                  <a:t> </a:t>
                </a:r>
                <a:r>
                  <a:rPr lang="de-DE" sz="2400" dirty="0">
                    <a:latin typeface="Avenir Book" charset="0"/>
                    <a:ea typeface="Avenir Book" charset="0"/>
                    <a:cs typeface="Avenir Book" charset="0"/>
                  </a:rPr>
                  <a:t>= Kosten bis zur Konversion, A</a:t>
                </a:r>
                <a:r>
                  <a:rPr lang="de-DE" sz="2400" baseline="-25000" dirty="0">
                    <a:latin typeface="Avenir Book" charset="0"/>
                    <a:ea typeface="Avenir Book" charset="0"/>
                    <a:cs typeface="Avenir Book" charset="0"/>
                  </a:rPr>
                  <a:t>Z</a:t>
                </a:r>
                <a:r>
                  <a:rPr lang="de-DE" sz="2400" dirty="0">
                    <a:latin typeface="Avenir Book" charset="0"/>
                    <a:ea typeface="Avenir Book" charset="0"/>
                    <a:cs typeface="Avenir Book" charset="0"/>
                  </a:rPr>
                  <a:t> = Anzahl Zielaktionen (Konversionen) </a:t>
                </a:r>
              </a:p>
              <a:p>
                <a:endParaRPr lang="de-DE" sz="2400" dirty="0"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3600" smtClean="0">
                          <a:latin typeface="Cambria Math" panose="02040503050406030204" pitchFamily="18" charset="0"/>
                          <a:ea typeface="Avenir Book" charset="0"/>
                          <a:cs typeface="Avenir Book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de-DE" sz="3600" b="0" i="0" smtClean="0">
                          <a:latin typeface="Cambria Math" panose="02040503050406030204" pitchFamily="18" charset="0"/>
                          <a:ea typeface="Avenir Book" charset="0"/>
                          <a:cs typeface="Avenir Book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de-DE" sz="3600">
                          <a:latin typeface="Cambria Math" panose="02040503050406030204" pitchFamily="18" charset="0"/>
                          <a:ea typeface="Avenir Book" charset="0"/>
                          <a:cs typeface="Avenir Book" charset="0"/>
                        </a:rPr>
                        <m:t>=</m:t>
                      </m:r>
                      <m:f>
                        <m:fPr>
                          <m:ctrlPr>
                            <a:rPr lang="de-DE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de-DE" sz="3600" i="1" dirty="0">
                              <a:latin typeface="Avenir Book" charset="0"/>
                              <a:ea typeface="Avenir Book" charset="0"/>
                              <a:cs typeface="Avenir Book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de-DE" sz="3600" baseline="-25000" dirty="0">
                              <a:latin typeface="Avenir Book" charset="0"/>
                              <a:ea typeface="Avenir Book" charset="0"/>
                              <a:cs typeface="Avenir Book" charset="0"/>
                            </a:rPr>
                            <m:t>Z</m:t>
                          </m:r>
                        </m:den>
                      </m:f>
                    </m:oMath>
                  </m:oMathPara>
                </a14:m>
                <a:endParaRPr lang="de-DE" sz="36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3562804"/>
              </a:xfrm>
              <a:blipFill>
                <a:blip r:embed="rId2"/>
                <a:stretch>
                  <a:fillRect l="-724" t="-3571" r="-965" b="-21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8C107D-9248-F74A-9F11-B90E24133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BE0DBD-5AEE-2E41-B4C8-E91670C4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E50F-4125-2E4A-B06E-747821481438}" type="slidenum">
              <a:rPr lang="de-DE" smtClean="0"/>
              <a:t>31</a:t>
            </a:fld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FF4044B-CC43-C941-B3DF-80B802337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842ED-9D16-CE40-A358-0EA14105F811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170367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Kostenpyramide Stufe 5</a:t>
            </a:r>
            <a:br>
              <a:rPr lang="de-DE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400" dirty="0">
                <a:latin typeface="Avenir Book" charset="0"/>
                <a:ea typeface="Avenir Book" charset="0"/>
                <a:cs typeface="Avenir Book" charset="0"/>
              </a:rPr>
              <a:t>Kostenseite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19904"/>
          </a:xfrm>
        </p:spPr>
        <p:txBody>
          <a:bodyPr>
            <a:normAutofit/>
          </a:bodyPr>
          <a:lstStyle/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Das CRM hat andere Kostenarten und Ertrags­potenziale. </a:t>
            </a:r>
          </a:p>
          <a:p>
            <a:r>
              <a:rPr lang="de-DE" sz="2200" b="1" dirty="0">
                <a:latin typeface="Avenir Book" charset="0"/>
                <a:ea typeface="Avenir Book" charset="0"/>
                <a:cs typeface="Avenir Book" charset="0"/>
              </a:rPr>
              <a:t>Kosten: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 Anders als die Neukundenakquise spricht die Bestandspflege eine ideal segmentierte Zielgruppe an. Der finanzielle Auf­wand wird von der Pflege der Datenbank determiniert, sowie dem Personal für die Kundenaktionen und </a:t>
            </a:r>
            <a:r>
              <a:rPr lang="de-DE" sz="2200" dirty="0" err="1">
                <a:latin typeface="Avenir Book" charset="0"/>
                <a:ea typeface="Avenir Book" charset="0"/>
                <a:cs typeface="Avenir Book" charset="0"/>
              </a:rPr>
              <a:t>Sales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 Aktivitäten im Kundenstamm (</a:t>
            </a:r>
            <a:r>
              <a:rPr lang="de-DE" sz="2200" dirty="0" err="1">
                <a:latin typeface="Avenir Book" charset="0"/>
                <a:ea typeface="Avenir Book" charset="0"/>
                <a:cs typeface="Avenir Book" charset="0"/>
              </a:rPr>
              <a:t>cross-selling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 und </a:t>
            </a:r>
            <a:r>
              <a:rPr lang="de-DE" sz="2200" dirty="0" err="1">
                <a:latin typeface="Avenir Book" charset="0"/>
                <a:ea typeface="Avenir Book" charset="0"/>
                <a:cs typeface="Avenir Book" charset="0"/>
              </a:rPr>
              <a:t>up-selling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  <a:p>
            <a:r>
              <a:rPr lang="de-DE" sz="2200" b="1" dirty="0">
                <a:latin typeface="Avenir Book" charset="0"/>
                <a:ea typeface="Avenir Book" charset="0"/>
                <a:cs typeface="Avenir Book" charset="0"/>
              </a:rPr>
              <a:t>Erträge: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 Die Erträge lassen sich aus dem gesamten Kundenbestand generieren, d. h. das Poten­zial wächst permanent an und trägt erheblich zur </a:t>
            </a:r>
            <a:r>
              <a:rPr lang="de-DE" sz="2200" dirty="0" err="1">
                <a:latin typeface="Avenir Book" charset="0"/>
                <a:ea typeface="Avenir Book" charset="0"/>
                <a:cs typeface="Avenir Book" charset="0"/>
              </a:rPr>
              <a:t>Profitability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 des Web-Business bei.</a:t>
            </a:r>
          </a:p>
          <a:p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68702B-98E0-A245-A4CE-E22731EF8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C37544-6BA1-1748-AF14-EA4F2E262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E50F-4125-2E4A-B06E-747821481438}" type="slidenum">
              <a:rPr lang="de-DE" smtClean="0"/>
              <a:t>32</a:t>
            </a:fld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1537BCB-8B36-6A43-AF47-788C589E6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16D6-4E4E-E346-B5FD-67ABA2DBFCC6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1042583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43" y="0"/>
            <a:ext cx="5822657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41248" y="1408176"/>
            <a:ext cx="58304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Zusammenfassung Marketing im Web-Business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33</a:t>
            </a:fld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0F44B9B-B9DF-464F-9559-7A0F72E71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F68A6-7838-6E45-B766-9A5E9D3C071E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129708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Marketing im Web-Business</a:t>
            </a:r>
            <a:br>
              <a:rPr lang="de-DE" dirty="0">
                <a:latin typeface="Avenir Book" charset="0"/>
                <a:ea typeface="Avenir Book" charset="0"/>
                <a:cs typeface="Avenir Book" charset="0"/>
              </a:rPr>
            </a:br>
            <a:r>
              <a:rPr lang="de-DE" sz="2000" dirty="0">
                <a:latin typeface="Avenir Book" charset="0"/>
                <a:ea typeface="Avenir Book" charset="0"/>
                <a:cs typeface="Avenir Book" charset="0"/>
              </a:rPr>
              <a:t>Zusammenfassung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11575"/>
          </a:xfrm>
        </p:spPr>
        <p:txBody>
          <a:bodyPr>
            <a:noAutofit/>
          </a:bodyPr>
          <a:lstStyle/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Informationsvernetzung durch das Web besonders unterstützt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Notwendige Voraussetzung für erfolgreiches Marketing: Kenntnis der Besucherquellen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Besucherquellen als segmentierte Interessenten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Konversionsraten als Erfolgsmaßstab im Web-Marketing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Kontaktfläche bestimmt Potenzial für Zielgruppe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Indexierung der Webseiten von </a:t>
            </a:r>
            <a:r>
              <a:rPr lang="de-DE" sz="2200" dirty="0" err="1">
                <a:latin typeface="Avenir Book" charset="0"/>
                <a:ea typeface="Avenir Book" charset="0"/>
                <a:cs typeface="Avenir Book" charset="0"/>
              </a:rPr>
              <a:t>Robots</a:t>
            </a:r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 (Janus-Strategie)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Interessenkonflikt zwischen Google und Werbekunde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Synergien reduzieren den Aufwand zur Segmentierung   </a:t>
            </a:r>
          </a:p>
          <a:p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pPr lvl="0"/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pPr lvl="0"/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34</a:t>
            </a:fld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151D244-782E-4446-A94E-91953D3B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ED33-EBDB-844B-9DA8-5C72250F0578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07228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334" y="31168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Zielgruppen gewinnen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8334" y="1637243"/>
            <a:ext cx="10515600" cy="3216111"/>
          </a:xfrm>
        </p:spPr>
        <p:txBody>
          <a:bodyPr>
            <a:noAutofit/>
          </a:bodyPr>
          <a:lstStyle/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Zielgruppe wird aus anonymen Besuchern akquiriert</a:t>
            </a:r>
          </a:p>
          <a:p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Synergien im Marketing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In Zielgruppenansprache und Erzielen erster Konversionen wird beim Aufbau eines Web-Business viel investiert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Interessenten sind das Potenzial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Kunden, Partner oder feste Kontakte sind optimal segmentiert</a:t>
            </a:r>
          </a:p>
          <a:p>
            <a:pPr lvl="0"/>
            <a:r>
              <a:rPr lang="de-DE" sz="2200" dirty="0">
                <a:latin typeface="Avenir Book" charset="0"/>
                <a:ea typeface="Avenir Book" charset="0"/>
                <a:cs typeface="Avenir Book" charset="0"/>
              </a:rPr>
              <a:t>Partner werden über Netzaktivitäten (Blogs, Communitys, Empfehlungen) zu Verstärkern im Marketing</a:t>
            </a:r>
          </a:p>
          <a:p>
            <a:pPr marL="0" lvl="0" indent="0">
              <a:buNone/>
            </a:pPr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  <a:p>
            <a:pPr lvl="0"/>
            <a:endParaRPr lang="de-DE" sz="2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066C5F-C4B1-C44E-BD6C-A0C50091D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F571E-99B6-DB40-85D6-CDE28D21CB68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35935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Gruppieren 6">
            <a:extLst>
              <a:ext uri="{FF2B5EF4-FFF2-40B4-BE49-F238E27FC236}">
                <a16:creationId xmlns:a16="http://schemas.microsoft.com/office/drawing/2014/main" id="{DF4D132B-52C7-9B4C-A524-6E905D5E543D}"/>
              </a:ext>
            </a:extLst>
          </p:cNvPr>
          <p:cNvGrpSpPr>
            <a:grpSpLocks/>
          </p:cNvGrpSpPr>
          <p:nvPr/>
        </p:nvGrpSpPr>
        <p:grpSpPr bwMode="auto">
          <a:xfrm>
            <a:off x="3119438" y="663575"/>
            <a:ext cx="6564312" cy="4603750"/>
            <a:chOff x="2126856" y="-258769"/>
            <a:chExt cx="8752827" cy="6139563"/>
          </a:xfrm>
        </p:grpSpPr>
        <p:graphicFrame>
          <p:nvGraphicFramePr>
            <p:cNvPr id="3" name="Diagramm 20">
              <a:extLst>
                <a:ext uri="{FF2B5EF4-FFF2-40B4-BE49-F238E27FC236}">
                  <a16:creationId xmlns:a16="http://schemas.microsoft.com/office/drawing/2014/main" id="{D0607A84-56E6-3141-A3F6-E4B0CED61D0B}"/>
                </a:ext>
              </a:extLst>
            </p:cNvPr>
            <p:cNvGraphicFramePr/>
            <p:nvPr/>
          </p:nvGraphicFramePr>
          <p:xfrm>
            <a:off x="2126856" y="293682"/>
            <a:ext cx="6938314" cy="55871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6" name="Diagramm 20">
              <a:extLst>
                <a:ext uri="{FF2B5EF4-FFF2-40B4-BE49-F238E27FC236}">
                  <a16:creationId xmlns:a16="http://schemas.microsoft.com/office/drawing/2014/main" id="{1C6D612C-DF34-1840-8219-CB8B033B12A6}"/>
                </a:ext>
              </a:extLst>
            </p:cNvPr>
            <p:cNvGraphicFramePr/>
            <p:nvPr/>
          </p:nvGraphicFramePr>
          <p:xfrm>
            <a:off x="4954587" y="-258769"/>
            <a:ext cx="5925096" cy="59233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</p:grpSp>
      <p:sp>
        <p:nvSpPr>
          <p:cNvPr id="43010" name="TextBox 25">
            <a:extLst>
              <a:ext uri="{FF2B5EF4-FFF2-40B4-BE49-F238E27FC236}">
                <a16:creationId xmlns:a16="http://schemas.microsoft.com/office/drawing/2014/main" id="{8610AD89-56F1-8748-BF91-0DD6AC4EA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964" y="5470526"/>
            <a:ext cx="33559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de-DE" sz="1500">
                <a:solidFill>
                  <a:srgbClr val="000000"/>
                </a:solidFill>
                <a:latin typeface="Open Sans Semibold" panose="020B0306030504020204" pitchFamily="34" charset="0"/>
                <a:ea typeface="Open Sans" panose="020B0306030504020204" pitchFamily="34" charset="0"/>
                <a:cs typeface="Open Sans" panose="020B0306030504020204" pitchFamily="34" charset="0"/>
              </a:rPr>
              <a:t>MARKETING</a:t>
            </a:r>
          </a:p>
        </p:txBody>
      </p:sp>
      <p:sp>
        <p:nvSpPr>
          <p:cNvPr id="43011" name="TextBox 25">
            <a:extLst>
              <a:ext uri="{FF2B5EF4-FFF2-40B4-BE49-F238E27FC236}">
                <a16:creationId xmlns:a16="http://schemas.microsoft.com/office/drawing/2014/main" id="{ADF347E9-1D6B-3F46-8632-27B0D429C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5425" y="4606925"/>
            <a:ext cx="14430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500">
                <a:solidFill>
                  <a:srgbClr val="000000"/>
                </a:solidFill>
                <a:latin typeface="Open Sans Semibold" panose="020B0306030504020204" pitchFamily="34" charset="0"/>
                <a:ea typeface="Open Sans" panose="020B0306030504020204" pitchFamily="34" charset="0"/>
                <a:cs typeface="Open Sans" panose="020B0306030504020204" pitchFamily="34" charset="0"/>
              </a:rPr>
              <a:t>KONVER-SIONEN</a:t>
            </a:r>
          </a:p>
        </p:txBody>
      </p:sp>
      <p:sp>
        <p:nvSpPr>
          <p:cNvPr id="43012" name="TextBox 43">
            <a:extLst>
              <a:ext uri="{FF2B5EF4-FFF2-40B4-BE49-F238E27FC236}">
                <a16:creationId xmlns:a16="http://schemas.microsoft.com/office/drawing/2014/main" id="{01B23073-910B-8242-950C-AA3D07D5D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88" y="4478338"/>
            <a:ext cx="12001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500" i="1">
                <a:solidFill>
                  <a:srgbClr val="404040"/>
                </a:solidFill>
                <a:latin typeface="Open Sans" panose="020B0306030504020204" pitchFamily="34" charset="0"/>
                <a:ea typeface="Open Sans" panose="020B0306030504020204" pitchFamily="34" charset="0"/>
                <a:cs typeface="Open Sans" panose="020B0306030504020204" pitchFamily="34" charset="0"/>
              </a:rPr>
              <a:t>Findability</a:t>
            </a:r>
          </a:p>
        </p:txBody>
      </p:sp>
      <p:sp>
        <p:nvSpPr>
          <p:cNvPr id="43013" name="TextBox 44">
            <a:extLst>
              <a:ext uri="{FF2B5EF4-FFF2-40B4-BE49-F238E27FC236}">
                <a16:creationId xmlns:a16="http://schemas.microsoft.com/office/drawing/2014/main" id="{90BF8B27-8C0B-B34F-96E1-AB0274044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88" y="2921000"/>
            <a:ext cx="1085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500" i="1">
                <a:solidFill>
                  <a:srgbClr val="404040"/>
                </a:solidFill>
                <a:latin typeface="Open Sans" panose="020B0306030504020204" pitchFamily="34" charset="0"/>
                <a:ea typeface="Open Sans" panose="020B0306030504020204" pitchFamily="34" charset="0"/>
                <a:cs typeface="Open Sans" panose="020B0306030504020204" pitchFamily="34" charset="0"/>
              </a:rPr>
              <a:t>Usability</a:t>
            </a:r>
          </a:p>
        </p:txBody>
      </p:sp>
      <p:sp>
        <p:nvSpPr>
          <p:cNvPr id="43014" name="TextBox 45">
            <a:extLst>
              <a:ext uri="{FF2B5EF4-FFF2-40B4-BE49-F238E27FC236}">
                <a16:creationId xmlns:a16="http://schemas.microsoft.com/office/drawing/2014/main" id="{32374EE2-230B-9742-9E01-308C309E2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88" y="1363663"/>
            <a:ext cx="13144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500" i="1">
                <a:solidFill>
                  <a:srgbClr val="404040"/>
                </a:solidFill>
                <a:latin typeface="Open Sans" panose="020B0306030504020204" pitchFamily="34" charset="0"/>
                <a:ea typeface="Open Sans" panose="020B0306030504020204" pitchFamily="34" charset="0"/>
                <a:cs typeface="Open Sans" panose="020B0306030504020204" pitchFamily="34" charset="0"/>
              </a:rPr>
              <a:t>Profitability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9EED985A-D786-B444-B8FD-C7C176C0C070}"/>
              </a:ext>
            </a:extLst>
          </p:cNvPr>
          <p:cNvCxnSpPr/>
          <p:nvPr/>
        </p:nvCxnSpPr>
        <p:spPr>
          <a:xfrm>
            <a:off x="5414963" y="1965325"/>
            <a:ext cx="971550" cy="3175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42295C9-9CE3-5741-AB5B-D7DE19147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A90C4-DA0D-BF49-9811-C91946DCAE8F}" type="datetime1">
              <a:rPr lang="de-DE" smtClean="0"/>
              <a:t>21.12.20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4A6F88-6C3A-AF47-A955-6E1DC5FA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B215C01-CD06-6442-B2D4-55065653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5217-4528-B44C-8B46-B01FA30B08B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2631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Konversionspyramide</a:t>
            </a:r>
            <a:br>
              <a:rPr lang="de-DE" dirty="0">
                <a:latin typeface="Avenir Book" charset="0"/>
                <a:ea typeface="Avenir Book" charset="0"/>
                <a:cs typeface="Avenir Book" charset="0"/>
              </a:rPr>
            </a:br>
            <a:endParaRPr lang="de-DE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Grafik 16"/>
          <p:cNvPicPr/>
          <p:nvPr/>
        </p:nvPicPr>
        <p:blipFill>
          <a:blip r:embed="rId2"/>
          <a:stretch>
            <a:fillRect/>
          </a:stretch>
        </p:blipFill>
        <p:spPr>
          <a:xfrm>
            <a:off x="2090057" y="1224643"/>
            <a:ext cx="7743056" cy="495232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ED9A35-6C59-024E-828D-305A8AC69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9A6FB3-9454-4F4F-92A0-824B49348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E50F-4125-2E4A-B06E-747821481438}" type="slidenum">
              <a:rPr lang="de-DE" smtClean="0"/>
              <a:t>6</a:t>
            </a:fld>
            <a:endParaRPr lang="de-DE"/>
          </a:p>
        </p:txBody>
      </p:sp>
      <p:pic>
        <p:nvPicPr>
          <p:cNvPr id="7" name="Bild 3">
            <a:extLst>
              <a:ext uri="{FF2B5EF4-FFF2-40B4-BE49-F238E27FC236}">
                <a16:creationId xmlns:a16="http://schemas.microsoft.com/office/drawing/2014/main" id="{27F84B34-DCF2-FD43-81F3-8A3DB9EE7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0DB6C09-2330-3C45-BB06-72784FD8C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BAFF-8BEC-BE42-AB5F-F232C440E1A0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54536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>
                <a:solidFill>
                  <a:srgbClr val="0A6BB2"/>
                </a:solidFill>
                <a:latin typeface="Avenir Book" charset="0"/>
                <a:ea typeface="Avenir Book" charset="0"/>
                <a:cs typeface="Avenir Book" charset="0"/>
              </a:rPr>
              <a:t>Konversionsseite</a:t>
            </a:r>
            <a:endParaRPr lang="de-DE" b="1" dirty="0">
              <a:solidFill>
                <a:srgbClr val="0A6BB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88558"/>
                <a:ext cx="10515600" cy="433520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sz="2400" dirty="0">
                    <a:latin typeface="Avenir Book" charset="0"/>
                    <a:ea typeface="Avenir Book" charset="0"/>
                    <a:cs typeface="Avenir Book" charset="0"/>
                  </a:rPr>
                  <a:t>Die Marketingaufgabe für den Website-Betreiber ist den anonymen Website-Besucher als Kunden oder als Stammkunden zu gewinnen.</a:t>
                </a:r>
              </a:p>
              <a:p>
                <a:r>
                  <a:rPr lang="de-DE" sz="2400" dirty="0">
                    <a:latin typeface="Avenir Book" charset="0"/>
                    <a:ea typeface="Avenir Book" charset="0"/>
                    <a:cs typeface="Avenir Book" charset="0"/>
                  </a:rPr>
                  <a:t>Die Konversionsquote/</a:t>
                </a:r>
                <a:r>
                  <a:rPr lang="de-DE" sz="2400" dirty="0" err="1">
                    <a:latin typeface="Avenir Book" charset="0"/>
                    <a:ea typeface="Avenir Book" charset="0"/>
                    <a:cs typeface="Avenir Book" charset="0"/>
                  </a:rPr>
                  <a:t>Conversion</a:t>
                </a:r>
                <a:r>
                  <a:rPr lang="de-DE" sz="2400" dirty="0">
                    <a:latin typeface="Avenir Book" charset="0"/>
                    <a:ea typeface="Avenir Book" charset="0"/>
                    <a:cs typeface="Avenir Book" charset="0"/>
                  </a:rPr>
                  <a:t> Rate (</a:t>
                </a:r>
                <a:r>
                  <a:rPr lang="de-DE" sz="2400" dirty="0" err="1">
                    <a:latin typeface="Avenir Book" charset="0"/>
                    <a:ea typeface="Avenir Book" charset="0"/>
                    <a:cs typeface="Avenir Book" charset="0"/>
                  </a:rPr>
                  <a:t>cr</a:t>
                </a:r>
                <a:r>
                  <a:rPr lang="de-DE" sz="2400" dirty="0">
                    <a:latin typeface="Avenir Book" charset="0"/>
                    <a:ea typeface="Avenir Book" charset="0"/>
                    <a:cs typeface="Avenir Book" charset="0"/>
                  </a:rPr>
                  <a:t>) ist der Anteil der Zielaktionen zur Besucherzahl (beispielsweise einen Kauf).</a:t>
                </a:r>
              </a:p>
              <a:p>
                <a:r>
                  <a:rPr lang="de-DE" sz="2400" dirty="0">
                    <a:latin typeface="Avenir Book" charset="0"/>
                    <a:ea typeface="Avenir Book" charset="0"/>
                    <a:cs typeface="Avenir Book" charset="0"/>
                  </a:rPr>
                  <a:t>Ein günstiger Wert für eine Konversionsquote liegt zwischen 1 und 5 Prozent.</a:t>
                </a:r>
                <a:br>
                  <a:rPr lang="de-DE" sz="2400" dirty="0">
                    <a:latin typeface="Avenir Book" charset="0"/>
                    <a:ea typeface="Avenir Book" charset="0"/>
                    <a:cs typeface="Avenir Book" charset="0"/>
                  </a:rPr>
                </a:br>
                <a:br>
                  <a:rPr lang="de-DE" sz="2400" dirty="0">
                    <a:latin typeface="Avenir Book" charset="0"/>
                    <a:ea typeface="Avenir Book" charset="0"/>
                    <a:cs typeface="Avenir Book" charset="0"/>
                  </a:rPr>
                </a:b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400">
                        <a:latin typeface="Avenir Book" charset="0"/>
                        <a:ea typeface="Avenir Book" charset="0"/>
                        <a:cs typeface="Avenir Book" charset="0"/>
                      </a:rPr>
                      <m:t>cr</m:t>
                    </m:r>
                  </m:oMath>
                </a14:m>
                <a:r>
                  <a:rPr lang="de-DE" sz="2400" dirty="0">
                    <a:latin typeface="Avenir Book" charset="0"/>
                    <a:ea typeface="Avenir Book" charset="0"/>
                    <a:cs typeface="Avenir Book" charset="0"/>
                  </a:rPr>
                  <a:t>= Konversionsrate, A</a:t>
                </a:r>
                <a:r>
                  <a:rPr lang="de-DE" sz="2400" baseline="-25000" dirty="0">
                    <a:latin typeface="Avenir Book" charset="0"/>
                    <a:ea typeface="Avenir Book" charset="0"/>
                    <a:cs typeface="Avenir Book" charset="0"/>
                  </a:rPr>
                  <a:t>K </a:t>
                </a:r>
                <a:r>
                  <a:rPr lang="de-DE" sz="2400" dirty="0">
                    <a:latin typeface="Avenir Book" charset="0"/>
                    <a:ea typeface="Avenir Book" charset="0"/>
                    <a:cs typeface="Avenir Book" charset="0"/>
                  </a:rPr>
                  <a:t>= Anzahl Konversionen, A</a:t>
                </a:r>
                <a:r>
                  <a:rPr lang="de-DE" sz="2400" baseline="-25000" dirty="0">
                    <a:latin typeface="Avenir Book" charset="0"/>
                    <a:ea typeface="Avenir Book" charset="0"/>
                    <a:cs typeface="Avenir Book" charset="0"/>
                  </a:rPr>
                  <a:t>B</a:t>
                </a:r>
                <a:r>
                  <a:rPr lang="de-DE" sz="2400" dirty="0">
                    <a:latin typeface="Avenir Book" charset="0"/>
                    <a:ea typeface="Avenir Book" charset="0"/>
                    <a:cs typeface="Avenir Book" charset="0"/>
                  </a:rPr>
                  <a:t> = Anzahl Besucher </a:t>
                </a:r>
              </a:p>
              <a:p>
                <a:endParaRPr lang="de-DE" sz="2400" dirty="0"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DE" sz="3600" b="0" i="0" smtClean="0">
                          <a:latin typeface="Cambria Math" panose="02040503050406030204" pitchFamily="18" charset="0"/>
                          <a:ea typeface="Avenir Book" charset="0"/>
                          <a:cs typeface="Avenir Book" charset="0"/>
                        </a:rPr>
                        <m:t>cr</m:t>
                      </m:r>
                      <m:r>
                        <m:rPr>
                          <m:nor/>
                        </m:rPr>
                        <a:rPr lang="de-DE" sz="3600" b="0" i="0" smtClean="0">
                          <a:latin typeface="Cambria Math" panose="02040503050406030204" pitchFamily="18" charset="0"/>
                          <a:ea typeface="Avenir Book" charset="0"/>
                          <a:cs typeface="Avenir Book" charset="0"/>
                        </a:rPr>
                        <m:t>=</m:t>
                      </m:r>
                      <m:f>
                        <m:fPr>
                          <m:ctrlPr>
                            <a:rPr lang="de-DE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sz="3600" b="0" i="1" baseline="-2500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de-DE" sz="3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sz="3600" b="0" i="1" baseline="-2500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de-DE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∗100</m:t>
                      </m:r>
                    </m:oMath>
                  </m:oMathPara>
                </a14:m>
                <a:endParaRPr lang="de-DE" sz="36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88558"/>
                <a:ext cx="10515600" cy="4335205"/>
              </a:xfrm>
              <a:blipFill>
                <a:blip r:embed="rId2"/>
                <a:stretch>
                  <a:fillRect l="-724" t="-2332" r="-1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" y="5823763"/>
            <a:ext cx="736470" cy="73647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DDC18F-680A-3949-B97C-300FE8EFC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Marketing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842EA-1902-AC4B-87FC-DA6AF2F7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E50F-4125-2E4A-B06E-747821481438}" type="slidenum">
              <a:rPr lang="de-DE" smtClean="0"/>
              <a:t>7</a:t>
            </a:fld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02A524D-E9AA-3F47-A440-AE47BE611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FC0D-DCE3-DC48-8184-E51BA1101345}" type="datetime1">
              <a:rPr lang="de-DE" smtClean="0"/>
              <a:t>21.12.20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88333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1CBFD642-E5C9-564A-9660-18E94BC69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latin typeface="Arial" panose="020B0604020202020204" pitchFamily="34" charset="0"/>
                <a:ea typeface="ＭＳ Ｐゴシック" panose="020B0600070205080204" pitchFamily="34" charset="-128"/>
              </a:rPr>
              <a:t>Kundensegmentierung</a:t>
            </a: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FE61DBC5-DB1F-FA44-B145-C2F68548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933" y="1405467"/>
            <a:ext cx="7239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sz="3600" dirty="0">
                <a:solidFill>
                  <a:schemeClr val="tx1">
                    <a:alpha val="18000"/>
                  </a:schemeClr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Eigene </a:t>
            </a:r>
            <a:r>
              <a:rPr lang="de-DE" sz="3600" dirty="0">
                <a:solidFill>
                  <a:schemeClr val="tx1">
                    <a:alpha val="20000"/>
                  </a:schemeClr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Kundensegmentierung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sz="3600" dirty="0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Fremde Kundensegmentierung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lang="de-DE" sz="3600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2F4A11-1266-194C-8446-755A3201D7C8}"/>
              </a:ext>
            </a:extLst>
          </p:cNvPr>
          <p:cNvSpPr txBox="1"/>
          <p:nvPr/>
        </p:nvSpPr>
        <p:spPr>
          <a:xfrm>
            <a:off x="2044701" y="4025906"/>
            <a:ext cx="844550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de-DE" sz="3600" dirty="0">
                <a:solidFill>
                  <a:schemeClr val="bg1"/>
                </a:solidFill>
              </a:rPr>
              <a:t>Ziel: Minimiere die Konversionskosten</a:t>
            </a:r>
          </a:p>
        </p:txBody>
      </p:sp>
      <p:sp>
        <p:nvSpPr>
          <p:cNvPr id="20486" name="Date Placeholder 4">
            <a:extLst>
              <a:ext uri="{FF2B5EF4-FFF2-40B4-BE49-F238E27FC236}">
                <a16:creationId xmlns:a16="http://schemas.microsoft.com/office/drawing/2014/main" id="{CB5CBC18-78AB-4A48-A2AF-E56C3447919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FDC6D0C-F1FF-BD48-90E9-A55F255F876E}" type="datetime1">
              <a:rPr lang="de-DE" altLang="de-DE" sz="1200" smtClean="0">
                <a:solidFill>
                  <a:schemeClr val="bg1"/>
                </a:solidFill>
              </a:rPr>
              <a:t>21.12.20</a:t>
            </a:fld>
            <a:endParaRPr lang="de-DE" altLang="de-DE" sz="1200">
              <a:solidFill>
                <a:schemeClr val="bg1"/>
              </a:solidFill>
            </a:endParaRPr>
          </a:p>
        </p:txBody>
      </p:sp>
      <p:sp>
        <p:nvSpPr>
          <p:cNvPr id="20487" name="Slide Number Placeholder 5">
            <a:extLst>
              <a:ext uri="{FF2B5EF4-FFF2-40B4-BE49-F238E27FC236}">
                <a16:creationId xmlns:a16="http://schemas.microsoft.com/office/drawing/2014/main" id="{0CDAA360-69C3-AA46-BA77-E603DE57E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C42D48B-467F-8947-8B5B-BA2CB7D58E1B}" type="slidenum">
              <a:rPr lang="de-DE" altLang="de-DE" sz="2800">
                <a:solidFill>
                  <a:schemeClr val="bg1"/>
                </a:solidFill>
              </a:rPr>
              <a:pPr/>
              <a:t>8</a:t>
            </a:fld>
            <a:endParaRPr lang="de-DE" altLang="de-DE" sz="2800">
              <a:solidFill>
                <a:schemeClr val="bg1"/>
              </a:solidFill>
            </a:endParaRPr>
          </a:p>
        </p:txBody>
      </p:sp>
      <p:sp>
        <p:nvSpPr>
          <p:cNvPr id="20488" name="Footer Placeholder 6">
            <a:extLst>
              <a:ext uri="{FF2B5EF4-FFF2-40B4-BE49-F238E27FC236}">
                <a16:creationId xmlns:a16="http://schemas.microsoft.com/office/drawing/2014/main" id="{83286C66-E0EB-0C40-97BA-99F39C421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de-DE" sz="1200">
                <a:solidFill>
                  <a:schemeClr val="bg1"/>
                </a:solidFill>
              </a:rPr>
              <a:t>Marketing</a:t>
            </a:r>
            <a:endParaRPr lang="de-DE" altLang="de-DE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96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CDAD7E12-70AE-0543-9752-667D2987B9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>
                <a:latin typeface="Arial" panose="020B0604020202020204" pitchFamily="34" charset="0"/>
                <a:ea typeface="ＭＳ Ｐゴシック" panose="020B0600070205080204" pitchFamily="34" charset="-128"/>
              </a:rPr>
              <a:t>Kundensegmentierung</a:t>
            </a: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FEBC8764-E4E8-FB4D-8F7D-556EFE181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933" y="1405467"/>
            <a:ext cx="7239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sz="3600" dirty="0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Eigene Kundensegmentierung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de-DE" sz="3600" dirty="0">
                <a:solidFill>
                  <a:schemeClr val="tx1">
                    <a:alpha val="20000"/>
                  </a:schemeClr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Fremde Kundensegmentierung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lang="de-DE" sz="3600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84E413-2D12-224B-87BC-E3C2729C1831}"/>
              </a:ext>
            </a:extLst>
          </p:cNvPr>
          <p:cNvSpPr txBox="1"/>
          <p:nvPr/>
        </p:nvSpPr>
        <p:spPr>
          <a:xfrm>
            <a:off x="2044701" y="4025906"/>
            <a:ext cx="844550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sz="3600" dirty="0">
                <a:solidFill>
                  <a:schemeClr val="bg1"/>
                </a:solidFill>
              </a:rPr>
              <a:t>Ziel: Maximiere die Konversionsraten</a:t>
            </a:r>
          </a:p>
        </p:txBody>
      </p:sp>
      <p:sp>
        <p:nvSpPr>
          <p:cNvPr id="19462" name="Date Placeholder 4">
            <a:extLst>
              <a:ext uri="{FF2B5EF4-FFF2-40B4-BE49-F238E27FC236}">
                <a16:creationId xmlns:a16="http://schemas.microsoft.com/office/drawing/2014/main" id="{54000509-84C2-2740-B4FF-3221EC40F04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D8E58EA-738F-3B46-BC03-E96A7C8D9441}" type="datetime1">
              <a:rPr lang="de-DE" altLang="de-DE" sz="1200" smtClean="0">
                <a:solidFill>
                  <a:schemeClr val="bg1"/>
                </a:solidFill>
              </a:rPr>
              <a:t>21.12.20</a:t>
            </a:fld>
            <a:endParaRPr lang="de-DE" altLang="de-DE" sz="1200">
              <a:solidFill>
                <a:schemeClr val="bg1"/>
              </a:solidFill>
            </a:endParaRPr>
          </a:p>
        </p:txBody>
      </p:sp>
      <p:sp>
        <p:nvSpPr>
          <p:cNvPr id="19463" name="Slide Number Placeholder 5">
            <a:extLst>
              <a:ext uri="{FF2B5EF4-FFF2-40B4-BE49-F238E27FC236}">
                <a16:creationId xmlns:a16="http://schemas.microsoft.com/office/drawing/2014/main" id="{695BD4D4-DFEF-7B47-BEF3-A930EB489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197AF61-E453-5348-8EB5-E0724D2BB292}" type="slidenum">
              <a:rPr lang="de-DE" altLang="de-DE" sz="2800">
                <a:solidFill>
                  <a:schemeClr val="bg1"/>
                </a:solidFill>
              </a:rPr>
              <a:pPr/>
              <a:t>9</a:t>
            </a:fld>
            <a:endParaRPr lang="de-DE" altLang="de-DE" sz="2800">
              <a:solidFill>
                <a:schemeClr val="bg1"/>
              </a:solidFill>
            </a:endParaRPr>
          </a:p>
        </p:txBody>
      </p:sp>
      <p:sp>
        <p:nvSpPr>
          <p:cNvPr id="19464" name="Footer Placeholder 6">
            <a:extLst>
              <a:ext uri="{FF2B5EF4-FFF2-40B4-BE49-F238E27FC236}">
                <a16:creationId xmlns:a16="http://schemas.microsoft.com/office/drawing/2014/main" id="{E5D938FE-E706-D64F-BE8F-0A23286F6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0138" indent="-374729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de-DE" sz="1200">
                <a:solidFill>
                  <a:schemeClr val="bg1"/>
                </a:solidFill>
              </a:rPr>
              <a:t>Marketing</a:t>
            </a:r>
            <a:endParaRPr lang="de-DE" altLang="de-DE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73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1029</Words>
  <Application>Microsoft Macintosh PowerPoint</Application>
  <PresentationFormat>Breitbild</PresentationFormat>
  <Paragraphs>278</Paragraphs>
  <Slides>34</Slides>
  <Notes>5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6" baseType="lpstr">
      <vt:lpstr>Arial</vt:lpstr>
      <vt:lpstr>Avenir Book</vt:lpstr>
      <vt:lpstr>Calibri</vt:lpstr>
      <vt:lpstr>Calibri Light</vt:lpstr>
      <vt:lpstr>Cambria Math</vt:lpstr>
      <vt:lpstr>News Gothic MT</vt:lpstr>
      <vt:lpstr>Open Sans</vt:lpstr>
      <vt:lpstr>Open Sans Semibold</vt:lpstr>
      <vt:lpstr>Times New Roman</vt:lpstr>
      <vt:lpstr>Wingdings</vt:lpstr>
      <vt:lpstr>Office-Design</vt:lpstr>
      <vt:lpstr>Photo Editor Photo</vt:lpstr>
      <vt:lpstr>PowerPoint-Präsentation</vt:lpstr>
      <vt:lpstr>Übersicht</vt:lpstr>
      <vt:lpstr>Marketing im Web-Business </vt:lpstr>
      <vt:lpstr>Zielgruppen gewinnen</vt:lpstr>
      <vt:lpstr>PowerPoint-Präsentation</vt:lpstr>
      <vt:lpstr>Konversionspyramide </vt:lpstr>
      <vt:lpstr>Konversionsseite</vt:lpstr>
      <vt:lpstr>Kundensegmentierung</vt:lpstr>
      <vt:lpstr>Kundensegmentierung</vt:lpstr>
      <vt:lpstr>Besucherquellen</vt:lpstr>
      <vt:lpstr>Besucherquellen Marketingplanung</vt:lpstr>
      <vt:lpstr>Aufbau einer Suchmaschine Marketing in Suchmaschinen</vt:lpstr>
      <vt:lpstr>Die Google Story</vt:lpstr>
      <vt:lpstr>Klickwahrscheinlichkeit  Werbefläche in Suchmaschinen</vt:lpstr>
      <vt:lpstr>Heatmap 8 Sekunden Marketing in Suchmaschinen</vt:lpstr>
      <vt:lpstr>Suchbegriffe und Keywords Marketing in Suchmaschinen</vt:lpstr>
      <vt:lpstr>Konversionen aus Suchmaschinen Marketing in Suchmaschinen</vt:lpstr>
      <vt:lpstr>Akquisitionsstrategien in Suchmaschinen  Marketing in Suchmaschinen</vt:lpstr>
      <vt:lpstr>PowerPoint-Präsentation</vt:lpstr>
      <vt:lpstr>Onsite-Relevanz</vt:lpstr>
      <vt:lpstr>Offsite-Relevanz</vt:lpstr>
      <vt:lpstr>Relevanz zeigen</vt:lpstr>
      <vt:lpstr>Search Engine Optimization (SEO)</vt:lpstr>
      <vt:lpstr>Ziele und Werkzeuge</vt:lpstr>
      <vt:lpstr>Die Facebook Story</vt:lpstr>
      <vt:lpstr>Display-Werbung ist die Web-Variante der Anzeigenwerbung</vt:lpstr>
      <vt:lpstr>CRM-Vernetzung Vertriebsmanagement</vt:lpstr>
      <vt:lpstr>PowerPoint-Präsentation</vt:lpstr>
      <vt:lpstr>Virales Marketing</vt:lpstr>
      <vt:lpstr>Kostenpyramide</vt:lpstr>
      <vt:lpstr>Kostenpyramide Stufe 4 Kostenseite</vt:lpstr>
      <vt:lpstr>Kostenpyramide Stufe 5 Kostenseite</vt:lpstr>
      <vt:lpstr>PowerPoint-Präsentation</vt:lpstr>
      <vt:lpstr>Marketing im Web-Business Zusammenfassung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Sara</dc:creator>
  <cp:lastModifiedBy>Microsoft Office User</cp:lastModifiedBy>
  <cp:revision>106</cp:revision>
  <dcterms:created xsi:type="dcterms:W3CDTF">2016-09-06T08:47:07Z</dcterms:created>
  <dcterms:modified xsi:type="dcterms:W3CDTF">2020-12-21T22:57:25Z</dcterms:modified>
</cp:coreProperties>
</file>