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/>
    <p:restoredTop sz="94712"/>
  </p:normalViewPr>
  <p:slideViewPr>
    <p:cSldViewPr snapToGrid="0" snapToObjects="1">
      <p:cViewPr varScale="1">
        <p:scale>
          <a:sx n="69" d="100"/>
          <a:sy n="69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9B3D-DF4F-9C4E-B986-77C3ACE541A0}" type="datetimeFigureOut">
              <a:rPr lang="de-DE" smtClean="0"/>
              <a:t>02.06.20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E830-02D9-0E4E-8E0A-CC8E38611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55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37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Erklärung der Janus-Strategie als Kanalarbeiter-Strategie. Unten laufen die Daten über das Internet und der Robot versucht sich dazu oben die Stadt vorzustellen.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94065-669C-9C4C-BBDE-F055420C159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9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45C43-C303-394F-B2FD-927E55203724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6075" y="679450"/>
            <a:ext cx="6167438" cy="34702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8325"/>
            <a:ext cx="5048250" cy="4073525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Aufgaben fürs Publikum: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Berechne den Anzeigenrang</a:t>
            </a:r>
          </a:p>
          <a:p>
            <a:pPr eaLnBrk="1" hangingPunct="1">
              <a:buFontTx/>
              <a:buChar char="•"/>
            </a:pPr>
            <a:r>
              <a:rPr lang="en-GB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Bestimme die Position</a:t>
            </a:r>
          </a:p>
        </p:txBody>
      </p:sp>
    </p:spTree>
    <p:extLst>
      <p:ext uri="{BB962C8B-B14F-4D97-AF65-F5344CB8AC3E}">
        <p14:creationId xmlns:p14="http://schemas.microsoft.com/office/powerpoint/2010/main" val="38168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E830-02D9-0E4E-8E0A-CC8E3861167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33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2F15-B082-A148-8BC9-881E670D314E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FA3F-04AF-A143-90F1-616CC2ADE37F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42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B70FB-0DEE-184F-A9A4-24E6E26466C7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62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485898" y="333375"/>
            <a:ext cx="10706100" cy="590550"/>
          </a:xfrm>
          <a:prstGeom prst="rect">
            <a:avLst/>
          </a:prstGeom>
          <a:solidFill>
            <a:srgbClr val="0A6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Ellipse 5"/>
          <p:cNvSpPr/>
          <p:nvPr/>
        </p:nvSpPr>
        <p:spPr>
          <a:xfrm>
            <a:off x="482599" y="1"/>
            <a:ext cx="1511300" cy="1133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7" name="Picture 3" descr="D:\Eigene Dateien\Dropbox\2 - DTH [shared]\4 - Grafiken\Shopmarketing - logos\logo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2" y="100012"/>
            <a:ext cx="118671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1951"/>
            <a:ext cx="9398001" cy="56197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10972800" cy="5057775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US" noProof="0" dirty="0"/>
          </a:p>
        </p:txBody>
      </p:sp>
      <p:sp>
        <p:nvSpPr>
          <p:cNvPr id="8" name="Rechteck 7"/>
          <p:cNvSpPr/>
          <p:nvPr/>
        </p:nvSpPr>
        <p:spPr>
          <a:xfrm>
            <a:off x="0" y="6210302"/>
            <a:ext cx="12192000" cy="647699"/>
          </a:xfrm>
          <a:prstGeom prst="rect">
            <a:avLst/>
          </a:prstGeom>
          <a:solidFill>
            <a:srgbClr val="EFF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fld id="{B1EDC193-E80C-5247-A032-DE5FEE246A6D}" type="datetime1">
              <a:rPr lang="de-DE" smtClean="0"/>
              <a:t>02.06.20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r>
              <a:rPr lang="en-US"/>
              <a:t>Die Google Story</a:t>
            </a:r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4192A"/>
                </a:solidFill>
              </a:defRPr>
            </a:lvl1pPr>
          </a:lstStyle>
          <a:p>
            <a:pPr>
              <a:defRPr/>
            </a:pPr>
            <a:fld id="{24F96918-AE56-4248-BCBF-CE854FB8380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7678-A743-394B-B428-0AEF2193DD8A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71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C950-2D5C-0040-B1AD-BDDA643B883D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2C8A-4C79-E540-8AEE-2E532C92E849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1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0A7-D2BB-1147-9718-EFB0408F3D6C}" type="datetime1">
              <a:rPr lang="de-DE" smtClean="0"/>
              <a:t>02.06.20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31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792-E6E4-4C49-B0E5-1AD0F13CB7F8}" type="datetime1">
              <a:rPr lang="de-DE" smtClean="0"/>
              <a:t>02.06.20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28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CAB6-16E3-1F47-B06A-8563E69BC2EA}" type="datetime1">
              <a:rPr lang="de-DE" smtClean="0"/>
              <a:t>02.06.20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92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0792-3CBB-644B-B708-8D74645FB6E0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2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6028-5557-704F-A250-870602557466}" type="datetime1">
              <a:rPr lang="de-DE" smtClean="0"/>
              <a:t>02.06.20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69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3317-461C-BD44-82D2-2698EE49A760}" type="datetime1">
              <a:rPr lang="de-DE" smtClean="0"/>
              <a:t>02.06.20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 Google Story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94C0-6197-A14C-BDA0-57B00E1F3B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3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Die Google Story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49D8A-870A-A24A-ABB0-57EFA5635A7D}" type="slidenum">
              <a:rPr lang="en-US" b="0" smtClean="0">
                <a:latin typeface="Avenir Book" charset="0"/>
                <a:ea typeface="Avenir Book" charset="0"/>
                <a:cs typeface="Avenir Book" charset="0"/>
              </a:rPr>
              <a:pPr>
                <a:defRPr/>
              </a:pPr>
              <a:t>10</a:t>
            </a:fld>
            <a:endParaRPr lang="en-US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8393" name="Oval 5"/>
          <p:cNvSpPr>
            <a:spLocks noChangeArrowheads="1"/>
          </p:cNvSpPr>
          <p:nvPr/>
        </p:nvSpPr>
        <p:spPr bwMode="auto">
          <a:xfrm>
            <a:off x="2298700" y="1435100"/>
            <a:ext cx="1689100" cy="1651000"/>
          </a:xfrm>
          <a:prstGeom prst="ellipse">
            <a:avLst/>
          </a:prstGeom>
          <a:solidFill>
            <a:srgbClr val="1A77A5"/>
          </a:solidFill>
          <a:ln w="9525">
            <a:noFill/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Anzeigenrang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8643938" y="1497014"/>
            <a:ext cx="1543050" cy="1482725"/>
          </a:xfrm>
          <a:prstGeom prst="ellipse">
            <a:avLst/>
          </a:prstGeom>
          <a:solidFill>
            <a:srgbClr val="1A77A5">
              <a:alpha val="71000"/>
            </a:srgbClr>
          </a:solidFill>
          <a:ln w="9525">
            <a:noFill/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  <a:latin typeface="Arial" charset="0"/>
                <a:cs typeface="Arial" charset="0"/>
              </a:rPr>
              <a:t>Max. CPC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5589588" y="1497014"/>
            <a:ext cx="1543050" cy="1482725"/>
          </a:xfrm>
          <a:prstGeom prst="ellipse">
            <a:avLst/>
          </a:prstGeom>
          <a:solidFill>
            <a:srgbClr val="1A77A5">
              <a:alpha val="71000"/>
            </a:srgbClr>
          </a:solidFill>
          <a:ln w="9525">
            <a:noFill/>
            <a:round/>
            <a:headEnd/>
            <a:tailEnd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Qualitäts-</a:t>
            </a:r>
          </a:p>
          <a:p>
            <a:pPr algn="ctr">
              <a:defRPr/>
            </a:pPr>
            <a:r>
              <a:rPr lang="de-DE" dirty="0" err="1">
                <a:solidFill>
                  <a:schemeClr val="bg1"/>
                </a:solidFill>
              </a:rPr>
              <a:t>faktor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 rot="2608289">
            <a:off x="7567613" y="1916193"/>
            <a:ext cx="641350" cy="644366"/>
          </a:xfrm>
          <a:prstGeom prst="plus">
            <a:avLst>
              <a:gd name="adj" fmla="val 34361"/>
            </a:avLst>
          </a:prstGeom>
          <a:solidFill>
            <a:srgbClr val="1A77A5">
              <a:alpha val="71000"/>
            </a:srgb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5308600" y="3795714"/>
            <a:ext cx="2141538" cy="2020887"/>
          </a:xfrm>
          <a:prstGeom prst="ellipse">
            <a:avLst/>
          </a:prstGeom>
          <a:solidFill>
            <a:srgbClr val="1A77A5">
              <a:alpha val="71000"/>
            </a:srgbClr>
          </a:solidFill>
          <a:ln w="9525">
            <a:noFill/>
            <a:round/>
            <a:headEnd/>
            <a:tailEnd/>
          </a:ln>
          <a:effectLst>
            <a:innerShdw blurRad="63500" dist="50800" dir="5400000">
              <a:srgbClr val="000000">
                <a:alpha val="50000"/>
              </a:srgbClr>
            </a:inn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31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Relevanz</a:t>
            </a:r>
          </a:p>
        </p:txBody>
      </p:sp>
      <p:sp>
        <p:nvSpPr>
          <p:cNvPr id="20" name="Notched Right Arrow 19"/>
          <p:cNvSpPr/>
          <p:nvPr/>
        </p:nvSpPr>
        <p:spPr>
          <a:xfrm rot="5400000">
            <a:off x="6045200" y="2997200"/>
            <a:ext cx="665480" cy="843280"/>
          </a:xfrm>
          <a:prstGeom prst="notchedRightArrow">
            <a:avLst/>
          </a:prstGeom>
          <a:solidFill>
            <a:srgbClr val="1A77A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Relevanz</a:t>
            </a:r>
            <a:r>
              <a:rPr lang="en-GB" dirty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>
                <a:ea typeface="ＭＳ Ｐゴシック" pitchFamily="1" charset="-128"/>
                <a:cs typeface="ＭＳ Ｐゴシック" pitchFamily="1" charset="-128"/>
              </a:rPr>
              <a:t>verkaufen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7116" y="313076"/>
            <a:ext cx="1155488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Relevanz verkaufen</a:t>
            </a:r>
          </a:p>
          <a:p>
            <a:r>
              <a:rPr lang="de-DE" sz="2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Google Story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7116" y="0"/>
            <a:ext cx="1919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4289070" y="2035176"/>
            <a:ext cx="755650" cy="527050"/>
            <a:chOff x="2901157" y="3270250"/>
            <a:chExt cx="755650" cy="527050"/>
          </a:xfrm>
          <a:solidFill>
            <a:srgbClr val="1A77A5"/>
          </a:solidFill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904332" y="3270250"/>
              <a:ext cx="752475" cy="2095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901157" y="3587750"/>
              <a:ext cx="752475" cy="2095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8" name="Bild 3">
            <a:extLst>
              <a:ext uri="{FF2B5EF4-FFF2-40B4-BE49-F238E27FC236}">
                <a16:creationId xmlns:a16="http://schemas.microsoft.com/office/drawing/2014/main" id="{777A693E-95EE-2145-9619-D359E998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6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Google Profit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8" name="Picture 6" descr="Results_of_Goog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267" y="1637243"/>
            <a:ext cx="5314865" cy="484098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11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610600" y="2273347"/>
            <a:ext cx="1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160 Mrd. $ 2019</a:t>
            </a:r>
          </a:p>
        </p:txBody>
      </p:sp>
    </p:spTree>
    <p:extLst>
      <p:ext uri="{BB962C8B-B14F-4D97-AF65-F5344CB8AC3E}">
        <p14:creationId xmlns:p14="http://schemas.microsoft.com/office/powerpoint/2010/main" val="4331715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  <a:br>
              <a:rPr lang="de-DE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2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18352" y="1690688"/>
            <a:ext cx="6755296" cy="4351338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Relevanz in Suchmaschinen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Google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Status vor Google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Mission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Finanzierungsschritte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taube Robot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Relevanz suchen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Funktionsweise einer Suchmaschine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Relevanz verkaufen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Google Profit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2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670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Google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3"/>
            <a:ext cx="10515600" cy="5031845"/>
          </a:xfrm>
        </p:spPr>
        <p:txBody>
          <a:bodyPr>
            <a:noAutofit/>
          </a:bodyPr>
          <a:lstStyle/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4" y="1637243"/>
            <a:ext cx="4807511" cy="313690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6247622" y="2474982"/>
            <a:ext cx="2472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Larry Page Sergej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Brin</a:t>
            </a:r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7. Sept. 1998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Google Inc.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1" name="TextBox 7"/>
          <p:cNvSpPr txBox="1"/>
          <p:nvPr/>
        </p:nvSpPr>
        <p:spPr>
          <a:xfrm>
            <a:off x="999067" y="5071605"/>
            <a:ext cx="80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PageRank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 –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Citation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 Index – Qualität der Suchergebnisse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Wider die Lügen im Hyperraum – Ranking nach Relevanz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289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Status vor Google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8334" y="1482975"/>
            <a:ext cx="7128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Vor 1998: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Websites wurden ausgelesen und gelistet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oder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In Verzeichnissen erfasst (YAHOO!)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Relevanz 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der Ergebnislisten: Null.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058334" y="3734995"/>
            <a:ext cx="7128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Für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AltaVista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Lycos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Excite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 oder YAHOO! war Suchtechnologie ein Randgebiet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Ziel: Werbeeinnahmen von Dotcom- Unternehmen, Vermietung von Werbeplätzen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380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Mission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058334" y="1741113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Die besten Ergebnisse auf Suchanfragen liefern.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000" b="1" dirty="0">
                <a:solidFill>
                  <a:srgbClr val="0000FF"/>
                </a:solidFill>
                <a:latin typeface="Avenir Book" charset="0"/>
                <a:ea typeface="Avenir Book" charset="0"/>
                <a:cs typeface="Avenir Book" charset="0"/>
              </a:rPr>
              <a:t>Höchste Relevanz für den Suchenden.</a:t>
            </a:r>
            <a:endParaRPr lang="de-DE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58334" y="3060700"/>
            <a:ext cx="8056563" cy="243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Google konzentrierte sich auf Suchtechnik</a:t>
            </a:r>
          </a:p>
          <a:p>
            <a:endParaRPr 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buNone/>
            </a:pP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Download und Indizierung des gesamten </a:t>
            </a:r>
            <a:r>
              <a:rPr lang="de-DE" sz="1800" dirty="0" err="1">
                <a:latin typeface="Avenir Book" charset="0"/>
                <a:ea typeface="Avenir Book" charset="0"/>
                <a:cs typeface="Avenir Book" charset="0"/>
              </a:rPr>
              <a:t>WorldWideWeb</a:t>
            </a: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 (GOOGOL)</a:t>
            </a:r>
          </a:p>
          <a:p>
            <a:pPr marL="0" indent="0">
              <a:buNone/>
            </a:pPr>
            <a:endParaRPr lang="de-DE" sz="18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buNone/>
            </a:pPr>
            <a:r>
              <a:rPr lang="de-DE" sz="3200" b="1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de-DE" sz="3200" b="1" baseline="30000" dirty="0">
                <a:latin typeface="Avenir Book" charset="0"/>
                <a:ea typeface="Avenir Book" charset="0"/>
                <a:cs typeface="Avenir Book" charset="0"/>
              </a:rPr>
              <a:t>100</a:t>
            </a:r>
            <a:endParaRPr lang="de-DE" sz="3200" b="1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5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009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Finanzierungsschritte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4" y="1637243"/>
            <a:ext cx="2467428" cy="172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067" y="3364443"/>
            <a:ext cx="25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Berater: Jeff </a:t>
            </a:r>
            <a:r>
              <a:rPr lang="de-DE" b="1" i="1" dirty="0" err="1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Bezos</a:t>
            </a:r>
            <a:r>
              <a:rPr lang="de-DE" b="1" i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 (</a:t>
            </a:r>
            <a:r>
              <a:rPr lang="de-DE" b="1" i="1" dirty="0" err="1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Amazon</a:t>
            </a:r>
            <a:r>
              <a:rPr lang="de-DE" b="1" i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4164777" y="1637243"/>
            <a:ext cx="550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Business Angel: 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Andreas (Andy) von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Bechtolsheim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SUN-Microsystems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, Granite)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100.000 $ +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Chariton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 100.000$ (1998)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4953000" y="3145640"/>
            <a:ext cx="389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Venture Capital: 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Kleiner Perkins,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Sequoia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Je 12,5 Mio. $ (1999)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7535421" y="4497372"/>
            <a:ext cx="369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Börsengang 2004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Wert aktuell &gt; 1,1 Billion $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058334" y="4345969"/>
            <a:ext cx="389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„An Geld nicht interessiert“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6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E12CD29-FCE2-2C40-852B-7B3372D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46" y="430348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922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18"/>
          <p:cNvSpPr>
            <a:spLocks noChangeArrowheads="1"/>
          </p:cNvSpPr>
          <p:nvPr/>
        </p:nvSpPr>
        <p:spPr bwMode="auto">
          <a:xfrm rot="5410302">
            <a:off x="3468688" y="1639888"/>
            <a:ext cx="990600" cy="1066800"/>
          </a:xfrm>
          <a:prstGeom prst="chevron">
            <a:avLst>
              <a:gd name="adj" fmla="val 50639"/>
            </a:avLst>
          </a:prstGeom>
          <a:solidFill>
            <a:srgbClr val="1A77A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5604" name="AutoShape 17"/>
          <p:cNvSpPr>
            <a:spLocks noChangeArrowheads="1"/>
          </p:cNvSpPr>
          <p:nvPr/>
        </p:nvSpPr>
        <p:spPr bwMode="auto">
          <a:xfrm rot="5410302">
            <a:off x="7888288" y="1639888"/>
            <a:ext cx="990600" cy="1066800"/>
          </a:xfrm>
          <a:prstGeom prst="chevron">
            <a:avLst>
              <a:gd name="adj" fmla="val 50639"/>
            </a:avLst>
          </a:prstGeom>
          <a:solidFill>
            <a:srgbClr val="1A77A5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endParaRPr lang="de-DE">
              <a:solidFill>
                <a:srgbClr val="1A77A5"/>
              </a:solidFill>
            </a:endParaRPr>
          </a:p>
        </p:txBody>
      </p:sp>
      <p:pic>
        <p:nvPicPr>
          <p:cNvPr id="26" name="Picture 25" descr="Weight-Ex.tif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6670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358758B-494D-A54F-A8A5-F56ECFC3D3F0}" type="slidenum"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pPr>
                <a:defRPr/>
              </a:pPr>
              <a:t>7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0490" name="Object 2"/>
          <p:cNvGraphicFramePr>
            <a:graphicFrameLocks noChangeAspect="1"/>
          </p:cNvGraphicFramePr>
          <p:nvPr/>
        </p:nvGraphicFramePr>
        <p:xfrm>
          <a:off x="6172200" y="2667000"/>
          <a:ext cx="4343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7" imgW="5714286" imgH="4285714" progId="">
                  <p:embed/>
                </p:oleObj>
              </mc:Choice>
              <mc:Fallback>
                <p:oleObj name="Photo Editor Photo" r:id="rId7" imgW="5714286" imgH="42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67000"/>
                        <a:ext cx="4343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239000" y="971550"/>
            <a:ext cx="2133600" cy="685800"/>
          </a:xfrm>
          <a:prstGeom prst="rect">
            <a:avLst/>
          </a:prstGeom>
          <a:solidFill>
            <a:srgbClr val="1A7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19" tIns="45710" rIns="91419" bIns="4571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Findability</a:t>
            </a:r>
            <a:endParaRPr lang="de-DE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95600" y="971550"/>
            <a:ext cx="2286000" cy="685800"/>
          </a:xfrm>
          <a:prstGeom prst="rect">
            <a:avLst/>
          </a:prstGeom>
          <a:solidFill>
            <a:srgbClr val="1A77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19" tIns="45710" rIns="91419" bIns="4571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DE" sz="3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Usability</a:t>
            </a:r>
            <a:endParaRPr lang="de-DE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543800" y="1981200"/>
            <a:ext cx="1676400" cy="369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dirty="0"/>
              <a:t>Quelltext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895600" y="1981200"/>
            <a:ext cx="2209800" cy="369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dirty="0"/>
              <a:t>Website</a:t>
            </a:r>
          </a:p>
        </p:txBody>
      </p:sp>
      <p:pic>
        <p:nvPicPr>
          <p:cNvPr id="14" name="Picture 13" descr="Schwingungen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9812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ob_dyla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1981200"/>
            <a:ext cx="4038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058334" y="83128"/>
            <a:ext cx="10515600" cy="796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Der taube Robot</a:t>
            </a:r>
            <a:br>
              <a:rPr lang="de-DE" sz="4000" b="1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Times-2.mp3">
            <a:hlinkClick r:id="" action="ppaction://media"/>
            <a:extLst>
              <a:ext uri="{FF2B5EF4-FFF2-40B4-BE49-F238E27FC236}">
                <a16:creationId xmlns:a16="http://schemas.microsoft.com/office/drawing/2014/main" id="{B9208E54-27B0-FD4F-8EB2-912583BA5B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8400" y="4968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8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7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3" grpId="0" animBg="1" autoUpdateAnimBg="0"/>
      <p:bldP spid="2048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Relevanz suchen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2760135" y="1543233"/>
            <a:ext cx="550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Ted Nelson: Hyperlink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130961" y="2878761"/>
            <a:ext cx="389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Avenir Book" charset="0"/>
                <a:ea typeface="Avenir Book" charset="0"/>
                <a:cs typeface="Avenir Book" charset="0"/>
              </a:rPr>
              <a:t>Tim Berners-Lee: Hypertext Markup Language (HTML)</a:t>
            </a:r>
          </a:p>
          <a:p>
            <a:endParaRPr lang="de-DE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5511801" y="4368118"/>
            <a:ext cx="369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Larry Page: 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PageRank</a:t>
            </a:r>
            <a:endParaRPr lang="de-DE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„</a:t>
            </a:r>
            <a:r>
              <a:rPr lang="de-DE" dirty="0" err="1">
                <a:latin typeface="Avenir Book" charset="0"/>
                <a:ea typeface="Avenir Book" charset="0"/>
                <a:cs typeface="Avenir Book" charset="0"/>
              </a:rPr>
              <a:t>BackRub</a:t>
            </a:r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“ (1997)</a:t>
            </a:r>
          </a:p>
          <a:p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Bewertung der Hyperlinks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335" y="1516683"/>
            <a:ext cx="1481666" cy="12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http://www.ibiblio.org/pioneers/images/pics/bernersle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7612" y="2861478"/>
            <a:ext cx="1150921" cy="150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977" y="4368118"/>
            <a:ext cx="1186156" cy="1528823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94C0-6197-A14C-BDA0-57B00E1F3BB2}" type="slidenum">
              <a:rPr lang="de-DE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8</a:t>
            </a:fld>
            <a:endParaRPr lang="de-DE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244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4"/>
            <a:ext cx="10515600" cy="489282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Funktionsweise einer Suchmaschine</a:t>
            </a:r>
            <a:br>
              <a:rPr lang="de-DE" sz="4000" b="1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solidFill>
                  <a:srgbClr val="1A77A5"/>
                </a:solidFill>
                <a:latin typeface="Avenir Book" charset="0"/>
                <a:ea typeface="Avenir Book" charset="0"/>
                <a:cs typeface="Avenir Book" charset="0"/>
              </a:rPr>
              <a:t>Die Google Story</a:t>
            </a:r>
            <a:endParaRPr lang="de-DE" sz="4000" b="1" dirty="0">
              <a:solidFill>
                <a:srgbClr val="1A77A5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1" y="5823767"/>
            <a:ext cx="567037" cy="567037"/>
          </a:xfrm>
          <a:prstGeom prst="rect">
            <a:avLst/>
          </a:prstGeom>
        </p:spPr>
      </p:pic>
      <p:sp>
        <p:nvSpPr>
          <p:cNvPr id="76" name="Slide Number Placeholder 71"/>
          <p:cNvSpPr>
            <a:spLocks noGrp="1"/>
          </p:cNvSpPr>
          <p:nvPr>
            <p:ph type="sldNum" sz="quarter" idx="12"/>
          </p:nvPr>
        </p:nvSpPr>
        <p:spPr>
          <a:xfrm>
            <a:off x="9685866" y="6448020"/>
            <a:ext cx="2133600" cy="281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rPr>
              <a:t>9</a:t>
            </a:r>
          </a:p>
        </p:txBody>
      </p:sp>
      <p:sp>
        <p:nvSpPr>
          <p:cNvPr id="78" name="Titel 1"/>
          <p:cNvSpPr txBox="1">
            <a:spLocks/>
          </p:cNvSpPr>
          <p:nvPr/>
        </p:nvSpPr>
        <p:spPr>
          <a:xfrm>
            <a:off x="2970740" y="952502"/>
            <a:ext cx="7019925" cy="4473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Funktionsweise einer Suchmaschine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F99761-A541-F643-B129-2686D5E1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2" y="952502"/>
            <a:ext cx="8864208" cy="4986117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6DEAD29-1832-B347-83B6-75093551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Google Story</a:t>
            </a:r>
          </a:p>
        </p:txBody>
      </p:sp>
    </p:spTree>
    <p:extLst>
      <p:ext uri="{BB962C8B-B14F-4D97-AF65-F5344CB8AC3E}">
        <p14:creationId xmlns:p14="http://schemas.microsoft.com/office/powerpoint/2010/main" val="77869009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Macintosh PowerPoint</Application>
  <PresentationFormat>Breitbild</PresentationFormat>
  <Paragraphs>117</Paragraphs>
  <Slides>11</Slides>
  <Notes>5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Avenir Book</vt:lpstr>
      <vt:lpstr>Calibri</vt:lpstr>
      <vt:lpstr>Calibri Light</vt:lpstr>
      <vt:lpstr>Times New Roman</vt:lpstr>
      <vt:lpstr>Office-Design</vt:lpstr>
      <vt:lpstr>Photo Editor Photo</vt:lpstr>
      <vt:lpstr>PowerPoint-Präsentation</vt:lpstr>
      <vt:lpstr>Übersicht Die Google Story</vt:lpstr>
      <vt:lpstr>Google Die Google Story</vt:lpstr>
      <vt:lpstr>Status vor Google Die Google Story</vt:lpstr>
      <vt:lpstr>Mission Die Google Story</vt:lpstr>
      <vt:lpstr>Finanzierungsschritte Die Google Story</vt:lpstr>
      <vt:lpstr>PowerPoint-Präsentation</vt:lpstr>
      <vt:lpstr>Relevanz suchen Die Google Story</vt:lpstr>
      <vt:lpstr>Funktionsweise einer Suchmaschine Die Google Story</vt:lpstr>
      <vt:lpstr>Relevanz verkaufen</vt:lpstr>
      <vt:lpstr>Google Profit Die Google Story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 Goebels</dc:creator>
  <cp:lastModifiedBy>Microsoft Office-Benutzer</cp:lastModifiedBy>
  <cp:revision>14</cp:revision>
  <dcterms:created xsi:type="dcterms:W3CDTF">2017-05-08T11:42:57Z</dcterms:created>
  <dcterms:modified xsi:type="dcterms:W3CDTF">2020-06-02T19:40:24Z</dcterms:modified>
</cp:coreProperties>
</file>