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5" r:id="rId4"/>
    <p:sldId id="260" r:id="rId5"/>
    <p:sldId id="261" r:id="rId6"/>
    <p:sldId id="262" r:id="rId7"/>
    <p:sldId id="263" r:id="rId8"/>
    <p:sldId id="269" r:id="rId9"/>
    <p:sldId id="270" r:id="rId10"/>
    <p:sldId id="266" r:id="rId11"/>
    <p:sldId id="267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-Benutzer" initials="MO" lastIdx="2" clrIdx="0">
    <p:extLst>
      <p:ext uri="{19B8F6BF-5375-455C-9EA6-DF929625EA0E}">
        <p15:presenceInfo xmlns:p15="http://schemas.microsoft.com/office/powerpoint/2012/main" userId="Microsoft Office-Benutz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/>
    <p:restoredTop sz="94712"/>
  </p:normalViewPr>
  <p:slideViewPr>
    <p:cSldViewPr snapToGrid="0" snapToObjects="1">
      <p:cViewPr varScale="1">
        <p:scale>
          <a:sx n="69" d="100"/>
          <a:sy n="69" d="100"/>
        </p:scale>
        <p:origin x="2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89B3D-DF4F-9C4E-B986-77C3ACE541A0}" type="datetimeFigureOut">
              <a:rPr lang="de-DE" smtClean="0"/>
              <a:t>02.06.20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4E830-02D9-0E4E-8E0A-CC8E38611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55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27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37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45C43-C303-394F-B2FD-927E55203724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679450"/>
            <a:ext cx="6167438" cy="34702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8325"/>
            <a:ext cx="5048250" cy="4073525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Aufgaben fürs Publikum:</a:t>
            </a:r>
          </a:p>
          <a:p>
            <a:pPr eaLnBrk="1" hangingPunct="1">
              <a:buFontTx/>
              <a:buChar char="•"/>
            </a:pPr>
            <a:r>
              <a:rPr lang="en-GB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Berechne den Anzeigenrang</a:t>
            </a:r>
          </a:p>
          <a:p>
            <a:pPr eaLnBrk="1" hangingPunct="1">
              <a:buFontTx/>
              <a:buChar char="•"/>
            </a:pPr>
            <a:r>
              <a:rPr lang="en-GB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Bestimme die Position</a:t>
            </a:r>
          </a:p>
        </p:txBody>
      </p:sp>
    </p:spTree>
    <p:extLst>
      <p:ext uri="{BB962C8B-B14F-4D97-AF65-F5344CB8AC3E}">
        <p14:creationId xmlns:p14="http://schemas.microsoft.com/office/powerpoint/2010/main" val="1708191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45C43-C303-394F-B2FD-927E55203724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679450"/>
            <a:ext cx="6167438" cy="34702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8325"/>
            <a:ext cx="5048250" cy="4073525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Aufgaben fürs Publikum:</a:t>
            </a:r>
          </a:p>
          <a:p>
            <a:pPr eaLnBrk="1" hangingPunct="1">
              <a:buFontTx/>
              <a:buChar char="•"/>
            </a:pPr>
            <a:r>
              <a:rPr lang="en-GB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Berechne den Anzeigenrang</a:t>
            </a:r>
          </a:p>
          <a:p>
            <a:pPr eaLnBrk="1" hangingPunct="1">
              <a:buFontTx/>
              <a:buChar char="•"/>
            </a:pPr>
            <a:r>
              <a:rPr lang="en-GB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Bestimme die Position</a:t>
            </a:r>
          </a:p>
        </p:txBody>
      </p:sp>
    </p:spTree>
    <p:extLst>
      <p:ext uri="{BB962C8B-B14F-4D97-AF65-F5344CB8AC3E}">
        <p14:creationId xmlns:p14="http://schemas.microsoft.com/office/powerpoint/2010/main" val="381688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45C43-C303-394F-B2FD-927E55203724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679450"/>
            <a:ext cx="6167438" cy="34702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8325"/>
            <a:ext cx="5048250" cy="4073525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Aufgaben fürs Publikum:</a:t>
            </a:r>
          </a:p>
          <a:p>
            <a:pPr eaLnBrk="1" hangingPunct="1">
              <a:buFontTx/>
              <a:buChar char="•"/>
            </a:pPr>
            <a:r>
              <a:rPr lang="en-GB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Berechne den Anzeigenrang</a:t>
            </a:r>
          </a:p>
          <a:p>
            <a:pPr eaLnBrk="1" hangingPunct="1">
              <a:buFontTx/>
              <a:buChar char="•"/>
            </a:pPr>
            <a:r>
              <a:rPr lang="en-GB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Bestimme die Position</a:t>
            </a:r>
          </a:p>
        </p:txBody>
      </p:sp>
    </p:spTree>
    <p:extLst>
      <p:ext uri="{BB962C8B-B14F-4D97-AF65-F5344CB8AC3E}">
        <p14:creationId xmlns:p14="http://schemas.microsoft.com/office/powerpoint/2010/main" val="276355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462B-9D14-0D4C-AC6C-D0C4A3CA68FF}" type="datetime1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Facebook Story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3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3955-7A0D-8945-8C8D-E6C008800D57}" type="datetime1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Facebook Story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42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465-5291-C141-9152-DDFA055C013A}" type="datetime1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Facebook Story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621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485898" y="333375"/>
            <a:ext cx="10706100" cy="590550"/>
          </a:xfrm>
          <a:prstGeom prst="rect">
            <a:avLst/>
          </a:prstGeom>
          <a:solidFill>
            <a:srgbClr val="0A6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Ellipse 5"/>
          <p:cNvSpPr/>
          <p:nvPr/>
        </p:nvSpPr>
        <p:spPr>
          <a:xfrm>
            <a:off x="482599" y="1"/>
            <a:ext cx="1511300" cy="113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7" name="Picture 3" descr="D:\Eigene Dateien\Dropbox\2 - DTH [shared]\4 - Grafiken\Shopmarketing - logos\logo_tr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2" y="100012"/>
            <a:ext cx="1186712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1951"/>
            <a:ext cx="9398001" cy="561975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1"/>
            <a:ext cx="10972800" cy="5057775"/>
          </a:xfr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  <a:endParaRPr lang="en-US" noProof="0" dirty="0"/>
          </a:p>
        </p:txBody>
      </p:sp>
      <p:sp>
        <p:nvSpPr>
          <p:cNvPr id="8" name="Rechteck 7"/>
          <p:cNvSpPr/>
          <p:nvPr/>
        </p:nvSpPr>
        <p:spPr>
          <a:xfrm>
            <a:off x="0" y="6210302"/>
            <a:ext cx="12192000" cy="647699"/>
          </a:xfrm>
          <a:prstGeom prst="rect">
            <a:avLst/>
          </a:prstGeom>
          <a:solidFill>
            <a:srgbClr val="EFF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4192A"/>
                </a:solidFill>
              </a:defRPr>
            </a:lvl1pPr>
          </a:lstStyle>
          <a:p>
            <a:pPr>
              <a:defRPr/>
            </a:pPr>
            <a:fld id="{2DEDE8BE-8E39-E04C-AAFE-5684806EB0D5}" type="datetime1">
              <a:rPr lang="de-DE" smtClean="0"/>
              <a:t>02.06.20</a:t>
            </a:fld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4192A"/>
                </a:solidFill>
              </a:defRPr>
            </a:lvl1pPr>
          </a:lstStyle>
          <a:p>
            <a:pPr>
              <a:defRPr/>
            </a:pPr>
            <a:r>
              <a:rPr lang="en-US"/>
              <a:t>Die Facebook Story</a:t>
            </a:r>
            <a:endParaRPr lang="de-DE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4192A"/>
                </a:solidFill>
              </a:defRPr>
            </a:lvl1pPr>
          </a:lstStyle>
          <a:p>
            <a:pPr>
              <a:defRPr/>
            </a:pPr>
            <a:fld id="{24F96918-AE56-4248-BCBF-CE854FB8380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1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A2D6-ED54-E24A-BC8E-40865D0C5D04}" type="datetime1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Facebook Story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71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9020-EFBF-804B-BCBE-E83EDBAAC3FC}" type="datetime1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Facebook Story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7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A9F-A9C5-AB4B-A70F-73A05F30A144}" type="datetime1">
              <a:rPr lang="de-DE" smtClean="0"/>
              <a:t>02.06.20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Facebook Story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12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4CCF-30C1-FF46-95D2-985EE9CE672B}" type="datetime1">
              <a:rPr lang="de-DE" smtClean="0"/>
              <a:t>02.06.20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Facebook Story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31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FD4E-93F2-0245-99B6-8F6E37181BB5}" type="datetime1">
              <a:rPr lang="de-DE" smtClean="0"/>
              <a:t>02.06.20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Facebook Story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28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3FD4-DC15-7447-B7D8-7E04AB60E279}" type="datetime1">
              <a:rPr lang="de-DE" smtClean="0"/>
              <a:t>02.06.20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Facebook Story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26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84E3-66B9-0F46-87A3-B099F3B1AC5D}" type="datetime1">
              <a:rPr lang="de-DE" smtClean="0"/>
              <a:t>02.06.20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Facebook Story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02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47AA-C149-CD41-AEE6-F8E785F69F8A}" type="datetime1">
              <a:rPr lang="de-DE" smtClean="0"/>
              <a:t>02.06.20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Facebook Story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69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4FCD3-2246-8349-98E6-8C6C145D97BF}" type="datetime1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 Facebook Story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93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0832" y="1336119"/>
            <a:ext cx="45634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</a:p>
          <a:p>
            <a:endParaRPr lang="de-DE" dirty="0">
              <a:solidFill>
                <a:sysClr val="windowText" lastClr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14867" y="6339416"/>
            <a:ext cx="4114800" cy="365125"/>
          </a:xfrm>
        </p:spPr>
        <p:txBody>
          <a:bodyPr/>
          <a:lstStyle/>
          <a:p>
            <a:r>
              <a:rPr lang="de-DE" dirty="0"/>
              <a:t>Die Facebook Story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5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151536"/>
            <a:ext cx="10515600" cy="800966"/>
          </a:xfrm>
        </p:spPr>
        <p:txBody>
          <a:bodyPr>
            <a:normAutofit fontScale="90000"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Sicherheitslücken</a:t>
            </a:r>
            <a:b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sz="4000" b="1" dirty="0">
              <a:solidFill>
                <a:srgbClr val="1A77A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1" y="5823767"/>
            <a:ext cx="567037" cy="567037"/>
          </a:xfrm>
          <a:prstGeom prst="rect">
            <a:avLst/>
          </a:prstGeom>
        </p:spPr>
      </p:pic>
      <p:sp>
        <p:nvSpPr>
          <p:cNvPr id="76" name="Slide Number Placeholder 71"/>
          <p:cNvSpPr>
            <a:spLocks noGrp="1"/>
          </p:cNvSpPr>
          <p:nvPr>
            <p:ph type="sldNum" sz="quarter" idx="12"/>
          </p:nvPr>
        </p:nvSpPr>
        <p:spPr>
          <a:xfrm>
            <a:off x="9685866" y="6448020"/>
            <a:ext cx="2133600" cy="281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9</a:t>
            </a:r>
          </a:p>
        </p:txBody>
      </p:sp>
      <p:sp>
        <p:nvSpPr>
          <p:cNvPr id="78" name="Titel 1"/>
          <p:cNvSpPr txBox="1">
            <a:spLocks/>
          </p:cNvSpPr>
          <p:nvPr/>
        </p:nvSpPr>
        <p:spPr>
          <a:xfrm>
            <a:off x="6096000" y="970595"/>
            <a:ext cx="3250261" cy="5004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err="1">
                <a:solidFill>
                  <a:schemeClr val="tx1"/>
                </a:solidFill>
              </a:rPr>
              <a:t>LogIn</a:t>
            </a:r>
            <a:r>
              <a:rPr lang="de-DE" dirty="0">
                <a:solidFill>
                  <a:schemeClr val="tx1"/>
                </a:solidFill>
              </a:rPr>
              <a:t>-Trick 2016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F99761-A541-F643-B129-2686D5E10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34" y="1291045"/>
            <a:ext cx="2818507" cy="4371076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6DEAD29-1832-B347-83B6-75093551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Facebook Story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B6000CC-3ADD-9340-ADE3-599E3F33B746}"/>
              </a:ext>
            </a:extLst>
          </p:cNvPr>
          <p:cNvSpPr txBox="1">
            <a:spLocks/>
          </p:cNvSpPr>
          <p:nvPr/>
        </p:nvSpPr>
        <p:spPr>
          <a:xfrm>
            <a:off x="6096000" y="4419001"/>
            <a:ext cx="4690188" cy="14854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Token von 50 Mio. Nutzern gestohlen </a:t>
            </a:r>
          </a:p>
          <a:p>
            <a:pPr fontAlgn="auto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Sept. 2018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8D92E50-0946-8F46-938E-59504E26D40A}"/>
              </a:ext>
            </a:extLst>
          </p:cNvPr>
          <p:cNvSpPr txBox="1">
            <a:spLocks/>
          </p:cNvSpPr>
          <p:nvPr/>
        </p:nvSpPr>
        <p:spPr>
          <a:xfrm>
            <a:off x="6095999" y="2933588"/>
            <a:ext cx="4410270" cy="14854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Über Messenger 1 Mrd. Nutzer im Zugriff </a:t>
            </a:r>
          </a:p>
          <a:p>
            <a:pPr fontAlgn="auto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Dez.. 2016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6FC1339-C7B2-D74F-8DA8-1E832F73CAC5}"/>
              </a:ext>
            </a:extLst>
          </p:cNvPr>
          <p:cNvSpPr txBox="1">
            <a:spLocks/>
          </p:cNvSpPr>
          <p:nvPr/>
        </p:nvSpPr>
        <p:spPr>
          <a:xfrm>
            <a:off x="6095999" y="1835615"/>
            <a:ext cx="4540899" cy="1094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Alle Einträge manipulierbar </a:t>
            </a:r>
          </a:p>
          <a:p>
            <a:pPr fontAlgn="auto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Juni 2016</a:t>
            </a:r>
          </a:p>
        </p:txBody>
      </p:sp>
    </p:spTree>
    <p:extLst>
      <p:ext uri="{BB962C8B-B14F-4D97-AF65-F5344CB8AC3E}">
        <p14:creationId xmlns:p14="http://schemas.microsoft.com/office/powerpoint/2010/main" val="778690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49D8A-870A-A24A-ABB0-57EFA5635A7D}" type="slidenum">
              <a:rPr lang="en-US" b="0" smtClean="0">
                <a:latin typeface="Avenir Book" charset="0"/>
                <a:ea typeface="Avenir Book" charset="0"/>
                <a:cs typeface="Avenir Book" charset="0"/>
              </a:rPr>
              <a:pPr>
                <a:defRPr/>
              </a:pPr>
              <a:t>11</a:t>
            </a:fld>
            <a:endParaRPr lang="en-US" b="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7817336" y="2400727"/>
            <a:ext cx="2141538" cy="2020887"/>
          </a:xfrm>
          <a:prstGeom prst="ellipse">
            <a:avLst/>
          </a:prstGeom>
          <a:solidFill>
            <a:srgbClr val="1A77A5">
              <a:alpha val="71000"/>
            </a:srgbClr>
          </a:solidFill>
          <a:ln w="9525">
            <a:noFill/>
            <a:round/>
            <a:headEnd/>
            <a:tailEnd/>
          </a:ln>
          <a:effectLst>
            <a:innerShdw blurRad="63500" dist="50800" dir="5400000">
              <a:srgbClr val="000000">
                <a:alpha val="50000"/>
              </a:srgbClr>
            </a:inn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DE" sz="31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Daten</a:t>
            </a:r>
          </a:p>
          <a:p>
            <a:pPr algn="ctr">
              <a:defRPr/>
            </a:pPr>
            <a:r>
              <a:rPr lang="de-DE" sz="31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missbrauch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a typeface="ＭＳ Ｐゴシック" pitchFamily="1" charset="-128"/>
                <a:cs typeface="ＭＳ Ｐゴシック" pitchFamily="1" charset="-128"/>
              </a:rPr>
              <a:t>Relevanz</a:t>
            </a:r>
            <a:r>
              <a:rPr lang="en-GB" dirty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GB" dirty="0" err="1">
                <a:ea typeface="ＭＳ Ｐゴシック" pitchFamily="1" charset="-128"/>
                <a:cs typeface="ＭＳ Ｐゴシック" pitchFamily="1" charset="-128"/>
              </a:rPr>
              <a:t>verkaufen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37116" y="313076"/>
            <a:ext cx="1155488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Privatsphäre</a:t>
            </a:r>
          </a:p>
          <a:p>
            <a:r>
              <a:rPr lang="de-DE" sz="2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Facebook Story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37116" y="0"/>
            <a:ext cx="19198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0"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b="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8" name="Bild 3">
            <a:extLst>
              <a:ext uri="{FF2B5EF4-FFF2-40B4-BE49-F238E27FC236}">
                <a16:creationId xmlns:a16="http://schemas.microsoft.com/office/drawing/2014/main" id="{777A693E-95EE-2145-9619-D359E998C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1" y="5823767"/>
            <a:ext cx="567037" cy="56703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6E34BB5-DA17-3E4F-8A58-48C20E43035D}"/>
              </a:ext>
            </a:extLst>
          </p:cNvPr>
          <p:cNvSpPr txBox="1"/>
          <p:nvPr/>
        </p:nvSpPr>
        <p:spPr>
          <a:xfrm>
            <a:off x="829638" y="1569730"/>
            <a:ext cx="9844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„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don‘t</a:t>
            </a:r>
            <a:r>
              <a:rPr lang="de-DE" sz="2400" dirty="0"/>
              <a:t> </a:t>
            </a:r>
            <a:r>
              <a:rPr lang="de-DE" sz="2400" dirty="0" err="1"/>
              <a:t>currently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a strong </a:t>
            </a:r>
            <a:r>
              <a:rPr lang="de-DE" sz="2400" dirty="0" err="1"/>
              <a:t>reputation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building</a:t>
            </a:r>
            <a:r>
              <a:rPr lang="de-DE" sz="2400" dirty="0"/>
              <a:t> </a:t>
            </a:r>
            <a:r>
              <a:rPr lang="de-DE" sz="2400" dirty="0" err="1"/>
              <a:t>privacy</a:t>
            </a:r>
            <a:r>
              <a:rPr lang="de-DE" sz="2400" dirty="0"/>
              <a:t> </a:t>
            </a:r>
            <a:r>
              <a:rPr lang="de-DE" sz="2400" dirty="0" err="1"/>
              <a:t>protective</a:t>
            </a:r>
            <a:r>
              <a:rPr lang="de-DE" sz="2400" dirty="0"/>
              <a:t> </a:t>
            </a:r>
            <a:r>
              <a:rPr lang="de-DE" sz="2400" dirty="0" err="1"/>
              <a:t>services</a:t>
            </a:r>
            <a:r>
              <a:rPr lang="de-DE" sz="2400" dirty="0"/>
              <a:t>.“ Mark Zuckerberg (2019)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FBF66066-7F85-5B44-A586-503A3D5D73FD}"/>
              </a:ext>
            </a:extLst>
          </p:cNvPr>
          <p:cNvSpPr txBox="1">
            <a:spLocks/>
          </p:cNvSpPr>
          <p:nvPr/>
        </p:nvSpPr>
        <p:spPr>
          <a:xfrm>
            <a:off x="829638" y="2701271"/>
            <a:ext cx="5702036" cy="6813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11 Datenskandale im Jahr 2018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F7B2982-E026-AD43-8B33-852FFF533B76}"/>
              </a:ext>
            </a:extLst>
          </p:cNvPr>
          <p:cNvSpPr/>
          <p:nvPr/>
        </p:nvSpPr>
        <p:spPr>
          <a:xfrm>
            <a:off x="829638" y="3756984"/>
            <a:ext cx="5789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Desinformation, Beeinflussung, Propaganda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B6CA272-C6FD-4E46-8F85-8069CB48E7F1}"/>
              </a:ext>
            </a:extLst>
          </p:cNvPr>
          <p:cNvSpPr txBox="1"/>
          <p:nvPr/>
        </p:nvSpPr>
        <p:spPr>
          <a:xfrm>
            <a:off x="829637" y="4605709"/>
            <a:ext cx="9844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Mark Zuckerberg kommerzialisiert das größte unkontrollierte soziotechnische Experiment der Weltgeschichte.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36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7556E-17 L 0.09804 0.06829 C 0.11849 0.0838 0.14909 0.09213 0.18138 0.09213 C 0.21797 0.09213 0.24726 0.0838 0.26771 0.06829 L 0.36588 -2.77556E-17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0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21" grpId="0"/>
      <p:bldP spid="21" grpId="1"/>
      <p:bldP spid="22" grpId="0"/>
      <p:bldP spid="22" grpId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Facebook Privacy</a:t>
            </a:r>
            <a:b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sz="4000" b="1" dirty="0">
              <a:solidFill>
                <a:srgbClr val="1A77A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12</a:t>
            </a:fld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F9274F1-7CA3-3142-82DC-0CE9EB18C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67" y="1637243"/>
            <a:ext cx="3314700" cy="34417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2C3CD3A-2376-1F47-904B-3EE333A67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475" y="766836"/>
            <a:ext cx="5069850" cy="51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41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49D8A-870A-A24A-ABB0-57EFA5635A7D}" type="slidenum">
              <a:rPr lang="en-US" b="0" smtClean="0">
                <a:latin typeface="Avenir Book" charset="0"/>
                <a:ea typeface="Avenir Book" charset="0"/>
                <a:cs typeface="Avenir Book" charset="0"/>
              </a:rPr>
              <a:pPr>
                <a:defRPr/>
              </a:pPr>
              <a:t>13</a:t>
            </a:fld>
            <a:endParaRPr lang="en-US" b="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a typeface="ＭＳ Ｐゴシック" pitchFamily="1" charset="-128"/>
                <a:cs typeface="ＭＳ Ｐゴシック" pitchFamily="1" charset="-128"/>
              </a:rPr>
              <a:t>Relevanz</a:t>
            </a:r>
            <a:r>
              <a:rPr lang="en-GB" dirty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GB" dirty="0" err="1">
                <a:ea typeface="ＭＳ Ｐゴシック" pitchFamily="1" charset="-128"/>
                <a:cs typeface="ＭＳ Ｐゴシック" pitchFamily="1" charset="-128"/>
              </a:rPr>
              <a:t>verkaufen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37116" y="313076"/>
            <a:ext cx="1155488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Privatsphäre</a:t>
            </a:r>
          </a:p>
          <a:p>
            <a:r>
              <a:rPr lang="de-DE" sz="2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Facebook Story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37116" y="0"/>
            <a:ext cx="19198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0"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b="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8" name="Bild 3">
            <a:extLst>
              <a:ext uri="{FF2B5EF4-FFF2-40B4-BE49-F238E27FC236}">
                <a16:creationId xmlns:a16="http://schemas.microsoft.com/office/drawing/2014/main" id="{777A693E-95EE-2145-9619-D359E998C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1" y="5823767"/>
            <a:ext cx="567037" cy="567037"/>
          </a:xfrm>
          <a:prstGeom prst="rect">
            <a:avLst/>
          </a:prstGeom>
        </p:spPr>
      </p:pic>
      <p:sp>
        <p:nvSpPr>
          <p:cNvPr id="21" name="Titel 1">
            <a:extLst>
              <a:ext uri="{FF2B5EF4-FFF2-40B4-BE49-F238E27FC236}">
                <a16:creationId xmlns:a16="http://schemas.microsoft.com/office/drawing/2014/main" id="{FBF66066-7F85-5B44-A586-503A3D5D73FD}"/>
              </a:ext>
            </a:extLst>
          </p:cNvPr>
          <p:cNvSpPr txBox="1">
            <a:spLocks/>
          </p:cNvSpPr>
          <p:nvPr/>
        </p:nvSpPr>
        <p:spPr>
          <a:xfrm>
            <a:off x="637116" y="1520776"/>
            <a:ext cx="5702036" cy="6813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Fortsetzung seit 2010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F7B2982-E026-AD43-8B33-852FFF533B76}"/>
              </a:ext>
            </a:extLst>
          </p:cNvPr>
          <p:cNvSpPr/>
          <p:nvPr/>
        </p:nvSpPr>
        <p:spPr>
          <a:xfrm>
            <a:off x="637116" y="2333243"/>
            <a:ext cx="644388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2010 Facebook Places (wo mit wem)</a:t>
            </a:r>
          </a:p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2011 Facebook Kontakte in Skype</a:t>
            </a:r>
          </a:p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2011 Chronik des Lebens</a:t>
            </a:r>
          </a:p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2013 Facebook Home (Sperrbildschirm umgehen)</a:t>
            </a:r>
          </a:p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2017 WhatsApp Daten in Facebook integriert</a:t>
            </a:r>
          </a:p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2018 WhatsApp Payment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B6CA272-C6FD-4E46-8F85-8069CB48E7F1}"/>
              </a:ext>
            </a:extLst>
          </p:cNvPr>
          <p:cNvSpPr txBox="1"/>
          <p:nvPr/>
        </p:nvSpPr>
        <p:spPr>
          <a:xfrm>
            <a:off x="637116" y="5037293"/>
            <a:ext cx="9844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C00000"/>
                </a:solidFill>
              </a:rPr>
              <a:t>Was haltet ihr von der Entwicklung und wo wird sie hingehen?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Facebook Geschäftsprinzip</a:t>
            </a:r>
            <a:b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sz="4000" b="1" dirty="0">
              <a:solidFill>
                <a:srgbClr val="1A77A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334" y="1637243"/>
            <a:ext cx="1728573" cy="1728573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422400" y="4137381"/>
            <a:ext cx="10151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>
                <a:latin typeface="Avenir Book" charset="0"/>
                <a:ea typeface="Avenir Book" charset="0"/>
                <a:cs typeface="Avenir Book" charset="0"/>
              </a:rPr>
              <a:t>Mit Lügen Geld verdienen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14</a:t>
            </a:fld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89703B-8220-C54E-AD73-E46CECD365FD}"/>
              </a:ext>
            </a:extLst>
          </p:cNvPr>
          <p:cNvSpPr txBox="1"/>
          <p:nvPr/>
        </p:nvSpPr>
        <p:spPr>
          <a:xfrm>
            <a:off x="3713757" y="1826358"/>
            <a:ext cx="6568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Was ist das Geschäftsprinzip von Facebook?</a:t>
            </a:r>
          </a:p>
        </p:txBody>
      </p:sp>
    </p:spTree>
    <p:extLst>
      <p:ext uri="{BB962C8B-B14F-4D97-AF65-F5344CB8AC3E}">
        <p14:creationId xmlns:p14="http://schemas.microsoft.com/office/powerpoint/2010/main" val="4262626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Facebook Geschäftsprinzip</a:t>
            </a:r>
            <a:b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sz="4000" b="1" dirty="0">
              <a:solidFill>
                <a:srgbClr val="1A77A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334" y="1637243"/>
            <a:ext cx="1728573" cy="1728573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422400" y="4691379"/>
            <a:ext cx="10151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Werbung auf Facebook verbieten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15</a:t>
            </a:fld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89703B-8220-C54E-AD73-E46CECD365FD}"/>
              </a:ext>
            </a:extLst>
          </p:cNvPr>
          <p:cNvSpPr txBox="1"/>
          <p:nvPr/>
        </p:nvSpPr>
        <p:spPr>
          <a:xfrm>
            <a:off x="3713757" y="1826358"/>
            <a:ext cx="6854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Welche wertvollen Dienste enthält Facebook?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EB5E7F6-2710-1B44-8383-DFDA9A260F3B}"/>
              </a:ext>
            </a:extLst>
          </p:cNvPr>
          <p:cNvSpPr txBox="1"/>
          <p:nvPr/>
        </p:nvSpPr>
        <p:spPr>
          <a:xfrm>
            <a:off x="3713756" y="2701196"/>
            <a:ext cx="5022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Haben diese Dienste einen Preis?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3BB2709-4EFE-7A4E-A2E1-3F121398BBC7}"/>
              </a:ext>
            </a:extLst>
          </p:cNvPr>
          <p:cNvSpPr txBox="1"/>
          <p:nvPr/>
        </p:nvSpPr>
        <p:spPr>
          <a:xfrm>
            <a:off x="3734538" y="3696287"/>
            <a:ext cx="4214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Zahlen Nutzer diesen Preis?</a:t>
            </a:r>
          </a:p>
        </p:txBody>
      </p:sp>
    </p:spTree>
    <p:extLst>
      <p:ext uri="{BB962C8B-B14F-4D97-AF65-F5344CB8AC3E}">
        <p14:creationId xmlns:p14="http://schemas.microsoft.com/office/powerpoint/2010/main" val="3933872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Übersicht</a:t>
            </a:r>
            <a:br>
              <a:rPr lang="de-DE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Google Story</a:t>
            </a:r>
            <a:endParaRPr lang="de-DE" sz="2000" b="1" dirty="0">
              <a:solidFill>
                <a:srgbClr val="1A77A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18352" y="1690688"/>
            <a:ext cx="6755296" cy="3571777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Beginn 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FaceMash.com</a:t>
            </a:r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Mark Zuckerberg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Historie von Facebook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Facebook in Zahlen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Sicherheit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Facebook Privacy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Geschäftsprinzip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2</a:t>
            </a:fld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6703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‚Idee‘</a:t>
            </a:r>
            <a:b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sz="4000" b="1" dirty="0">
              <a:solidFill>
                <a:srgbClr val="1A77A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126147" y="4755819"/>
            <a:ext cx="2934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venir Book" charset="0"/>
                <a:ea typeface="Avenir Book" charset="0"/>
                <a:cs typeface="Avenir Book" charset="0"/>
              </a:rPr>
              <a:t>2003: </a:t>
            </a:r>
            <a:r>
              <a:rPr lang="de-DE" sz="2800" dirty="0" err="1">
                <a:latin typeface="Avenir Book" charset="0"/>
                <a:ea typeface="Avenir Book" charset="0"/>
                <a:cs typeface="Avenir Book" charset="0"/>
              </a:rPr>
              <a:t>Facemash</a:t>
            </a:r>
            <a:endParaRPr lang="de-DE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96464" y="1516683"/>
            <a:ext cx="2842136" cy="294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13003" y="1516683"/>
            <a:ext cx="3565994" cy="23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798" y="1516683"/>
            <a:ext cx="3043335" cy="2325646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3</a:t>
            </a:fld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D212EB40-E296-544D-8985-94288DFFC491}"/>
              </a:ext>
            </a:extLst>
          </p:cNvPr>
          <p:cNvSpPr txBox="1"/>
          <p:nvPr/>
        </p:nvSpPr>
        <p:spPr>
          <a:xfrm>
            <a:off x="4242686" y="4755819"/>
            <a:ext cx="3636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venir Book" charset="0"/>
                <a:ea typeface="Avenir Book" charset="0"/>
                <a:cs typeface="Avenir Book" charset="0"/>
              </a:rPr>
              <a:t>2004: The Facebook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2771FA52-3A94-304E-B7F7-2D06C44B54C1}"/>
              </a:ext>
            </a:extLst>
          </p:cNvPr>
          <p:cNvSpPr txBox="1"/>
          <p:nvPr/>
        </p:nvSpPr>
        <p:spPr>
          <a:xfrm>
            <a:off x="7878997" y="4753026"/>
            <a:ext cx="3636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venir Book" charset="0"/>
                <a:ea typeface="Avenir Book" charset="0"/>
                <a:cs typeface="Avenir Book" charset="0"/>
              </a:rPr>
              <a:t>2006: Facebook</a:t>
            </a:r>
          </a:p>
        </p:txBody>
      </p:sp>
    </p:spTree>
    <p:extLst>
      <p:ext uri="{BB962C8B-B14F-4D97-AF65-F5344CB8AC3E}">
        <p14:creationId xmlns:p14="http://schemas.microsoft.com/office/powerpoint/2010/main" val="1017524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Facebook</a:t>
            </a:r>
            <a:b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sz="4000" b="1" dirty="0">
              <a:solidFill>
                <a:srgbClr val="1A77A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8334" y="1637243"/>
            <a:ext cx="10515600" cy="5031845"/>
          </a:xfrm>
        </p:spPr>
        <p:txBody>
          <a:bodyPr>
            <a:noAutofit/>
          </a:bodyPr>
          <a:lstStyle/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6247622" y="2474982"/>
            <a:ext cx="24722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Mark Zuckerberg</a:t>
            </a:r>
          </a:p>
          <a:p>
            <a:endParaRPr lang="de-DE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4. Februar 2004</a:t>
            </a:r>
          </a:p>
          <a:p>
            <a:endParaRPr lang="de-DE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Facebook Inc.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1" name="TextBox 7"/>
          <p:cNvSpPr txBox="1"/>
          <p:nvPr/>
        </p:nvSpPr>
        <p:spPr>
          <a:xfrm>
            <a:off x="999067" y="5071605"/>
            <a:ext cx="800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Jahrbuch der Studierenden in Harvard</a:t>
            </a:r>
          </a:p>
          <a:p>
            <a:endParaRPr lang="de-DE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Nach einem Konzept von Cameron und Tyler </a:t>
            </a:r>
            <a:r>
              <a:rPr lang="de-DE" dirty="0" err="1">
                <a:latin typeface="Avenir Book" charset="0"/>
                <a:ea typeface="Avenir Book" charset="0"/>
                <a:cs typeface="Avenir Book" charset="0"/>
              </a:rPr>
              <a:t>Winklevoss</a:t>
            </a:r>
            <a:endParaRPr lang="de-DE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4</a:t>
            </a:fld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5E542E-B267-A941-A918-42C7E38AB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34" y="1584856"/>
            <a:ext cx="49403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2890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Historie</a:t>
            </a:r>
            <a:b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sz="4000" b="1" dirty="0">
              <a:solidFill>
                <a:srgbClr val="1A77A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8333" y="1482975"/>
            <a:ext cx="97465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2003 </a:t>
            </a:r>
            <a:r>
              <a:rPr lang="de-DE" sz="2000" dirty="0" err="1">
                <a:latin typeface="Avenir Book" charset="0"/>
                <a:ea typeface="Avenir Book" charset="0"/>
                <a:cs typeface="Avenir Book" charset="0"/>
              </a:rPr>
              <a:t>Facemash</a:t>
            </a: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 mit illegal hochgeladenen Bildern der Studenten</a:t>
            </a: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Harvard verbot die Nutzung</a:t>
            </a: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2004 Umzug aus Wohnheim in Büro in </a:t>
            </a:r>
            <a:r>
              <a:rPr lang="de-DE" sz="2000" dirty="0" err="1">
                <a:latin typeface="Avenir Book" charset="0"/>
                <a:ea typeface="Avenir Book" charset="0"/>
                <a:cs typeface="Avenir Book" charset="0"/>
              </a:rPr>
              <a:t>Palo</a:t>
            </a: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 Alto</a:t>
            </a: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Finanzierung von 450 Tsd. $ durch Peter Thiel (PayPal)</a:t>
            </a: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2006 Newsfeed in Facebook</a:t>
            </a: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2008 Cheryl Sandberg von Google zu Facebook</a:t>
            </a: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2009 Umzug in größeres Büro 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3398763" y="4109581"/>
            <a:ext cx="52118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2012 Börsengang</a:t>
            </a: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2012 Instagram Kauf</a:t>
            </a: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2013 Atlas Solutions (</a:t>
            </a:r>
            <a:r>
              <a:rPr lang="de-DE" sz="2000" dirty="0" err="1">
                <a:latin typeface="Avenir Book" charset="0"/>
                <a:ea typeface="Avenir Book" charset="0"/>
                <a:cs typeface="Avenir Book" charset="0"/>
              </a:rPr>
              <a:t>AdServer</a:t>
            </a: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) Kauf</a:t>
            </a: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2013 Parse (Cloud) Kauf</a:t>
            </a: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2014 </a:t>
            </a:r>
            <a:r>
              <a:rPr lang="de-DE" sz="2000" dirty="0" err="1">
                <a:latin typeface="Avenir Book" charset="0"/>
                <a:ea typeface="Avenir Book" charset="0"/>
                <a:cs typeface="Avenir Book" charset="0"/>
              </a:rPr>
              <a:t>Oculus</a:t>
            </a: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 (VR) Kauf</a:t>
            </a: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2014 WhatsApp Kauf</a:t>
            </a:r>
          </a:p>
          <a:p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4258734" y="6356350"/>
            <a:ext cx="4114800" cy="365125"/>
          </a:xfrm>
        </p:spPr>
        <p:txBody>
          <a:bodyPr/>
          <a:lstStyle/>
          <a:p>
            <a:r>
              <a:rPr lang="de-DE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5</a:t>
            </a:fld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3800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‚Philosophie‘</a:t>
            </a:r>
            <a:b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sz="4000" b="1" dirty="0">
              <a:solidFill>
                <a:srgbClr val="1A77A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1058334" y="1741113"/>
            <a:ext cx="7772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Zuckerberg 2010</a:t>
            </a:r>
          </a:p>
          <a:p>
            <a:endParaRPr lang="de-DE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sz="2000" b="1" dirty="0">
                <a:solidFill>
                  <a:srgbClr val="0000FF"/>
                </a:solidFill>
                <a:latin typeface="Avenir Book" charset="0"/>
                <a:ea typeface="Avenir Book" charset="0"/>
                <a:cs typeface="Avenir Book" charset="0"/>
              </a:rPr>
              <a:t>Move fast </a:t>
            </a:r>
            <a:r>
              <a:rPr lang="de-DE" sz="2000" b="1" dirty="0" err="1">
                <a:solidFill>
                  <a:srgbClr val="0000FF"/>
                </a:solidFill>
                <a:latin typeface="Avenir Book" charset="0"/>
                <a:ea typeface="Avenir Book" charset="0"/>
                <a:cs typeface="Avenir Book" charset="0"/>
              </a:rPr>
              <a:t>and</a:t>
            </a:r>
            <a:r>
              <a:rPr lang="de-DE" sz="2000" b="1" dirty="0">
                <a:solidFill>
                  <a:srgbClr val="0000FF"/>
                </a:solidFill>
                <a:latin typeface="Avenir Book" charset="0"/>
                <a:ea typeface="Avenir Book" charset="0"/>
                <a:cs typeface="Avenir Book" charset="0"/>
              </a:rPr>
              <a:t> break </a:t>
            </a:r>
            <a:r>
              <a:rPr lang="de-DE" sz="2000" b="1" dirty="0" err="1">
                <a:solidFill>
                  <a:srgbClr val="0000FF"/>
                </a:solidFill>
                <a:latin typeface="Avenir Book" charset="0"/>
                <a:ea typeface="Avenir Book" charset="0"/>
                <a:cs typeface="Avenir Book" charset="0"/>
              </a:rPr>
              <a:t>things</a:t>
            </a:r>
            <a:r>
              <a:rPr lang="de-DE" sz="2000" b="1" dirty="0">
                <a:solidFill>
                  <a:srgbClr val="0000FF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  <a:endParaRPr lang="de-DE" sz="20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058334" y="2859973"/>
            <a:ext cx="8056563" cy="984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Little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Red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Book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accent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Firmenphilosophie</a:t>
            </a:r>
          </a:p>
          <a:p>
            <a:pPr marL="0" indent="0">
              <a:buNone/>
            </a:pPr>
            <a:endParaRPr lang="de-DE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6</a:t>
            </a:fld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D6E3A7B-56BA-1146-87A0-32831FF27DF4}"/>
              </a:ext>
            </a:extLst>
          </p:cNvPr>
          <p:cNvSpPr txBox="1">
            <a:spLocks/>
          </p:cNvSpPr>
          <p:nvPr/>
        </p:nvSpPr>
        <p:spPr>
          <a:xfrm>
            <a:off x="1058334" y="3844211"/>
            <a:ext cx="9839821" cy="1772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When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you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don‘t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realize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what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You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can‘t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do,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you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can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do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some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pretty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cool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stuff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People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use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Facebook,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because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they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like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their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friends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 marL="0" indent="0">
              <a:buNone/>
            </a:pP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If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we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don‘t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create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the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thing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that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kills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Facebook,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someone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else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will.</a:t>
            </a:r>
          </a:p>
          <a:p>
            <a:pPr marL="0" indent="0">
              <a:buNone/>
            </a:pP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Changing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how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people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communicate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will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always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change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the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world</a:t>
            </a:r>
            <a:r>
              <a:rPr lang="de-DE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 marL="0" indent="0">
              <a:buNone/>
            </a:pPr>
            <a:endParaRPr lang="de-DE" sz="2000" dirty="0">
              <a:solidFill>
                <a:srgbClr val="FF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0098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Facebook Nutzer</a:t>
            </a:r>
            <a:b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sz="4000" b="1" dirty="0">
              <a:solidFill>
                <a:srgbClr val="1A77A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67" y="1686431"/>
            <a:ext cx="6379148" cy="4137332"/>
          </a:xfrm>
          <a:prstGeom prst="rect">
            <a:avLst/>
          </a:prstGeom>
        </p:spPr>
      </p:pic>
      <p:sp>
        <p:nvSpPr>
          <p:cNvPr id="12" name="TextBox 3"/>
          <p:cNvSpPr txBox="1"/>
          <p:nvPr/>
        </p:nvSpPr>
        <p:spPr>
          <a:xfrm>
            <a:off x="7378215" y="2169830"/>
            <a:ext cx="41957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Aktive Nutzer in Europa: </a:t>
            </a:r>
          </a:p>
          <a:p>
            <a:pPr marL="342900" indent="-342900">
              <a:buAutoNum type="arabicPeriod"/>
            </a:pPr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Q 2018: 282 Mio.</a:t>
            </a:r>
          </a:p>
          <a:p>
            <a:pPr marL="342900" indent="-342900">
              <a:buAutoNum type="arabicPeriod"/>
            </a:pPr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Q 2018: 279 Mio.</a:t>
            </a:r>
          </a:p>
          <a:p>
            <a:pPr marL="342900" indent="-342900">
              <a:buFontTx/>
              <a:buAutoNum type="arabicPeriod"/>
            </a:pPr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Q 2018: 278 Mio.</a:t>
            </a:r>
          </a:p>
          <a:p>
            <a:pPr marL="342900" indent="-342900">
              <a:buFontTx/>
              <a:buAutoNum type="arabicPeriod"/>
            </a:pPr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J 2020: 305 Mio. (täglich</a:t>
            </a:r>
          </a:p>
          <a:p>
            <a:pPr marL="342900" indent="-342900">
              <a:buAutoNum type="arabicPeriod"/>
            </a:pPr>
            <a:endParaRPr lang="de-DE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Weltweit in 2020: 2,6 Mrd.</a:t>
            </a:r>
          </a:p>
          <a:p>
            <a:endParaRPr lang="de-DE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(offizielle Facebook Zahlen)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7</a:t>
            </a:fld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92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Facebook Zahlen</a:t>
            </a:r>
            <a:b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sz="4000" b="1" dirty="0">
              <a:solidFill>
                <a:srgbClr val="1A77A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334" y="1637243"/>
            <a:ext cx="1728573" cy="1728573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3564467" y="1685263"/>
            <a:ext cx="5503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Q. 4 2018: Umsatz 16,914 Mrd. $</a:t>
            </a: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Q. 4 2018: Gewinn  6,882 Mrd. $</a:t>
            </a: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50% des Umsatzes in USA/Kanada</a:t>
            </a:r>
          </a:p>
          <a:p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2,32 Mrd. monatlich  aktive Nutzer </a:t>
            </a: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1 Mrd. Mobile Anwendung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3564466" y="3871843"/>
            <a:ext cx="71284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83% der Eltern sind mit ihren Kindern befreundet</a:t>
            </a: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6 neue Profile / sec.</a:t>
            </a: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338 Freunde durchschnittlich</a:t>
            </a: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81 Millionen </a:t>
            </a:r>
            <a:r>
              <a:rPr lang="de-DE" sz="2000" dirty="0" err="1">
                <a:latin typeface="Avenir Book" charset="0"/>
                <a:ea typeface="Avenir Book" charset="0"/>
                <a:cs typeface="Avenir Book" charset="0"/>
              </a:rPr>
              <a:t>Fake</a:t>
            </a: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 Profile</a:t>
            </a: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62% der </a:t>
            </a:r>
            <a:r>
              <a:rPr lang="de-DE" sz="2000" dirty="0" err="1">
                <a:latin typeface="Avenir Book" charset="0"/>
                <a:ea typeface="Avenir Book" charset="0"/>
                <a:cs typeface="Avenir Book" charset="0"/>
              </a:rPr>
              <a:t>Social</a:t>
            </a: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 Logins</a:t>
            </a: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4 Mio. </a:t>
            </a:r>
            <a:r>
              <a:rPr lang="de-DE" sz="2000" dirty="0" err="1">
                <a:latin typeface="Avenir Book" charset="0"/>
                <a:ea typeface="Avenir Book" charset="0"/>
                <a:cs typeface="Avenir Book" charset="0"/>
              </a:rPr>
              <a:t>Likes</a:t>
            </a: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 pro Minute</a:t>
            </a:r>
          </a:p>
          <a:p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CTR: 0,9% durchschnittlich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8</a:t>
            </a:fld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502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49D8A-870A-A24A-ABB0-57EFA5635A7D}" type="slidenum">
              <a:rPr lang="en-US" b="0" smtClean="0">
                <a:latin typeface="Avenir Book" charset="0"/>
                <a:ea typeface="Avenir Book" charset="0"/>
                <a:cs typeface="Avenir Book" charset="0"/>
              </a:rPr>
              <a:pPr>
                <a:defRPr/>
              </a:pPr>
              <a:t>9</a:t>
            </a:fld>
            <a:endParaRPr lang="en-US" b="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Notched Right Arrow 19"/>
          <p:cNvSpPr/>
          <p:nvPr/>
        </p:nvSpPr>
        <p:spPr>
          <a:xfrm rot="5400000">
            <a:off x="6154420" y="4125403"/>
            <a:ext cx="665480" cy="843280"/>
          </a:xfrm>
          <a:prstGeom prst="notchedRightArrow">
            <a:avLst/>
          </a:prstGeom>
          <a:solidFill>
            <a:srgbClr val="1A77A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a typeface="ＭＳ Ｐゴシック" pitchFamily="1" charset="-128"/>
                <a:cs typeface="ＭＳ Ｐゴシック" pitchFamily="1" charset="-128"/>
              </a:rPr>
              <a:t>Relevanz</a:t>
            </a:r>
            <a:r>
              <a:rPr lang="en-GB" dirty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GB" dirty="0" err="1">
                <a:ea typeface="ＭＳ Ｐゴシック" pitchFamily="1" charset="-128"/>
                <a:cs typeface="ＭＳ Ｐゴシック" pitchFamily="1" charset="-128"/>
              </a:rPr>
              <a:t>verkaufen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37116" y="313077"/>
            <a:ext cx="810048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Privatsphäre</a:t>
            </a:r>
          </a:p>
          <a:p>
            <a:r>
              <a:rPr lang="de-DE" sz="2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Facebook Story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37116" y="0"/>
            <a:ext cx="19198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0">
                <a:latin typeface="Avenir Book" charset="0"/>
                <a:ea typeface="Avenir Book" charset="0"/>
                <a:cs typeface="Avenir Book" charset="0"/>
              </a:rPr>
              <a:t>Die Facebook Story</a:t>
            </a:r>
            <a:endParaRPr lang="de-DE" b="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8" name="Bild 3">
            <a:extLst>
              <a:ext uri="{FF2B5EF4-FFF2-40B4-BE49-F238E27FC236}">
                <a16:creationId xmlns:a16="http://schemas.microsoft.com/office/drawing/2014/main" id="{777A693E-95EE-2145-9619-D359E998C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1" y="5823767"/>
            <a:ext cx="567037" cy="56703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6E34BB5-DA17-3E4F-8A58-48C20E43035D}"/>
              </a:ext>
            </a:extLst>
          </p:cNvPr>
          <p:cNvSpPr txBox="1"/>
          <p:nvPr/>
        </p:nvSpPr>
        <p:spPr>
          <a:xfrm>
            <a:off x="815125" y="2439884"/>
            <a:ext cx="5250395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Gläserner Bürger</a:t>
            </a:r>
          </a:p>
          <a:p>
            <a:r>
              <a:rPr lang="de-DE" sz="2400" dirty="0"/>
              <a:t>Überwachungsstaat</a:t>
            </a:r>
          </a:p>
          <a:p>
            <a:r>
              <a:rPr lang="de-DE" sz="2400" dirty="0"/>
              <a:t>Misstrauen wegen Planungsunfähigkeit</a:t>
            </a:r>
          </a:p>
          <a:p>
            <a:r>
              <a:rPr lang="de-DE" sz="2400" dirty="0"/>
              <a:t>Datensammlung bei Computerisierung</a:t>
            </a:r>
          </a:p>
          <a:p>
            <a:r>
              <a:rPr lang="de-DE" sz="2400" dirty="0"/>
              <a:t>Boykottaufrufe: 1.100 Bürgerinitiativen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7164144-780D-544B-B96A-749809699B82}"/>
              </a:ext>
            </a:extLst>
          </p:cNvPr>
          <p:cNvSpPr txBox="1"/>
          <p:nvPr/>
        </p:nvSpPr>
        <p:spPr>
          <a:xfrm>
            <a:off x="1938819" y="1532646"/>
            <a:ext cx="831436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Volkszählung 1987     -    Geplant 1981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429A847-5EFC-C140-9243-8EF392A42687}"/>
              </a:ext>
            </a:extLst>
          </p:cNvPr>
          <p:cNvSpPr txBox="1"/>
          <p:nvPr/>
        </p:nvSpPr>
        <p:spPr>
          <a:xfrm>
            <a:off x="829638" y="4935279"/>
            <a:ext cx="1022013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Volkszählungsurteil 1983: Grundrecht auf informationelle Selbstbestimmung</a:t>
            </a:r>
          </a:p>
          <a:p>
            <a:r>
              <a:rPr lang="de-DE" sz="2400" dirty="0"/>
              <a:t>Abgeleitet aus der Menschenwürde und der freien Entfaltung der Persönlichkeit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352824E-47E8-224C-8B98-E14CADEE2EE8}"/>
              </a:ext>
            </a:extLst>
          </p:cNvPr>
          <p:cNvSpPr txBox="1"/>
          <p:nvPr/>
        </p:nvSpPr>
        <p:spPr>
          <a:xfrm>
            <a:off x="6908800" y="2439884"/>
            <a:ext cx="46736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Verkehrsmittel zur Arbeit</a:t>
            </a:r>
          </a:p>
          <a:p>
            <a:r>
              <a:rPr lang="de-DE" sz="2400" dirty="0"/>
              <a:t>Berufsausübung</a:t>
            </a:r>
          </a:p>
          <a:p>
            <a:r>
              <a:rPr lang="de-DE" sz="2400" dirty="0"/>
              <a:t>Fahrtzeit zur Arbeit</a:t>
            </a:r>
          </a:p>
          <a:p>
            <a:r>
              <a:rPr lang="de-DE" sz="2400" dirty="0"/>
              <a:t>Religionsgesellschaft</a:t>
            </a:r>
          </a:p>
          <a:p>
            <a:r>
              <a:rPr lang="de-DE" sz="2400" dirty="0"/>
              <a:t>Vergütung für bisher Unbekannte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15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Macintosh PowerPoint</Application>
  <PresentationFormat>Breitbild</PresentationFormat>
  <Paragraphs>177</Paragraphs>
  <Slides>15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Avenir Book</vt:lpstr>
      <vt:lpstr>Calibri</vt:lpstr>
      <vt:lpstr>Calibri Light</vt:lpstr>
      <vt:lpstr>Office-Design</vt:lpstr>
      <vt:lpstr>PowerPoint-Präsentation</vt:lpstr>
      <vt:lpstr>Übersicht Die Google Story</vt:lpstr>
      <vt:lpstr>Die ‚Idee‘ Die Facebook Story</vt:lpstr>
      <vt:lpstr>Facebook Die Facebook Story</vt:lpstr>
      <vt:lpstr>Historie Die Facebook Story</vt:lpstr>
      <vt:lpstr>‚Philosophie‘ Die Facebook Story</vt:lpstr>
      <vt:lpstr>Facebook Nutzer Die Facebook Story</vt:lpstr>
      <vt:lpstr>Facebook Zahlen Die Facebook Story</vt:lpstr>
      <vt:lpstr>Relevanz verkaufen</vt:lpstr>
      <vt:lpstr>Sicherheitslücken Die Facebook Story</vt:lpstr>
      <vt:lpstr>Relevanz verkaufen</vt:lpstr>
      <vt:lpstr>Facebook Privacy Die Facebook Story</vt:lpstr>
      <vt:lpstr>Relevanz verkaufen</vt:lpstr>
      <vt:lpstr>Facebook Geschäftsprinzip Die Facebook Story</vt:lpstr>
      <vt:lpstr>Facebook Geschäftsprinzip Die Facebook Story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 Goebels</dc:creator>
  <cp:lastModifiedBy>Microsoft Office-Benutzer</cp:lastModifiedBy>
  <cp:revision>55</cp:revision>
  <dcterms:created xsi:type="dcterms:W3CDTF">2017-05-08T11:42:57Z</dcterms:created>
  <dcterms:modified xsi:type="dcterms:W3CDTF">2020-06-02T19:53:15Z</dcterms:modified>
</cp:coreProperties>
</file>