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64" r:id="rId3"/>
    <p:sldId id="265" r:id="rId4"/>
    <p:sldId id="266" r:id="rId5"/>
    <p:sldId id="259" r:id="rId6"/>
    <p:sldId id="260" r:id="rId7"/>
    <p:sldId id="261" r:id="rId8"/>
    <p:sldId id="262" r:id="rId9"/>
    <p:sldId id="263" r:id="rId10"/>
    <p:sldId id="256" r:id="rId11"/>
    <p:sldId id="267"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6B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7"/>
    <p:restoredTop sz="86441"/>
  </p:normalViewPr>
  <p:slideViewPr>
    <p:cSldViewPr snapToGrid="0" snapToObjects="1">
      <p:cViewPr varScale="1">
        <p:scale>
          <a:sx n="61" d="100"/>
          <a:sy n="61" d="100"/>
        </p:scale>
        <p:origin x="240" y="4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1C244-EE5F-F944-84FC-8C8D030B6E28}" type="datetimeFigureOut">
              <a:rPr lang="de-DE" smtClean="0"/>
              <a:t>27.04.21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7E21C-5FD9-CB4F-81E3-9EB72FDCD2C4}" type="slidenum">
              <a:rPr lang="de-DE" smtClean="0"/>
              <a:t>‹Nr.›</a:t>
            </a:fld>
            <a:endParaRPr lang="de-DE"/>
          </a:p>
        </p:txBody>
      </p:sp>
    </p:spTree>
    <p:extLst>
      <p:ext uri="{BB962C8B-B14F-4D97-AF65-F5344CB8AC3E}">
        <p14:creationId xmlns:p14="http://schemas.microsoft.com/office/powerpoint/2010/main" val="865954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D161B2F-1094-7D45-B7A3-8D001BEBF265}" type="slidenum">
              <a:rPr lang="de-DE" smtClean="0"/>
              <a:t>1</a:t>
            </a:fld>
            <a:endParaRPr lang="de-DE"/>
          </a:p>
        </p:txBody>
      </p:sp>
    </p:spTree>
    <p:extLst>
      <p:ext uri="{BB962C8B-B14F-4D97-AF65-F5344CB8AC3E}">
        <p14:creationId xmlns:p14="http://schemas.microsoft.com/office/powerpoint/2010/main" val="844395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p:cNvSpPr>
            <a:spLocks noGrp="1"/>
          </p:cNvSpPr>
          <p:nvPr>
            <p:ph type="dt" sz="half" idx="10"/>
          </p:nvPr>
        </p:nvSpPr>
        <p:spPr/>
        <p:txBody>
          <a:bodyPr/>
          <a:lstStyle/>
          <a:p>
            <a:fld id="{A7024FDB-D95B-ED46-9125-B895BBC3ED34}" type="datetime1">
              <a:rPr lang="de-DE" smtClean="0"/>
              <a:t>27.04.21</a:t>
            </a:fld>
            <a:endParaRPr lang="de-DE"/>
          </a:p>
        </p:txBody>
      </p:sp>
      <p:sp>
        <p:nvSpPr>
          <p:cNvPr id="5" name="Fußzeilenplatzhalter 4"/>
          <p:cNvSpPr>
            <a:spLocks noGrp="1"/>
          </p:cNvSpPr>
          <p:nvPr>
            <p:ph type="ftr" sz="quarter" idx="11"/>
          </p:nvPr>
        </p:nvSpPr>
        <p:spPr/>
        <p:txBody>
          <a:bodyPr/>
          <a:lstStyle/>
          <a:p>
            <a:r>
              <a:rPr lang="de-DE"/>
              <a:t>Web-Business Texten</a:t>
            </a:r>
          </a:p>
        </p:txBody>
      </p:sp>
      <p:sp>
        <p:nvSpPr>
          <p:cNvPr id="6" name="Foliennummernplatzhalter 5"/>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30083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Platzhalter für vertikalen Text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54300BB-13C8-784B-9E31-C1F988F711EE}" type="datetime1">
              <a:rPr lang="de-DE" smtClean="0"/>
              <a:t>27.04.21</a:t>
            </a:fld>
            <a:endParaRPr lang="de-DE"/>
          </a:p>
        </p:txBody>
      </p:sp>
      <p:sp>
        <p:nvSpPr>
          <p:cNvPr id="5" name="Fußzeilenplatzhalter 4"/>
          <p:cNvSpPr>
            <a:spLocks noGrp="1"/>
          </p:cNvSpPr>
          <p:nvPr>
            <p:ph type="ftr" sz="quarter" idx="11"/>
          </p:nvPr>
        </p:nvSpPr>
        <p:spPr/>
        <p:txBody>
          <a:bodyPr/>
          <a:lstStyle/>
          <a:p>
            <a:r>
              <a:rPr lang="de-DE"/>
              <a:t>Web-Business Texten</a:t>
            </a:r>
          </a:p>
        </p:txBody>
      </p:sp>
      <p:sp>
        <p:nvSpPr>
          <p:cNvPr id="6" name="Foliennummernplatzhalter 5"/>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765767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Platzhalter für vertikalen Text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59B3D77-92D8-D34B-B6C5-7EF581915547}" type="datetime1">
              <a:rPr lang="de-DE" smtClean="0"/>
              <a:t>27.04.21</a:t>
            </a:fld>
            <a:endParaRPr lang="de-DE"/>
          </a:p>
        </p:txBody>
      </p:sp>
      <p:sp>
        <p:nvSpPr>
          <p:cNvPr id="5" name="Fußzeilenplatzhalter 4"/>
          <p:cNvSpPr>
            <a:spLocks noGrp="1"/>
          </p:cNvSpPr>
          <p:nvPr>
            <p:ph type="ftr" sz="quarter" idx="11"/>
          </p:nvPr>
        </p:nvSpPr>
        <p:spPr/>
        <p:txBody>
          <a:bodyPr/>
          <a:lstStyle/>
          <a:p>
            <a:r>
              <a:rPr lang="de-DE"/>
              <a:t>Web-Business Texten</a:t>
            </a:r>
          </a:p>
        </p:txBody>
      </p:sp>
      <p:sp>
        <p:nvSpPr>
          <p:cNvPr id="6" name="Foliennummernplatzhalter 5"/>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38356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2F4DED7-67F9-EC41-9F81-2B9AF76B58EA}" type="datetime1">
              <a:rPr lang="de-DE" smtClean="0"/>
              <a:t>27.04.21</a:t>
            </a:fld>
            <a:endParaRPr lang="de-DE"/>
          </a:p>
        </p:txBody>
      </p:sp>
      <p:sp>
        <p:nvSpPr>
          <p:cNvPr id="5" name="Fußzeilenplatzhalter 4"/>
          <p:cNvSpPr>
            <a:spLocks noGrp="1"/>
          </p:cNvSpPr>
          <p:nvPr>
            <p:ph type="ftr" sz="quarter" idx="11"/>
          </p:nvPr>
        </p:nvSpPr>
        <p:spPr/>
        <p:txBody>
          <a:bodyPr/>
          <a:lstStyle/>
          <a:p>
            <a:r>
              <a:rPr lang="de-DE"/>
              <a:t>Web-Business Texten</a:t>
            </a:r>
          </a:p>
        </p:txBody>
      </p:sp>
      <p:sp>
        <p:nvSpPr>
          <p:cNvPr id="6" name="Foliennummernplatzhalter 5"/>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29854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FF42DD7B-1ACA-5C43-8979-D0CBABCA48FB}" type="datetime1">
              <a:rPr lang="de-DE" smtClean="0"/>
              <a:t>27.04.21</a:t>
            </a:fld>
            <a:endParaRPr lang="de-DE"/>
          </a:p>
        </p:txBody>
      </p:sp>
      <p:sp>
        <p:nvSpPr>
          <p:cNvPr id="5" name="Fußzeilenplatzhalter 4"/>
          <p:cNvSpPr>
            <a:spLocks noGrp="1"/>
          </p:cNvSpPr>
          <p:nvPr>
            <p:ph type="ftr" sz="quarter" idx="11"/>
          </p:nvPr>
        </p:nvSpPr>
        <p:spPr/>
        <p:txBody>
          <a:bodyPr/>
          <a:lstStyle/>
          <a:p>
            <a:r>
              <a:rPr lang="de-DE"/>
              <a:t>Web-Business Texten</a:t>
            </a:r>
          </a:p>
        </p:txBody>
      </p:sp>
      <p:sp>
        <p:nvSpPr>
          <p:cNvPr id="6" name="Foliennummernplatzhalter 5"/>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1146284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D3207EF-CC66-3241-9935-6FDEB3EEEB72}" type="datetime1">
              <a:rPr lang="de-DE" smtClean="0"/>
              <a:t>27.04.21</a:t>
            </a:fld>
            <a:endParaRPr lang="de-DE"/>
          </a:p>
        </p:txBody>
      </p:sp>
      <p:sp>
        <p:nvSpPr>
          <p:cNvPr id="6" name="Fußzeilenplatzhalter 5"/>
          <p:cNvSpPr>
            <a:spLocks noGrp="1"/>
          </p:cNvSpPr>
          <p:nvPr>
            <p:ph type="ftr" sz="quarter" idx="11"/>
          </p:nvPr>
        </p:nvSpPr>
        <p:spPr/>
        <p:txBody>
          <a:bodyPr/>
          <a:lstStyle/>
          <a:p>
            <a:r>
              <a:rPr lang="de-DE"/>
              <a:t>Web-Business Texten</a:t>
            </a:r>
          </a:p>
        </p:txBody>
      </p:sp>
      <p:sp>
        <p:nvSpPr>
          <p:cNvPr id="7" name="Foliennummernplatzhalter 6"/>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53423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1CF3E7C-9EFD-924B-9BDB-64DC8109D4FA}" type="datetime1">
              <a:rPr lang="de-DE" smtClean="0"/>
              <a:t>27.04.21</a:t>
            </a:fld>
            <a:endParaRPr lang="de-DE"/>
          </a:p>
        </p:txBody>
      </p:sp>
      <p:sp>
        <p:nvSpPr>
          <p:cNvPr id="8" name="Fußzeilenplatzhalter 7"/>
          <p:cNvSpPr>
            <a:spLocks noGrp="1"/>
          </p:cNvSpPr>
          <p:nvPr>
            <p:ph type="ftr" sz="quarter" idx="11"/>
          </p:nvPr>
        </p:nvSpPr>
        <p:spPr/>
        <p:txBody>
          <a:bodyPr/>
          <a:lstStyle/>
          <a:p>
            <a:r>
              <a:rPr lang="de-DE"/>
              <a:t>Web-Business Texten</a:t>
            </a:r>
          </a:p>
        </p:txBody>
      </p:sp>
      <p:sp>
        <p:nvSpPr>
          <p:cNvPr id="9" name="Foliennummernplatzhalter 8"/>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19707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5D0C8636-8888-5D46-B81D-5749C4E531BC}" type="datetime1">
              <a:rPr lang="de-DE" smtClean="0"/>
              <a:t>27.04.21</a:t>
            </a:fld>
            <a:endParaRPr lang="de-DE"/>
          </a:p>
        </p:txBody>
      </p:sp>
      <p:sp>
        <p:nvSpPr>
          <p:cNvPr id="4" name="Fußzeilenplatzhalter 3"/>
          <p:cNvSpPr>
            <a:spLocks noGrp="1"/>
          </p:cNvSpPr>
          <p:nvPr>
            <p:ph type="ftr" sz="quarter" idx="11"/>
          </p:nvPr>
        </p:nvSpPr>
        <p:spPr/>
        <p:txBody>
          <a:bodyPr/>
          <a:lstStyle/>
          <a:p>
            <a:r>
              <a:rPr lang="de-DE"/>
              <a:t>Web-Business Texten</a:t>
            </a:r>
          </a:p>
        </p:txBody>
      </p:sp>
      <p:sp>
        <p:nvSpPr>
          <p:cNvPr id="5" name="Foliennummernplatzhalter 4"/>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744126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5C4739A-45A4-7546-834C-76BF7D0D7DDB}" type="datetime1">
              <a:rPr lang="de-DE" smtClean="0"/>
              <a:t>27.04.21</a:t>
            </a:fld>
            <a:endParaRPr lang="de-DE" dirty="0"/>
          </a:p>
        </p:txBody>
      </p:sp>
      <p:sp>
        <p:nvSpPr>
          <p:cNvPr id="3" name="Fußzeilenplatzhalter 2"/>
          <p:cNvSpPr>
            <a:spLocks noGrp="1"/>
          </p:cNvSpPr>
          <p:nvPr>
            <p:ph type="ftr" sz="quarter" idx="11"/>
          </p:nvPr>
        </p:nvSpPr>
        <p:spPr/>
        <p:txBody>
          <a:bodyPr/>
          <a:lstStyle/>
          <a:p>
            <a:r>
              <a:rPr lang="de-DE"/>
              <a:t>Web-Business Texten</a:t>
            </a:r>
            <a:endParaRPr lang="de-DE" dirty="0"/>
          </a:p>
        </p:txBody>
      </p:sp>
      <p:sp>
        <p:nvSpPr>
          <p:cNvPr id="4" name="Foliennummernplatzhalter 3"/>
          <p:cNvSpPr>
            <a:spLocks noGrp="1"/>
          </p:cNvSpPr>
          <p:nvPr>
            <p:ph type="sldNum" sz="quarter" idx="12"/>
          </p:nvPr>
        </p:nvSpPr>
        <p:spPr/>
        <p:txBody>
          <a:bodyPr/>
          <a:lstStyle/>
          <a:p>
            <a:fld id="{E0914A21-FEF8-F547-B6D3-AB9E28BC958C}" type="slidenum">
              <a:rPr lang="de-DE" smtClean="0"/>
              <a:t>‹Nr.›</a:t>
            </a:fld>
            <a:endParaRPr lang="de-DE" dirty="0"/>
          </a:p>
        </p:txBody>
      </p:sp>
      <p:pic>
        <p:nvPicPr>
          <p:cNvPr id="5" name="Bild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173904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p:cNvSpPr>
            <a:spLocks noGrp="1"/>
          </p:cNvSpPr>
          <p:nvPr>
            <p:ph type="dt" sz="half" idx="10"/>
          </p:nvPr>
        </p:nvSpPr>
        <p:spPr/>
        <p:txBody>
          <a:bodyPr/>
          <a:lstStyle/>
          <a:p>
            <a:fld id="{012E2649-0AC5-A146-8854-94FC1085E8B5}" type="datetime1">
              <a:rPr lang="de-DE" smtClean="0"/>
              <a:t>27.04.21</a:t>
            </a:fld>
            <a:endParaRPr lang="de-DE"/>
          </a:p>
        </p:txBody>
      </p:sp>
      <p:sp>
        <p:nvSpPr>
          <p:cNvPr id="6" name="Fußzeilenplatzhalter 5"/>
          <p:cNvSpPr>
            <a:spLocks noGrp="1"/>
          </p:cNvSpPr>
          <p:nvPr>
            <p:ph type="ftr" sz="quarter" idx="11"/>
          </p:nvPr>
        </p:nvSpPr>
        <p:spPr/>
        <p:txBody>
          <a:bodyPr/>
          <a:lstStyle/>
          <a:p>
            <a:r>
              <a:rPr lang="de-DE"/>
              <a:t>Web-Business Texten</a:t>
            </a:r>
          </a:p>
        </p:txBody>
      </p:sp>
      <p:sp>
        <p:nvSpPr>
          <p:cNvPr id="7" name="Foliennummernplatzhalter 6"/>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1930280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p:cNvSpPr>
            <a:spLocks noGrp="1"/>
          </p:cNvSpPr>
          <p:nvPr>
            <p:ph type="dt" sz="half" idx="10"/>
          </p:nvPr>
        </p:nvSpPr>
        <p:spPr/>
        <p:txBody>
          <a:bodyPr/>
          <a:lstStyle/>
          <a:p>
            <a:fld id="{659ABEAE-A740-E647-A8ED-C91833B8BF9F}" type="datetime1">
              <a:rPr lang="de-DE" smtClean="0"/>
              <a:t>27.04.21</a:t>
            </a:fld>
            <a:endParaRPr lang="de-DE"/>
          </a:p>
        </p:txBody>
      </p:sp>
      <p:sp>
        <p:nvSpPr>
          <p:cNvPr id="6" name="Fußzeilenplatzhalter 5"/>
          <p:cNvSpPr>
            <a:spLocks noGrp="1"/>
          </p:cNvSpPr>
          <p:nvPr>
            <p:ph type="ftr" sz="quarter" idx="11"/>
          </p:nvPr>
        </p:nvSpPr>
        <p:spPr/>
        <p:txBody>
          <a:bodyPr/>
          <a:lstStyle/>
          <a:p>
            <a:r>
              <a:rPr lang="de-DE"/>
              <a:t>Web-Business Texten</a:t>
            </a:r>
          </a:p>
        </p:txBody>
      </p:sp>
      <p:sp>
        <p:nvSpPr>
          <p:cNvPr id="7" name="Foliennummernplatzhalter 6"/>
          <p:cNvSpPr>
            <a:spLocks noGrp="1"/>
          </p:cNvSpPr>
          <p:nvPr>
            <p:ph type="sldNum" sz="quarter" idx="12"/>
          </p:nvPr>
        </p:nvSpPr>
        <p:spPr/>
        <p:txBody>
          <a:bodyPr/>
          <a:lstStyle/>
          <a:p>
            <a:fld id="{E0914A21-FEF8-F547-B6D3-AB9E28BC958C}" type="slidenum">
              <a:rPr lang="de-DE" smtClean="0"/>
              <a:t>‹Nr.›</a:t>
            </a:fld>
            <a:endParaRPr lang="de-DE"/>
          </a:p>
        </p:txBody>
      </p:sp>
    </p:spTree>
    <p:extLst>
      <p:ext uri="{BB962C8B-B14F-4D97-AF65-F5344CB8AC3E}">
        <p14:creationId xmlns:p14="http://schemas.microsoft.com/office/powerpoint/2010/main" val="190555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C7D79-B7E2-C24A-B824-C0C7463F4F51}" type="datetime1">
              <a:rPr lang="de-DE" smtClean="0"/>
              <a:t>27.04.21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Web-Business Texten</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14A21-FEF8-F547-B6D3-AB9E28BC958C}" type="slidenum">
              <a:rPr lang="de-DE" smtClean="0"/>
              <a:t>‹Nr.›</a:t>
            </a:fld>
            <a:endParaRPr lang="de-DE"/>
          </a:p>
        </p:txBody>
      </p:sp>
    </p:spTree>
    <p:extLst>
      <p:ext uri="{BB962C8B-B14F-4D97-AF65-F5344CB8AC3E}">
        <p14:creationId xmlns:p14="http://schemas.microsoft.com/office/powerpoint/2010/main" val="194485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fficialmusic.de/Weihnachtslieder"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9343" y="0"/>
            <a:ext cx="5822657" cy="6858000"/>
          </a:xfrm>
          <a:prstGeom prst="rect">
            <a:avLst/>
          </a:prstGeom>
        </p:spPr>
      </p:pic>
      <p:sp>
        <p:nvSpPr>
          <p:cNvPr id="4" name="Textfeld 3"/>
          <p:cNvSpPr txBox="1"/>
          <p:nvPr/>
        </p:nvSpPr>
        <p:spPr>
          <a:xfrm>
            <a:off x="630832" y="1336119"/>
            <a:ext cx="4563403" cy="2092881"/>
          </a:xfrm>
          <a:prstGeom prst="rect">
            <a:avLst/>
          </a:prstGeom>
          <a:noFill/>
        </p:spPr>
        <p:txBody>
          <a:bodyPr wrap="square" rtlCol="0">
            <a:spAutoFit/>
          </a:bodyPr>
          <a:lstStyle/>
          <a:p>
            <a:r>
              <a:rPr lang="de-DE" sz="4400" b="1" dirty="0">
                <a:solidFill>
                  <a:srgbClr val="0A6BB2"/>
                </a:solidFill>
                <a:latin typeface="Avenir Book" charset="0"/>
                <a:ea typeface="Avenir Book" charset="0"/>
                <a:cs typeface="Avenir Book" charset="0"/>
              </a:rPr>
              <a:t>Basiswissen</a:t>
            </a:r>
            <a:r>
              <a:rPr lang="de-DE" sz="4400" b="1" dirty="0">
                <a:solidFill>
                  <a:sysClr val="windowText" lastClr="000000"/>
                </a:solidFill>
                <a:latin typeface="Avenir Book" charset="0"/>
                <a:ea typeface="Avenir Book" charset="0"/>
                <a:cs typeface="Avenir Book" charset="0"/>
              </a:rPr>
              <a:t> </a:t>
            </a:r>
            <a:r>
              <a:rPr lang="de-DE" sz="4400" b="1" dirty="0">
                <a:solidFill>
                  <a:srgbClr val="0A6BB2"/>
                </a:solidFill>
                <a:latin typeface="Avenir Book" charset="0"/>
                <a:ea typeface="Avenir Book" charset="0"/>
                <a:cs typeface="Avenir Book" charset="0"/>
              </a:rPr>
              <a:t>Web-Business</a:t>
            </a:r>
          </a:p>
          <a:p>
            <a:r>
              <a:rPr lang="de-DE" sz="2400" b="1" dirty="0">
                <a:solidFill>
                  <a:sysClr val="windowText" lastClr="000000"/>
                </a:solidFill>
                <a:latin typeface="Avenir Book" charset="0"/>
                <a:ea typeface="Avenir Book" charset="0"/>
                <a:cs typeface="Avenir Book" charset="0"/>
              </a:rPr>
              <a:t>Teil 7.5: CRM Texterstellung</a:t>
            </a:r>
          </a:p>
          <a:p>
            <a:endParaRPr lang="de-DE" dirty="0">
              <a:solidFill>
                <a:sysClr val="windowText" lastClr="000000"/>
              </a:solidFill>
              <a:latin typeface="Avenir Book" charset="0"/>
              <a:ea typeface="Avenir Book" charset="0"/>
              <a:cs typeface="Avenir Book" charset="0"/>
            </a:endParaRPr>
          </a:p>
        </p:txBody>
      </p:sp>
      <p:pic>
        <p:nvPicPr>
          <p:cNvPr id="6" name="Bild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
        <p:nvSpPr>
          <p:cNvPr id="7" name="Fußzeilenplatzhalter 6"/>
          <p:cNvSpPr>
            <a:spLocks noGrp="1"/>
          </p:cNvSpPr>
          <p:nvPr>
            <p:ph type="ftr" sz="quarter" idx="11"/>
          </p:nvPr>
        </p:nvSpPr>
        <p:spPr>
          <a:xfrm>
            <a:off x="414867" y="6339416"/>
            <a:ext cx="4114800" cy="365125"/>
          </a:xfrm>
        </p:spPr>
        <p:txBody>
          <a:bodyPr/>
          <a:lstStyle/>
          <a:p>
            <a:r>
              <a:rPr lang="de-DE"/>
              <a:t>Web-Business Texten</a:t>
            </a:r>
            <a:endParaRPr lang="de-DE" dirty="0"/>
          </a:p>
        </p:txBody>
      </p:sp>
      <p:sp>
        <p:nvSpPr>
          <p:cNvPr id="5" name="Foliennummernplatzhalter 4"/>
          <p:cNvSpPr>
            <a:spLocks noGrp="1"/>
          </p:cNvSpPr>
          <p:nvPr>
            <p:ph type="sldNum" sz="quarter" idx="12"/>
          </p:nvPr>
        </p:nvSpPr>
        <p:spPr/>
        <p:txBody>
          <a:bodyPr/>
          <a:lstStyle/>
          <a:p>
            <a:fld id="{E0914A21-FEF8-F547-B6D3-AB9E28BC958C}" type="slidenum">
              <a:rPr lang="de-DE" smtClean="0"/>
              <a:t>1</a:t>
            </a:fld>
            <a:endParaRPr lang="de-DE" dirty="0"/>
          </a:p>
        </p:txBody>
      </p:sp>
    </p:spTree>
    <p:extLst>
      <p:ext uri="{BB962C8B-B14F-4D97-AF65-F5344CB8AC3E}">
        <p14:creationId xmlns:p14="http://schemas.microsoft.com/office/powerpoint/2010/main" val="60531174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4A78566-3061-E349-9581-32163F92A7C6}"/>
              </a:ext>
            </a:extLst>
          </p:cNvPr>
          <p:cNvSpPr>
            <a:spLocks noGrp="1" noChangeArrowheads="1"/>
          </p:cNvSpPr>
          <p:nvPr>
            <p:ph type="ctrTitle"/>
          </p:nvPr>
        </p:nvSpPr>
        <p:spPr>
          <a:xfrm>
            <a:off x="2209800" y="990600"/>
            <a:ext cx="7772400" cy="3124200"/>
          </a:xfrm>
        </p:spPr>
        <p:txBody>
          <a:bodyPr>
            <a:normAutofit fontScale="90000"/>
          </a:bodyPr>
          <a:lstStyle/>
          <a:p>
            <a:pPr>
              <a:defRPr/>
            </a:pPr>
            <a:r>
              <a:rPr lang="de-DE">
                <a:latin typeface="Arial" pitchFamily="-111" charset="0"/>
              </a:rPr>
              <a:t>Man gebrauche gewöhnliche Wörter und sage ungewöhnliche Dinge</a:t>
            </a:r>
          </a:p>
        </p:txBody>
      </p:sp>
      <p:sp>
        <p:nvSpPr>
          <p:cNvPr id="23555" name="Rectangle 4">
            <a:extLst>
              <a:ext uri="{FF2B5EF4-FFF2-40B4-BE49-F238E27FC236}">
                <a16:creationId xmlns:a16="http://schemas.microsoft.com/office/drawing/2014/main" id="{5F7C2239-E167-D943-9C1F-57FE4936A551}"/>
              </a:ext>
            </a:extLst>
          </p:cNvPr>
          <p:cNvSpPr>
            <a:spLocks noChangeArrowheads="1"/>
          </p:cNvSpPr>
          <p:nvPr/>
        </p:nvSpPr>
        <p:spPr bwMode="auto">
          <a:xfrm>
            <a:off x="6096000" y="4191000"/>
            <a:ext cx="388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r>
              <a:rPr lang="de-DE" altLang="de-DE" sz="2800">
                <a:solidFill>
                  <a:schemeClr val="tx2"/>
                </a:solidFill>
                <a:latin typeface="Arial" panose="020B0604020202020204" pitchFamily="34" charset="0"/>
              </a:rPr>
              <a:t>Arthur Schopenhauer</a:t>
            </a:r>
          </a:p>
        </p:txBody>
      </p:sp>
      <p:sp>
        <p:nvSpPr>
          <p:cNvPr id="6" name="Slide Number Placeholder 5">
            <a:extLst>
              <a:ext uri="{FF2B5EF4-FFF2-40B4-BE49-F238E27FC236}">
                <a16:creationId xmlns:a16="http://schemas.microsoft.com/office/drawing/2014/main" id="{67009C60-071A-3445-96BC-8BD1B5A08E96}"/>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CF3CEF2A-CFDB-864F-A298-658E1FED83F4}" type="slidenum">
              <a:rPr lang="de-DE" altLang="de-DE" sz="1200">
                <a:solidFill>
                  <a:srgbClr val="D1EAEE"/>
                </a:solidFill>
              </a:rPr>
              <a:pPr eaLnBrk="1" hangingPunct="1"/>
              <a:t>10</a:t>
            </a:fld>
            <a:endParaRPr lang="de-DE" altLang="de-DE" sz="1200">
              <a:solidFill>
                <a:srgbClr val="D1EAEE"/>
              </a:solidFill>
            </a:endParaRPr>
          </a:p>
        </p:txBody>
      </p:sp>
      <p:sp>
        <p:nvSpPr>
          <p:cNvPr id="7" name="Footer Placeholder 6">
            <a:extLst>
              <a:ext uri="{FF2B5EF4-FFF2-40B4-BE49-F238E27FC236}">
                <a16:creationId xmlns:a16="http://schemas.microsoft.com/office/drawing/2014/main" id="{6C985F2A-F346-6E4E-8392-EF7125FA8DF0}"/>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D1EAEE"/>
                </a:solidFill>
              </a:rPr>
              <a:t>Web-Business Texten</a:t>
            </a:r>
            <a:endParaRPr lang="de-DE" altLang="de-DE" sz="1200">
              <a:solidFill>
                <a:srgbClr val="D1EAEE"/>
              </a:solidFill>
            </a:endParaRPr>
          </a:p>
        </p:txBody>
      </p:sp>
      <p:pic>
        <p:nvPicPr>
          <p:cNvPr id="8" name="Bild 5">
            <a:extLst>
              <a:ext uri="{FF2B5EF4-FFF2-40B4-BE49-F238E27FC236}">
                <a16:creationId xmlns:a16="http://schemas.microsoft.com/office/drawing/2014/main" id="{1BCB66B2-136B-ED49-944C-99AFD40CDF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1463297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4A78566-3061-E349-9581-32163F92A7C6}"/>
              </a:ext>
            </a:extLst>
          </p:cNvPr>
          <p:cNvSpPr>
            <a:spLocks noGrp="1" noChangeArrowheads="1"/>
          </p:cNvSpPr>
          <p:nvPr>
            <p:ph type="title"/>
          </p:nvPr>
        </p:nvSpPr>
        <p:spPr>
          <a:xfrm>
            <a:off x="831850" y="1725612"/>
            <a:ext cx="10515600" cy="2393267"/>
          </a:xfrm>
        </p:spPr>
        <p:txBody>
          <a:bodyPr>
            <a:normAutofit fontScale="90000"/>
          </a:bodyPr>
          <a:lstStyle/>
          <a:p>
            <a:pPr>
              <a:defRPr/>
            </a:pPr>
            <a:r>
              <a:rPr lang="de-DE" sz="2400" dirty="0">
                <a:latin typeface="Arial" pitchFamily="-111" charset="0"/>
              </a:rPr>
              <a:t>Erstellen Sie einen Text, der folgende Werbebotschaft enthält:</a:t>
            </a:r>
            <a:br>
              <a:rPr lang="de-DE" sz="2400" dirty="0">
                <a:latin typeface="Arial" pitchFamily="-111" charset="0"/>
              </a:rPr>
            </a:br>
            <a:r>
              <a:rPr lang="de-DE" sz="2400" dirty="0">
                <a:latin typeface="Arial" pitchFamily="-111" charset="0"/>
              </a:rPr>
              <a:t>An alle Stammkunden der „Official-Music-Company“. Zu Weihnachten gibt es eine Sonderaktion: Bei der Bestellung von drei Weihnachtsliedern erhalten Sie ein weiteres Weihnachtslied geschenkt!</a:t>
            </a:r>
            <a:br>
              <a:rPr lang="de-DE" sz="2400" dirty="0">
                <a:latin typeface="Arial" pitchFamily="-111" charset="0"/>
              </a:rPr>
            </a:br>
            <a:br>
              <a:rPr lang="de-DE" sz="2400" dirty="0">
                <a:latin typeface="Arial" pitchFamily="-111" charset="0"/>
              </a:rPr>
            </a:br>
            <a:r>
              <a:rPr lang="de-DE" sz="2400" dirty="0">
                <a:latin typeface="Arial" pitchFamily="-111" charset="0"/>
              </a:rPr>
              <a:t>Ziel: Der Kunde soll auf der Website </a:t>
            </a:r>
            <a:r>
              <a:rPr lang="de-DE" sz="2400" dirty="0">
                <a:latin typeface="Arial" pitchFamily="-111" charset="0"/>
                <a:hlinkClick r:id="rId2"/>
              </a:rPr>
              <a:t>www.officialmusic.de/Weihnachtslieder</a:t>
            </a:r>
            <a:br>
              <a:rPr lang="de-DE" sz="2400" dirty="0">
                <a:latin typeface="Arial" pitchFamily="-111" charset="0"/>
              </a:rPr>
            </a:br>
            <a:r>
              <a:rPr lang="de-DE" sz="2400" dirty="0">
                <a:latin typeface="Arial" pitchFamily="-111" charset="0"/>
              </a:rPr>
              <a:t>3 Weihnachtslieder zum Download auswählen.</a:t>
            </a:r>
          </a:p>
        </p:txBody>
      </p:sp>
      <p:sp>
        <p:nvSpPr>
          <p:cNvPr id="2" name="Textplatzhalter 1">
            <a:extLst>
              <a:ext uri="{FF2B5EF4-FFF2-40B4-BE49-F238E27FC236}">
                <a16:creationId xmlns:a16="http://schemas.microsoft.com/office/drawing/2014/main" id="{EC6CCE23-E9A6-F641-A52F-891E4C73BFCE}"/>
              </a:ext>
            </a:extLst>
          </p:cNvPr>
          <p:cNvSpPr>
            <a:spLocks noGrp="1"/>
          </p:cNvSpPr>
          <p:nvPr>
            <p:ph type="body" idx="1"/>
          </p:nvPr>
        </p:nvSpPr>
        <p:spPr/>
        <p:txBody>
          <a:bodyPr/>
          <a:lstStyle/>
          <a:p>
            <a:r>
              <a:rPr lang="de-DE" dirty="0"/>
              <a:t>Beachten Sie die Hinweise aus der Vorlesung zum Texten als CRM-Methode und schreiben Sie eine Mail mit ungefähr 150 Worten. Stellen Sie die Mail anschließend vor und beantworten Sie die Fragen aus der Anleitung. Wir besprechen den Text und einen gut ausgearbeiteten Vorschlag.</a:t>
            </a:r>
          </a:p>
        </p:txBody>
      </p:sp>
      <p:sp>
        <p:nvSpPr>
          <p:cNvPr id="7" name="Footer Placeholder 6">
            <a:extLst>
              <a:ext uri="{FF2B5EF4-FFF2-40B4-BE49-F238E27FC236}">
                <a16:creationId xmlns:a16="http://schemas.microsoft.com/office/drawing/2014/main" id="{6C985F2A-F346-6E4E-8392-EF7125FA8DF0}"/>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D1EAEE"/>
                </a:solidFill>
              </a:rPr>
              <a:t>Web-Business Texten</a:t>
            </a:r>
            <a:endParaRPr lang="de-DE" altLang="de-DE" sz="1200">
              <a:solidFill>
                <a:srgbClr val="D1EAEE"/>
              </a:solidFill>
            </a:endParaRPr>
          </a:p>
        </p:txBody>
      </p:sp>
      <p:sp>
        <p:nvSpPr>
          <p:cNvPr id="6" name="Slide Number Placeholder 5">
            <a:extLst>
              <a:ext uri="{FF2B5EF4-FFF2-40B4-BE49-F238E27FC236}">
                <a16:creationId xmlns:a16="http://schemas.microsoft.com/office/drawing/2014/main" id="{67009C60-071A-3445-96BC-8BD1B5A08E96}"/>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CF3CEF2A-CFDB-864F-A298-658E1FED83F4}" type="slidenum">
              <a:rPr lang="de-DE" altLang="de-DE" sz="1200">
                <a:solidFill>
                  <a:srgbClr val="D1EAEE"/>
                </a:solidFill>
              </a:rPr>
              <a:pPr eaLnBrk="1" hangingPunct="1"/>
              <a:t>11</a:t>
            </a:fld>
            <a:endParaRPr lang="de-DE" altLang="de-DE" sz="1200">
              <a:solidFill>
                <a:srgbClr val="D1EAEE"/>
              </a:solidFill>
            </a:endParaRPr>
          </a:p>
        </p:txBody>
      </p:sp>
      <p:sp>
        <p:nvSpPr>
          <p:cNvPr id="23555" name="Rectangle 4">
            <a:extLst>
              <a:ext uri="{FF2B5EF4-FFF2-40B4-BE49-F238E27FC236}">
                <a16:creationId xmlns:a16="http://schemas.microsoft.com/office/drawing/2014/main" id="{5F7C2239-E167-D943-9C1F-57FE4936A551}"/>
              </a:ext>
            </a:extLst>
          </p:cNvPr>
          <p:cNvSpPr>
            <a:spLocks noChangeArrowheads="1"/>
          </p:cNvSpPr>
          <p:nvPr/>
        </p:nvSpPr>
        <p:spPr bwMode="auto">
          <a:xfrm>
            <a:off x="0" y="582613"/>
            <a:ext cx="634586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r>
              <a:rPr lang="de-DE" altLang="de-DE" sz="3600" dirty="0">
                <a:solidFill>
                  <a:schemeClr val="accent1">
                    <a:lumMod val="75000"/>
                  </a:schemeClr>
                </a:solidFill>
                <a:latin typeface="Arial" panose="020B0604020202020204" pitchFamily="34" charset="0"/>
              </a:rPr>
              <a:t>Aufgabe zum CRM-Texten</a:t>
            </a:r>
          </a:p>
        </p:txBody>
      </p:sp>
      <p:pic>
        <p:nvPicPr>
          <p:cNvPr id="8" name="Bild 5">
            <a:extLst>
              <a:ext uri="{FF2B5EF4-FFF2-40B4-BE49-F238E27FC236}">
                <a16:creationId xmlns:a16="http://schemas.microsoft.com/office/drawing/2014/main" id="{1BCB66B2-136B-ED49-944C-99AFD40CDF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181361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BAC9300-D10B-C245-ADBA-FC9D30A028FA}"/>
              </a:ext>
            </a:extLst>
          </p:cNvPr>
          <p:cNvSpPr>
            <a:spLocks noGrp="1"/>
          </p:cNvSpPr>
          <p:nvPr>
            <p:ph type="title"/>
          </p:nvPr>
        </p:nvSpPr>
        <p:spPr/>
        <p:txBody>
          <a:bodyPr/>
          <a:lstStyle/>
          <a:p>
            <a:r>
              <a:rPr lang="de-DE" altLang="de-DE" dirty="0"/>
              <a:t>Erfolgreich Texten</a:t>
            </a:r>
          </a:p>
        </p:txBody>
      </p:sp>
      <p:sp>
        <p:nvSpPr>
          <p:cNvPr id="15363" name="Content Placeholder 2">
            <a:extLst>
              <a:ext uri="{FF2B5EF4-FFF2-40B4-BE49-F238E27FC236}">
                <a16:creationId xmlns:a16="http://schemas.microsoft.com/office/drawing/2014/main" id="{738767FB-E224-554F-A709-4B065AAC02F7}"/>
              </a:ext>
            </a:extLst>
          </p:cNvPr>
          <p:cNvSpPr>
            <a:spLocks noGrp="1"/>
          </p:cNvSpPr>
          <p:nvPr>
            <p:ph idx="1"/>
          </p:nvPr>
        </p:nvSpPr>
        <p:spPr/>
        <p:txBody>
          <a:bodyPr/>
          <a:lstStyle/>
          <a:p>
            <a:pPr lvl="4"/>
            <a:r>
              <a:rPr lang="de-DE" altLang="de-DE" sz="2800" dirty="0">
                <a:latin typeface="Arial" panose="020B0604020202020204" pitchFamily="34" charset="0"/>
                <a:cs typeface="Arial" panose="020B0604020202020204" pitchFamily="34" charset="0"/>
              </a:rPr>
              <a:t>E-Mail</a:t>
            </a:r>
          </a:p>
          <a:p>
            <a:pPr lvl="4"/>
            <a:r>
              <a:rPr lang="de-DE" altLang="de-DE" sz="2800" dirty="0">
                <a:latin typeface="Arial" panose="020B0604020202020204" pitchFamily="34" charset="0"/>
                <a:cs typeface="Arial" panose="020B0604020202020204" pitchFamily="34" charset="0"/>
              </a:rPr>
              <a:t>Newsletter</a:t>
            </a:r>
          </a:p>
          <a:p>
            <a:pPr lvl="4"/>
            <a:r>
              <a:rPr lang="de-DE" altLang="de-DE" sz="2800" dirty="0">
                <a:latin typeface="Arial" panose="020B0604020202020204" pitchFamily="34" charset="0"/>
                <a:cs typeface="Arial" panose="020B0604020202020204" pitchFamily="34" charset="0"/>
              </a:rPr>
              <a:t>Webseiten</a:t>
            </a:r>
          </a:p>
          <a:p>
            <a:pPr lvl="4"/>
            <a:r>
              <a:rPr lang="de-DE" altLang="de-DE" sz="2800" dirty="0">
                <a:latin typeface="Arial" panose="020B0604020202020204" pitchFamily="34" charset="0"/>
                <a:cs typeface="Arial" panose="020B0604020202020204" pitchFamily="34" charset="0"/>
              </a:rPr>
              <a:t>Forenbeiträge</a:t>
            </a:r>
          </a:p>
          <a:p>
            <a:pPr lvl="4"/>
            <a:r>
              <a:rPr lang="de-DE" altLang="de-DE" sz="2800" dirty="0">
                <a:latin typeface="Arial" panose="020B0604020202020204" pitchFamily="34" charset="0"/>
                <a:cs typeface="Arial" panose="020B0604020202020204" pitchFamily="34" charset="0"/>
              </a:rPr>
              <a:t>Kundeninformationen</a:t>
            </a:r>
          </a:p>
          <a:p>
            <a:pPr lvl="4"/>
            <a:r>
              <a:rPr lang="de-DE" altLang="de-DE" sz="2800" dirty="0">
                <a:latin typeface="Arial" panose="020B0604020202020204" pitchFamily="34" charset="0"/>
                <a:cs typeface="Arial" panose="020B0604020202020204" pitchFamily="34" charset="0"/>
              </a:rPr>
              <a:t>F</a:t>
            </a:r>
            <a:r>
              <a:rPr lang="en-US" altLang="de-DE" sz="2800" dirty="0">
                <a:latin typeface="Arial" panose="020B0604020202020204" pitchFamily="34" charset="0"/>
                <a:cs typeface="Arial" panose="020B0604020202020204" pitchFamily="34" charset="0"/>
              </a:rPr>
              <a:t>a</a:t>
            </a:r>
            <a:r>
              <a:rPr lang="de-DE" altLang="de-DE" sz="2800" dirty="0" err="1">
                <a:latin typeface="Arial" panose="020B0604020202020204" pitchFamily="34" charset="0"/>
                <a:cs typeface="Arial" panose="020B0604020202020204" pitchFamily="34" charset="0"/>
              </a:rPr>
              <a:t>chbeiträge</a:t>
            </a:r>
            <a:endParaRPr lang="de-DE" altLang="de-DE" sz="2800" dirty="0">
              <a:latin typeface="Arial" panose="020B0604020202020204" pitchFamily="34" charset="0"/>
              <a:cs typeface="Arial" panose="020B0604020202020204" pitchFamily="34" charset="0"/>
            </a:endParaRPr>
          </a:p>
          <a:p>
            <a:pPr lvl="4"/>
            <a:r>
              <a:rPr lang="de-DE" altLang="de-DE" sz="2800" dirty="0">
                <a:latin typeface="Arial" panose="020B0604020202020204" pitchFamily="34" charset="0"/>
                <a:cs typeface="Arial" panose="020B0604020202020204" pitchFamily="34" charset="0"/>
              </a:rPr>
              <a:t>Anleitungen</a:t>
            </a:r>
          </a:p>
          <a:p>
            <a:pPr lvl="4"/>
            <a:r>
              <a:rPr lang="de-DE" altLang="de-DE" sz="2800" dirty="0">
                <a:latin typeface="Arial" panose="020B0604020202020204" pitchFamily="34" charset="0"/>
                <a:cs typeface="Arial" panose="020B0604020202020204" pitchFamily="34" charset="0"/>
              </a:rPr>
              <a:t>Anzeigen</a:t>
            </a:r>
          </a:p>
        </p:txBody>
      </p:sp>
      <p:sp>
        <p:nvSpPr>
          <p:cNvPr id="4" name="Slide Number Placeholder 3">
            <a:extLst>
              <a:ext uri="{FF2B5EF4-FFF2-40B4-BE49-F238E27FC236}">
                <a16:creationId xmlns:a16="http://schemas.microsoft.com/office/drawing/2014/main" id="{ADFDB0B9-613D-5045-98C6-DE556B00955F}"/>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12BB06C2-D71E-1847-A215-53E2D92DC69B}" type="slidenum">
              <a:rPr lang="de-DE" altLang="de-DE" sz="1200">
                <a:solidFill>
                  <a:srgbClr val="045C75"/>
                </a:solidFill>
              </a:rPr>
              <a:pPr eaLnBrk="1" hangingPunct="1"/>
              <a:t>2</a:t>
            </a:fld>
            <a:endParaRPr lang="de-DE" altLang="de-DE" sz="1200">
              <a:solidFill>
                <a:srgbClr val="045C75"/>
              </a:solidFill>
            </a:endParaRPr>
          </a:p>
        </p:txBody>
      </p:sp>
      <p:sp>
        <p:nvSpPr>
          <p:cNvPr id="5" name="Footer Placeholder 4">
            <a:extLst>
              <a:ext uri="{FF2B5EF4-FFF2-40B4-BE49-F238E27FC236}">
                <a16:creationId xmlns:a16="http://schemas.microsoft.com/office/drawing/2014/main" id="{756DCF66-7060-7648-9985-42A196582598}"/>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pic>
        <p:nvPicPr>
          <p:cNvPr id="6" name="Bild 5">
            <a:extLst>
              <a:ext uri="{FF2B5EF4-FFF2-40B4-BE49-F238E27FC236}">
                <a16:creationId xmlns:a16="http://schemas.microsoft.com/office/drawing/2014/main" id="{E62E237B-44D6-1E48-9735-A7DFA1BD4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211274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AB84DF7-4CE5-E548-86F4-B935A9287348}"/>
              </a:ext>
            </a:extLst>
          </p:cNvPr>
          <p:cNvSpPr>
            <a:spLocks noGrp="1" noChangeArrowheads="1"/>
          </p:cNvSpPr>
          <p:nvPr>
            <p:ph type="title"/>
          </p:nvPr>
        </p:nvSpPr>
        <p:spPr>
          <a:xfrm>
            <a:off x="1981200" y="704850"/>
            <a:ext cx="8229600" cy="1143000"/>
          </a:xfrm>
        </p:spPr>
        <p:txBody>
          <a:bodyPr/>
          <a:lstStyle/>
          <a:p>
            <a:r>
              <a:rPr lang="de-DE" altLang="de-DE" sz="4800">
                <a:latin typeface="Arial" panose="020B0604020202020204" pitchFamily="34" charset="0"/>
              </a:rPr>
              <a:t>Texterstellung</a:t>
            </a:r>
          </a:p>
        </p:txBody>
      </p:sp>
      <p:sp>
        <p:nvSpPr>
          <p:cNvPr id="16387" name="Rectangle 3">
            <a:extLst>
              <a:ext uri="{FF2B5EF4-FFF2-40B4-BE49-F238E27FC236}">
                <a16:creationId xmlns:a16="http://schemas.microsoft.com/office/drawing/2014/main" id="{8F90990C-F795-5E4B-ABA7-6C6144C39E9B}"/>
              </a:ext>
            </a:extLst>
          </p:cNvPr>
          <p:cNvSpPr>
            <a:spLocks noGrp="1" noChangeArrowheads="1"/>
          </p:cNvSpPr>
          <p:nvPr>
            <p:ph sz="half" idx="1"/>
          </p:nvPr>
        </p:nvSpPr>
        <p:spPr>
          <a:xfrm>
            <a:off x="3048000" y="2057400"/>
            <a:ext cx="6553200" cy="4267200"/>
          </a:xfrm>
        </p:spPr>
        <p:txBody>
          <a:bodyPr>
            <a:normAutofit lnSpcReduction="10000"/>
          </a:bodyPr>
          <a:lstStyle/>
          <a:p>
            <a:pPr>
              <a:lnSpc>
                <a:spcPct val="140000"/>
              </a:lnSpc>
            </a:pPr>
            <a:r>
              <a:rPr lang="de-DE" altLang="de-DE" sz="2400">
                <a:latin typeface="Arial" panose="020B0604020202020204" pitchFamily="34" charset="0"/>
              </a:rPr>
              <a:t>Wer schreibt mir?</a:t>
            </a:r>
          </a:p>
          <a:p>
            <a:pPr>
              <a:lnSpc>
                <a:spcPct val="140000"/>
              </a:lnSpc>
            </a:pPr>
            <a:r>
              <a:rPr lang="de-DE" altLang="de-DE" sz="2400">
                <a:latin typeface="Arial" panose="020B0604020202020204" pitchFamily="34" charset="0"/>
              </a:rPr>
              <a:t>Warum gerade mir?</a:t>
            </a:r>
          </a:p>
          <a:p>
            <a:pPr>
              <a:lnSpc>
                <a:spcPct val="140000"/>
              </a:lnSpc>
            </a:pPr>
            <a:r>
              <a:rPr lang="de-DE" altLang="de-DE" sz="2400">
                <a:latin typeface="Arial" panose="020B0604020202020204" pitchFamily="34" charset="0"/>
              </a:rPr>
              <a:t>Habe ich Bedarf?</a:t>
            </a:r>
          </a:p>
          <a:p>
            <a:pPr>
              <a:lnSpc>
                <a:spcPct val="140000"/>
              </a:lnSpc>
            </a:pPr>
            <a:r>
              <a:rPr lang="de-DE" altLang="de-DE" sz="2400">
                <a:latin typeface="Arial" panose="020B0604020202020204" pitchFamily="34" charset="0"/>
              </a:rPr>
              <a:t>Welche Vorteile?</a:t>
            </a:r>
          </a:p>
          <a:p>
            <a:pPr>
              <a:lnSpc>
                <a:spcPct val="140000"/>
              </a:lnSpc>
            </a:pPr>
            <a:r>
              <a:rPr lang="de-DE" altLang="de-DE" sz="2400">
                <a:latin typeface="Arial" panose="020B0604020202020204" pitchFamily="34" charset="0"/>
              </a:rPr>
              <a:t>Wer beweist das? (keine Behauptungen)</a:t>
            </a:r>
          </a:p>
          <a:p>
            <a:pPr>
              <a:lnSpc>
                <a:spcPct val="140000"/>
              </a:lnSpc>
            </a:pPr>
            <a:r>
              <a:rPr lang="de-DE" altLang="de-DE" sz="2400">
                <a:latin typeface="Arial" panose="020B0604020202020204" pitchFamily="34" charset="0"/>
              </a:rPr>
              <a:t>Wo kann ich mehr erfahren?</a:t>
            </a:r>
          </a:p>
          <a:p>
            <a:pPr>
              <a:lnSpc>
                <a:spcPct val="140000"/>
              </a:lnSpc>
            </a:pPr>
            <a:r>
              <a:rPr lang="de-DE" altLang="de-DE" sz="2400">
                <a:latin typeface="Arial" panose="020B0604020202020204" pitchFamily="34" charset="0"/>
              </a:rPr>
              <a:t>Was soll ich tun?</a:t>
            </a:r>
          </a:p>
        </p:txBody>
      </p:sp>
      <p:sp>
        <p:nvSpPr>
          <p:cNvPr id="6" name="Slide Number Placeholder 5">
            <a:extLst>
              <a:ext uri="{FF2B5EF4-FFF2-40B4-BE49-F238E27FC236}">
                <a16:creationId xmlns:a16="http://schemas.microsoft.com/office/drawing/2014/main" id="{7410FF2D-E1D5-3048-9C23-58C91841F04B}"/>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D7FB4720-8F51-4B40-A717-DA03E52F81DE}" type="slidenum">
              <a:rPr lang="de-DE" altLang="de-DE" sz="1200">
                <a:solidFill>
                  <a:srgbClr val="045C75"/>
                </a:solidFill>
              </a:rPr>
              <a:pPr eaLnBrk="1" hangingPunct="1"/>
              <a:t>3</a:t>
            </a:fld>
            <a:endParaRPr lang="de-DE" altLang="de-DE" sz="1200">
              <a:solidFill>
                <a:srgbClr val="045C75"/>
              </a:solidFill>
            </a:endParaRPr>
          </a:p>
        </p:txBody>
      </p:sp>
      <p:sp>
        <p:nvSpPr>
          <p:cNvPr id="7" name="Footer Placeholder 6">
            <a:extLst>
              <a:ext uri="{FF2B5EF4-FFF2-40B4-BE49-F238E27FC236}">
                <a16:creationId xmlns:a16="http://schemas.microsoft.com/office/drawing/2014/main" id="{885723EE-C5E6-7F43-87D6-FFDA7D49BAD8}"/>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pic>
        <p:nvPicPr>
          <p:cNvPr id="8" name="Bild 5">
            <a:extLst>
              <a:ext uri="{FF2B5EF4-FFF2-40B4-BE49-F238E27FC236}">
                <a16:creationId xmlns:a16="http://schemas.microsoft.com/office/drawing/2014/main" id="{13BFE912-849F-5044-9028-4E8FF3D307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319902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93C3957-D72D-D14F-B9E6-4FC4F4A069D7}"/>
              </a:ext>
            </a:extLst>
          </p:cNvPr>
          <p:cNvSpPr>
            <a:spLocks noGrp="1" noChangeArrowheads="1"/>
          </p:cNvSpPr>
          <p:nvPr>
            <p:ph type="title"/>
          </p:nvPr>
        </p:nvSpPr>
        <p:spPr>
          <a:xfrm>
            <a:off x="1981200" y="704850"/>
            <a:ext cx="8229600" cy="1143000"/>
          </a:xfrm>
        </p:spPr>
        <p:txBody>
          <a:bodyPr/>
          <a:lstStyle/>
          <a:p>
            <a:r>
              <a:rPr lang="de-DE" altLang="de-DE" sz="4800">
                <a:latin typeface="Arial" panose="020B0604020202020204" pitchFamily="34" charset="0"/>
              </a:rPr>
              <a:t>Wortwahl</a:t>
            </a:r>
          </a:p>
        </p:txBody>
      </p:sp>
      <p:sp>
        <p:nvSpPr>
          <p:cNvPr id="17411" name="Rectangle 3">
            <a:extLst>
              <a:ext uri="{FF2B5EF4-FFF2-40B4-BE49-F238E27FC236}">
                <a16:creationId xmlns:a16="http://schemas.microsoft.com/office/drawing/2014/main" id="{0FBA9894-C648-B449-8989-10ECEF775601}"/>
              </a:ext>
            </a:extLst>
          </p:cNvPr>
          <p:cNvSpPr>
            <a:spLocks noGrp="1" noChangeArrowheads="1"/>
          </p:cNvSpPr>
          <p:nvPr>
            <p:ph sz="half" idx="1"/>
          </p:nvPr>
        </p:nvSpPr>
        <p:spPr>
          <a:xfrm>
            <a:off x="2667000" y="2057400"/>
            <a:ext cx="6934200" cy="4267200"/>
          </a:xfrm>
        </p:spPr>
        <p:txBody>
          <a:bodyPr>
            <a:normAutofit lnSpcReduction="10000"/>
          </a:bodyPr>
          <a:lstStyle/>
          <a:p>
            <a:pPr>
              <a:lnSpc>
                <a:spcPct val="140000"/>
              </a:lnSpc>
            </a:pPr>
            <a:r>
              <a:rPr lang="de-DE" altLang="de-DE" sz="2400">
                <a:latin typeface="Arial" panose="020B0604020202020204" pitchFamily="34" charset="0"/>
              </a:rPr>
              <a:t>Verb vor Substantiv</a:t>
            </a:r>
          </a:p>
          <a:p>
            <a:pPr>
              <a:lnSpc>
                <a:spcPct val="140000"/>
              </a:lnSpc>
            </a:pPr>
            <a:r>
              <a:rPr lang="de-DE" altLang="de-DE" sz="2400">
                <a:latin typeface="Arial" panose="020B0604020202020204" pitchFamily="34" charset="0"/>
              </a:rPr>
              <a:t>Konkret, präzise und direkt</a:t>
            </a:r>
          </a:p>
          <a:p>
            <a:pPr>
              <a:lnSpc>
                <a:spcPct val="140000"/>
              </a:lnSpc>
            </a:pPr>
            <a:r>
              <a:rPr lang="de-DE" altLang="de-DE" sz="2400">
                <a:latin typeface="Arial" panose="020B0604020202020204" pitchFamily="34" charset="0"/>
              </a:rPr>
              <a:t>Wenig Adjektive und Anglizismen</a:t>
            </a:r>
          </a:p>
          <a:p>
            <a:pPr>
              <a:lnSpc>
                <a:spcPct val="140000"/>
              </a:lnSpc>
            </a:pPr>
            <a:r>
              <a:rPr lang="de-DE" altLang="de-DE" sz="2400">
                <a:latin typeface="Arial" panose="020B0604020202020204" pitchFamily="34" charset="0"/>
              </a:rPr>
              <a:t>Behörden- und Untertanendeutsch meiden</a:t>
            </a:r>
          </a:p>
          <a:p>
            <a:pPr>
              <a:lnSpc>
                <a:spcPct val="140000"/>
              </a:lnSpc>
            </a:pPr>
            <a:r>
              <a:rPr lang="de-DE" altLang="de-DE" sz="2400">
                <a:latin typeface="Arial" panose="020B0604020202020204" pitchFamily="34" charset="0"/>
              </a:rPr>
              <a:t>Heiße Luft und Füllwörter streichen</a:t>
            </a:r>
          </a:p>
          <a:p>
            <a:pPr>
              <a:lnSpc>
                <a:spcPct val="140000"/>
              </a:lnSpc>
            </a:pPr>
            <a:r>
              <a:rPr lang="de-DE" altLang="de-DE" sz="2400">
                <a:latin typeface="Arial" panose="020B0604020202020204" pitchFamily="34" charset="0"/>
              </a:rPr>
              <a:t>Positiv Texten</a:t>
            </a:r>
          </a:p>
          <a:p>
            <a:pPr>
              <a:lnSpc>
                <a:spcPct val="140000"/>
              </a:lnSpc>
            </a:pPr>
            <a:r>
              <a:rPr lang="de-DE" altLang="de-DE" sz="2400">
                <a:latin typeface="Arial" panose="020B0604020202020204" pitchFamily="34" charset="0"/>
              </a:rPr>
              <a:t>Lebendig formulieren</a:t>
            </a:r>
          </a:p>
        </p:txBody>
      </p:sp>
      <p:sp>
        <p:nvSpPr>
          <p:cNvPr id="6" name="Slide Number Placeholder 5">
            <a:extLst>
              <a:ext uri="{FF2B5EF4-FFF2-40B4-BE49-F238E27FC236}">
                <a16:creationId xmlns:a16="http://schemas.microsoft.com/office/drawing/2014/main" id="{616B49CE-9D1A-2F4F-BF9C-C7628CFBA721}"/>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4782BBD0-FC18-1940-9D57-DFC9BF933103}" type="slidenum">
              <a:rPr lang="de-DE" altLang="de-DE" sz="1200">
                <a:solidFill>
                  <a:srgbClr val="045C75"/>
                </a:solidFill>
              </a:rPr>
              <a:pPr eaLnBrk="1" hangingPunct="1"/>
              <a:t>4</a:t>
            </a:fld>
            <a:endParaRPr lang="de-DE" altLang="de-DE" sz="1200">
              <a:solidFill>
                <a:srgbClr val="045C75"/>
              </a:solidFill>
            </a:endParaRPr>
          </a:p>
        </p:txBody>
      </p:sp>
      <p:sp>
        <p:nvSpPr>
          <p:cNvPr id="7" name="Footer Placeholder 6">
            <a:extLst>
              <a:ext uri="{FF2B5EF4-FFF2-40B4-BE49-F238E27FC236}">
                <a16:creationId xmlns:a16="http://schemas.microsoft.com/office/drawing/2014/main" id="{EA905638-8719-1146-8674-62110E44476C}"/>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pic>
        <p:nvPicPr>
          <p:cNvPr id="8" name="Bild 5">
            <a:extLst>
              <a:ext uri="{FF2B5EF4-FFF2-40B4-BE49-F238E27FC236}">
                <a16:creationId xmlns:a16="http://schemas.microsoft.com/office/drawing/2014/main" id="{5271221F-4221-6946-AC01-F8FB558D3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2024759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87539A0-F571-E048-A72D-61E6DBFA03A3}"/>
              </a:ext>
            </a:extLst>
          </p:cNvPr>
          <p:cNvSpPr>
            <a:spLocks noGrp="1" noChangeArrowheads="1"/>
          </p:cNvSpPr>
          <p:nvPr>
            <p:ph type="title"/>
          </p:nvPr>
        </p:nvSpPr>
        <p:spPr>
          <a:xfrm>
            <a:off x="1981200" y="704850"/>
            <a:ext cx="8229600" cy="1143000"/>
          </a:xfrm>
        </p:spPr>
        <p:txBody>
          <a:bodyPr/>
          <a:lstStyle/>
          <a:p>
            <a:r>
              <a:rPr lang="de-DE" altLang="de-DE" sz="4800">
                <a:latin typeface="Arial" panose="020B0604020202020204" pitchFamily="34" charset="0"/>
              </a:rPr>
              <a:t>Satzwahl</a:t>
            </a:r>
          </a:p>
        </p:txBody>
      </p:sp>
      <p:sp>
        <p:nvSpPr>
          <p:cNvPr id="18435" name="Rectangle 3">
            <a:extLst>
              <a:ext uri="{FF2B5EF4-FFF2-40B4-BE49-F238E27FC236}">
                <a16:creationId xmlns:a16="http://schemas.microsoft.com/office/drawing/2014/main" id="{4EF7881F-E1C7-064C-9DA8-40A7BA9B271B}"/>
              </a:ext>
            </a:extLst>
          </p:cNvPr>
          <p:cNvSpPr>
            <a:spLocks noGrp="1" noChangeArrowheads="1"/>
          </p:cNvSpPr>
          <p:nvPr>
            <p:ph sz="half" idx="1"/>
          </p:nvPr>
        </p:nvSpPr>
        <p:spPr>
          <a:xfrm>
            <a:off x="2667000" y="2057400"/>
            <a:ext cx="6934200" cy="4267200"/>
          </a:xfrm>
        </p:spPr>
        <p:txBody>
          <a:bodyPr/>
          <a:lstStyle/>
          <a:p>
            <a:pPr>
              <a:lnSpc>
                <a:spcPct val="140000"/>
              </a:lnSpc>
            </a:pPr>
            <a:r>
              <a:rPr lang="de-DE" altLang="de-DE" sz="2400">
                <a:latin typeface="Arial" panose="020B0604020202020204" pitchFamily="34" charset="0"/>
              </a:rPr>
              <a:t>Hauptsätze bevorzugen</a:t>
            </a:r>
          </a:p>
          <a:p>
            <a:pPr>
              <a:lnSpc>
                <a:spcPct val="140000"/>
              </a:lnSpc>
            </a:pPr>
            <a:r>
              <a:rPr lang="de-DE" altLang="de-DE" sz="2400">
                <a:latin typeface="Arial" panose="020B0604020202020204" pitchFamily="34" charset="0"/>
              </a:rPr>
              <a:t>Eingeschobene Nebensätze auflösen</a:t>
            </a:r>
          </a:p>
          <a:p>
            <a:pPr>
              <a:lnSpc>
                <a:spcPct val="140000"/>
              </a:lnSpc>
            </a:pPr>
            <a:r>
              <a:rPr lang="de-DE" altLang="de-DE" sz="2400">
                <a:latin typeface="Arial" panose="020B0604020202020204" pitchFamily="34" charset="0"/>
              </a:rPr>
              <a:t>Wenig Worte zwischen zusammengesetzte Verben</a:t>
            </a:r>
          </a:p>
          <a:p>
            <a:pPr>
              <a:lnSpc>
                <a:spcPct val="140000"/>
              </a:lnSpc>
            </a:pPr>
            <a:r>
              <a:rPr lang="de-DE" altLang="de-DE" sz="2400">
                <a:latin typeface="Arial" panose="020B0604020202020204" pitchFamily="34" charset="0"/>
              </a:rPr>
              <a:t>Positiv, direkt (</a:t>
            </a:r>
            <a:r>
              <a:rPr lang="de-DE" altLang="de-DE" sz="2400" i="1">
                <a:latin typeface="Arial" panose="020B0604020202020204" pitchFamily="34" charset="0"/>
              </a:rPr>
              <a:t>nein</a:t>
            </a:r>
            <a:r>
              <a:rPr lang="de-DE" altLang="de-DE" sz="2400">
                <a:latin typeface="Arial" panose="020B0604020202020204" pitchFamily="34" charset="0"/>
              </a:rPr>
              <a:t> und </a:t>
            </a:r>
            <a:r>
              <a:rPr lang="de-DE" altLang="de-DE" sz="2400" i="1">
                <a:latin typeface="Arial" panose="020B0604020202020204" pitchFamily="34" charset="0"/>
              </a:rPr>
              <a:t>kein</a:t>
            </a:r>
            <a:r>
              <a:rPr lang="de-DE" altLang="de-DE" sz="2400">
                <a:latin typeface="Arial" panose="020B0604020202020204" pitchFamily="34" charset="0"/>
              </a:rPr>
              <a:t> meiden)</a:t>
            </a:r>
          </a:p>
          <a:p>
            <a:pPr>
              <a:lnSpc>
                <a:spcPct val="140000"/>
              </a:lnSpc>
            </a:pPr>
            <a:r>
              <a:rPr lang="de-DE" altLang="de-DE" sz="2400">
                <a:latin typeface="Arial" panose="020B0604020202020204" pitchFamily="34" charset="0"/>
              </a:rPr>
              <a:t>Sätze in Mailings max. 15 Worte</a:t>
            </a:r>
          </a:p>
          <a:p>
            <a:pPr>
              <a:lnSpc>
                <a:spcPct val="140000"/>
              </a:lnSpc>
            </a:pPr>
            <a:r>
              <a:rPr lang="de-DE" altLang="de-DE" sz="2400">
                <a:latin typeface="Arial" panose="020B0604020202020204" pitchFamily="34" charset="0"/>
              </a:rPr>
              <a:t>Keine Vorreiter (..., dass ...)</a:t>
            </a:r>
          </a:p>
        </p:txBody>
      </p:sp>
      <p:sp>
        <p:nvSpPr>
          <p:cNvPr id="6" name="Slide Number Placeholder 5">
            <a:extLst>
              <a:ext uri="{FF2B5EF4-FFF2-40B4-BE49-F238E27FC236}">
                <a16:creationId xmlns:a16="http://schemas.microsoft.com/office/drawing/2014/main" id="{E87C0ECC-8441-434E-A3AE-8A8F67CFAE87}"/>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85796F5A-CFE9-134F-B29C-53F1178D9DBA}" type="slidenum">
              <a:rPr lang="de-DE" altLang="de-DE" sz="1200">
                <a:solidFill>
                  <a:srgbClr val="045C75"/>
                </a:solidFill>
              </a:rPr>
              <a:pPr eaLnBrk="1" hangingPunct="1"/>
              <a:t>5</a:t>
            </a:fld>
            <a:endParaRPr lang="de-DE" altLang="de-DE" sz="1200">
              <a:solidFill>
                <a:srgbClr val="045C75"/>
              </a:solidFill>
            </a:endParaRPr>
          </a:p>
        </p:txBody>
      </p:sp>
      <p:sp>
        <p:nvSpPr>
          <p:cNvPr id="7" name="Footer Placeholder 6">
            <a:extLst>
              <a:ext uri="{FF2B5EF4-FFF2-40B4-BE49-F238E27FC236}">
                <a16:creationId xmlns:a16="http://schemas.microsoft.com/office/drawing/2014/main" id="{1BDCEDBB-939C-DD41-B45B-723DBF32A13B}"/>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pic>
        <p:nvPicPr>
          <p:cNvPr id="8" name="Bild 5">
            <a:extLst>
              <a:ext uri="{FF2B5EF4-FFF2-40B4-BE49-F238E27FC236}">
                <a16:creationId xmlns:a16="http://schemas.microsoft.com/office/drawing/2014/main" id="{F19DB823-6D56-644C-A923-2B6B56DDD1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3610134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5404823-3A37-0840-8035-A4B66286395B}"/>
              </a:ext>
            </a:extLst>
          </p:cNvPr>
          <p:cNvSpPr>
            <a:spLocks noGrp="1" noChangeArrowheads="1"/>
          </p:cNvSpPr>
          <p:nvPr>
            <p:ph type="title"/>
          </p:nvPr>
        </p:nvSpPr>
        <p:spPr/>
        <p:txBody>
          <a:bodyPr/>
          <a:lstStyle/>
          <a:p>
            <a:r>
              <a:rPr lang="de-DE" altLang="de-DE" sz="3600">
                <a:latin typeface="Arial" panose="020B0604020202020204" pitchFamily="34" charset="0"/>
              </a:rPr>
              <a:t>Endredaktion I</a:t>
            </a:r>
          </a:p>
        </p:txBody>
      </p:sp>
      <p:sp>
        <p:nvSpPr>
          <p:cNvPr id="10" name="Footer Placeholder 9">
            <a:extLst>
              <a:ext uri="{FF2B5EF4-FFF2-40B4-BE49-F238E27FC236}">
                <a16:creationId xmlns:a16="http://schemas.microsoft.com/office/drawing/2014/main" id="{4DA0289E-76E8-6C4B-8FC2-CED302ECB1C0}"/>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sp>
        <p:nvSpPr>
          <p:cNvPr id="9" name="Slide Number Placeholder 8">
            <a:extLst>
              <a:ext uri="{FF2B5EF4-FFF2-40B4-BE49-F238E27FC236}">
                <a16:creationId xmlns:a16="http://schemas.microsoft.com/office/drawing/2014/main" id="{4AB9AD88-C6E9-4642-864D-CBD48E730561}"/>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51400970-C079-454C-9ABB-69FC2316A015}" type="slidenum">
              <a:rPr lang="de-DE" altLang="de-DE" sz="1200">
                <a:solidFill>
                  <a:srgbClr val="045C75"/>
                </a:solidFill>
              </a:rPr>
              <a:pPr eaLnBrk="1" hangingPunct="1"/>
              <a:t>6</a:t>
            </a:fld>
            <a:endParaRPr lang="de-DE" altLang="de-DE" sz="1200">
              <a:solidFill>
                <a:srgbClr val="045C75"/>
              </a:solidFill>
            </a:endParaRPr>
          </a:p>
        </p:txBody>
      </p:sp>
      <p:sp>
        <p:nvSpPr>
          <p:cNvPr id="19461" name="Rectangle 3">
            <a:extLst>
              <a:ext uri="{FF2B5EF4-FFF2-40B4-BE49-F238E27FC236}">
                <a16:creationId xmlns:a16="http://schemas.microsoft.com/office/drawing/2014/main" id="{F383B30D-A0AA-3248-A424-1981C5D77B89}"/>
              </a:ext>
            </a:extLst>
          </p:cNvPr>
          <p:cNvSpPr>
            <a:spLocks noChangeArrowheads="1"/>
          </p:cNvSpPr>
          <p:nvPr/>
        </p:nvSpPr>
        <p:spPr bwMode="auto">
          <a:xfrm>
            <a:off x="2590800" y="2438401"/>
            <a:ext cx="70866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600" b="1">
                <a:latin typeface="Arial" panose="020B0604020202020204" pitchFamily="34" charset="0"/>
                <a:cs typeface="Courier New" panose="02070309020205020404" pitchFamily="49" charset="0"/>
              </a:rPr>
              <a:t>Streichen</a:t>
            </a:r>
            <a:endParaRPr lang="de-DE" altLang="de-DE" sz="1600" b="1">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Streichen Sie überflüssige ganze Sätze, einzelne Wörter oder Silben</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z.B. „unsere getroffene Vereinbarung“ oder „Rückantwort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Antwort“</a:t>
            </a:r>
            <a:endParaRPr lang="de-DE" altLang="de-DE" sz="1600">
              <a:latin typeface="Arial" panose="020B0604020202020204" pitchFamily="34" charset="0"/>
              <a:cs typeface="Times New Roman" panose="02020603050405020304" pitchFamily="18" charset="0"/>
              <a:sym typeface="Wingdings" pitchFamily="2" charset="2"/>
            </a:endParaRPr>
          </a:p>
          <a:p>
            <a:r>
              <a:rPr lang="de-DE" altLang="de-DE" sz="1000">
                <a:latin typeface="Courier New" panose="02070309020205020404" pitchFamily="49" charset="0"/>
                <a:cs typeface="Courier New" panose="02070309020205020404" pitchFamily="49" charset="0"/>
                <a:sym typeface="Wingdings" pitchFamily="2" charset="2"/>
              </a:rPr>
              <a:t> </a:t>
            </a:r>
            <a:endParaRPr lang="de-DE" altLang="de-DE" sz="1200">
              <a:cs typeface="Times New Roman" panose="02020603050405020304" pitchFamily="18" charset="0"/>
              <a:sym typeface="Wingdings" pitchFamily="2" charset="2"/>
            </a:endParaRPr>
          </a:p>
          <a:p>
            <a:endParaRPr lang="de-DE" altLang="de-DE" sz="1000">
              <a:latin typeface="Courier New" panose="02070309020205020404" pitchFamily="49" charset="0"/>
              <a:cs typeface="Courier New" panose="02070309020205020404" pitchFamily="49" charset="0"/>
              <a:sym typeface="Wingdings" pitchFamily="2" charset="2"/>
            </a:endParaRPr>
          </a:p>
        </p:txBody>
      </p:sp>
      <p:sp>
        <p:nvSpPr>
          <p:cNvPr id="19462" name="Rectangle 4">
            <a:extLst>
              <a:ext uri="{FF2B5EF4-FFF2-40B4-BE49-F238E27FC236}">
                <a16:creationId xmlns:a16="http://schemas.microsoft.com/office/drawing/2014/main" id="{ABA5F60B-BA5A-624A-B331-5A0A03CC5E50}"/>
              </a:ext>
            </a:extLst>
          </p:cNvPr>
          <p:cNvSpPr>
            <a:spLocks noChangeArrowheads="1"/>
          </p:cNvSpPr>
          <p:nvPr/>
        </p:nvSpPr>
        <p:spPr bwMode="auto">
          <a:xfrm>
            <a:off x="2590800" y="3429001"/>
            <a:ext cx="57912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de-DE" altLang="de-DE" sz="1100" b="1">
              <a:latin typeface="Arial" panose="020B0604020202020204" pitchFamily="34" charset="0"/>
              <a:cs typeface="Times New Roman" panose="02020603050405020304" pitchFamily="18" charset="0"/>
            </a:endParaRPr>
          </a:p>
          <a:p>
            <a:r>
              <a:rPr lang="de-DE" altLang="de-DE" sz="1600" b="1">
                <a:latin typeface="Arial" panose="020B0604020202020204" pitchFamily="34" charset="0"/>
                <a:cs typeface="Courier New" panose="02070309020205020404" pitchFamily="49" charset="0"/>
              </a:rPr>
              <a:t>Kürzen und vereinfachen</a:t>
            </a:r>
            <a:endParaRPr lang="de-DE" altLang="de-DE" sz="1600" b="1">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Vermeiden Sie aufgeblähte Wörter und zu lange Sätze</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z.B. „Teppichbodenqualität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Qualität des Teppichs“ oder „Lieferung vornehmen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liefern“</a:t>
            </a:r>
            <a:endParaRPr lang="de-DE" altLang="de-DE" sz="1000">
              <a:latin typeface="Arial" panose="020B0604020202020204" pitchFamily="34" charset="0"/>
              <a:cs typeface="Courier New" panose="02070309020205020404" pitchFamily="49" charset="0"/>
              <a:sym typeface="Wingdings" pitchFamily="2" charset="2"/>
            </a:endParaRPr>
          </a:p>
        </p:txBody>
      </p:sp>
      <p:sp>
        <p:nvSpPr>
          <p:cNvPr id="19463" name="Rectangle 5">
            <a:extLst>
              <a:ext uri="{FF2B5EF4-FFF2-40B4-BE49-F238E27FC236}">
                <a16:creationId xmlns:a16="http://schemas.microsoft.com/office/drawing/2014/main" id="{3A385033-01CE-4547-9B40-F8467C110F6F}"/>
              </a:ext>
            </a:extLst>
          </p:cNvPr>
          <p:cNvSpPr>
            <a:spLocks noChangeArrowheads="1"/>
          </p:cNvSpPr>
          <p:nvPr/>
        </p:nvSpPr>
        <p:spPr bwMode="auto">
          <a:xfrm>
            <a:off x="2590800" y="4724401"/>
            <a:ext cx="73914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 pos="2951163"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de-DE" altLang="de-DE" sz="1100" b="1">
              <a:latin typeface="Arial" panose="020B0604020202020204" pitchFamily="34" charset="0"/>
              <a:cs typeface="Times New Roman" panose="02020603050405020304" pitchFamily="18" charset="0"/>
            </a:endParaRPr>
          </a:p>
          <a:p>
            <a:r>
              <a:rPr lang="de-DE" altLang="de-DE" sz="1600" b="1">
                <a:latin typeface="Arial" panose="020B0604020202020204" pitchFamily="34" charset="0"/>
                <a:cs typeface="Courier New" panose="02070309020205020404" pitchFamily="49" charset="0"/>
              </a:rPr>
              <a:t>Leben in die Texte bringen</a:t>
            </a:r>
            <a:endParaRPr lang="de-DE" altLang="de-DE" sz="1600" b="1">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Nutzen Sie aktive Verben, keine passiven Formen.</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Vermeiden Sie Konjunktive.</a:t>
            </a:r>
          </a:p>
          <a:p>
            <a:r>
              <a:rPr lang="de-DE" altLang="de-DE" sz="1600">
                <a:latin typeface="Arial" panose="020B0604020202020204" pitchFamily="34" charset="0"/>
                <a:cs typeface="Courier New" panose="02070309020205020404" pitchFamily="49" charset="0"/>
              </a:rPr>
              <a:t>„</a:t>
            </a:r>
            <a:r>
              <a:rPr lang="de-DE" altLang="de-DE" sz="1600" b="1">
                <a:latin typeface="Arial" panose="020B0604020202020204" pitchFamily="34" charset="0"/>
                <a:cs typeface="Courier New" panose="02070309020205020404" pitchFamily="49" charset="0"/>
              </a:rPr>
              <a:t>Sparen</a:t>
            </a:r>
            <a:r>
              <a:rPr lang="de-DE" altLang="de-DE" sz="1600">
                <a:latin typeface="Arial" panose="020B0604020202020204" pitchFamily="34" charset="0"/>
                <a:cs typeface="Courier New" panose="02070309020205020404" pitchFamily="49" charset="0"/>
              </a:rPr>
              <a:t> Sie bares Geld“ kein „wollen, dürfen, können, hätten, möchten“</a:t>
            </a:r>
          </a:p>
        </p:txBody>
      </p:sp>
      <p:pic>
        <p:nvPicPr>
          <p:cNvPr id="11" name="Bild 5">
            <a:extLst>
              <a:ext uri="{FF2B5EF4-FFF2-40B4-BE49-F238E27FC236}">
                <a16:creationId xmlns:a16="http://schemas.microsoft.com/office/drawing/2014/main" id="{A97B272C-04AE-7D44-A7AE-F572173F60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260404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6C1CA36-B0AE-0B4A-AE12-41B73F959040}"/>
              </a:ext>
            </a:extLst>
          </p:cNvPr>
          <p:cNvSpPr>
            <a:spLocks noGrp="1" noChangeArrowheads="1"/>
          </p:cNvSpPr>
          <p:nvPr>
            <p:ph type="title"/>
          </p:nvPr>
        </p:nvSpPr>
        <p:spPr/>
        <p:txBody>
          <a:bodyPr/>
          <a:lstStyle/>
          <a:p>
            <a:r>
              <a:rPr lang="de-DE" altLang="de-DE" sz="3600">
                <a:latin typeface="Arial" panose="020B0604020202020204" pitchFamily="34" charset="0"/>
              </a:rPr>
              <a:t>Endredaktion II</a:t>
            </a:r>
          </a:p>
        </p:txBody>
      </p:sp>
      <p:sp>
        <p:nvSpPr>
          <p:cNvPr id="20483" name="Rectangle 7">
            <a:extLst>
              <a:ext uri="{FF2B5EF4-FFF2-40B4-BE49-F238E27FC236}">
                <a16:creationId xmlns:a16="http://schemas.microsoft.com/office/drawing/2014/main" id="{37F8DC15-6E98-2941-85B7-A718C4365890}"/>
              </a:ext>
            </a:extLst>
          </p:cNvPr>
          <p:cNvSpPr>
            <a:spLocks noChangeArrowheads="1"/>
          </p:cNvSpPr>
          <p:nvPr/>
        </p:nvSpPr>
        <p:spPr bwMode="auto">
          <a:xfrm>
            <a:off x="2895600" y="1981201"/>
            <a:ext cx="70104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600" b="1">
                <a:latin typeface="Arial" panose="020B0604020202020204" pitchFamily="34" charset="0"/>
                <a:cs typeface="Courier New" panose="02070309020205020404" pitchFamily="49" charset="0"/>
              </a:rPr>
              <a:t>Positiv Texten</a:t>
            </a:r>
            <a:endParaRPr lang="de-DE" altLang="de-DE" sz="1600" b="1">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Bauen Sie positive Wörter ein, keine Negationen</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z.B. „keine Gefahr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sicher“ oder „nicht teuer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preiswert“</a:t>
            </a:r>
            <a:endParaRPr lang="de-DE" altLang="de-DE" sz="1600">
              <a:latin typeface="Arial" panose="020B0604020202020204" pitchFamily="34" charset="0"/>
              <a:cs typeface="Times New Roman" panose="02020603050405020304" pitchFamily="18" charset="0"/>
              <a:sym typeface="Wingdings" pitchFamily="2" charset="2"/>
            </a:endParaRPr>
          </a:p>
          <a:p>
            <a:r>
              <a:rPr lang="de-DE" altLang="de-DE" sz="1000">
                <a:latin typeface="Courier New" panose="02070309020205020404" pitchFamily="49" charset="0"/>
                <a:cs typeface="Courier New" panose="02070309020205020404" pitchFamily="49" charset="0"/>
                <a:sym typeface="Wingdings" pitchFamily="2" charset="2"/>
              </a:rPr>
              <a:t> </a:t>
            </a:r>
            <a:endParaRPr lang="de-DE" altLang="de-DE" sz="1200">
              <a:cs typeface="Times New Roman" panose="02020603050405020304" pitchFamily="18" charset="0"/>
              <a:sym typeface="Wingdings" pitchFamily="2" charset="2"/>
            </a:endParaRPr>
          </a:p>
          <a:p>
            <a:endParaRPr lang="de-DE" altLang="de-DE" sz="1000">
              <a:latin typeface="Courier New" panose="02070309020205020404" pitchFamily="49" charset="0"/>
              <a:cs typeface="Courier New" panose="02070309020205020404" pitchFamily="49" charset="0"/>
              <a:sym typeface="Wingdings" pitchFamily="2" charset="2"/>
            </a:endParaRPr>
          </a:p>
        </p:txBody>
      </p:sp>
      <p:sp>
        <p:nvSpPr>
          <p:cNvPr id="20484" name="Rectangle 8">
            <a:extLst>
              <a:ext uri="{FF2B5EF4-FFF2-40B4-BE49-F238E27FC236}">
                <a16:creationId xmlns:a16="http://schemas.microsoft.com/office/drawing/2014/main" id="{1EAF6C14-DDAB-0249-9FD5-5B9E9B3FB4C8}"/>
              </a:ext>
            </a:extLst>
          </p:cNvPr>
          <p:cNvSpPr>
            <a:spLocks noChangeArrowheads="1"/>
          </p:cNvSpPr>
          <p:nvPr/>
        </p:nvSpPr>
        <p:spPr bwMode="auto">
          <a:xfrm>
            <a:off x="2895600" y="2971801"/>
            <a:ext cx="71628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de-DE" altLang="de-DE" sz="1100" b="1">
              <a:latin typeface="Arial" panose="020B0604020202020204" pitchFamily="34" charset="0"/>
              <a:cs typeface="Times New Roman" panose="02020603050405020304" pitchFamily="18" charset="0"/>
            </a:endParaRPr>
          </a:p>
          <a:p>
            <a:r>
              <a:rPr lang="de-DE" altLang="de-DE" sz="1600" b="1">
                <a:latin typeface="Arial" panose="020B0604020202020204" pitchFamily="34" charset="0"/>
                <a:cs typeface="Courier New" panose="02070309020205020404" pitchFamily="49" charset="0"/>
              </a:rPr>
              <a:t>Persönlich Schreiben</a:t>
            </a:r>
            <a:endParaRPr lang="de-DE" altLang="de-DE" sz="1600" b="1">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Nutzen Sie den Namen des Lesers, persönliche Fürwörter und Zitate</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z.B. „Sie, Ihnen, Ihre“</a:t>
            </a:r>
            <a:endParaRPr lang="de-DE" altLang="de-DE" sz="1600">
              <a:latin typeface="Arial" panose="020B0604020202020204" pitchFamily="34" charset="0"/>
              <a:cs typeface="Times New Roman" panose="02020603050405020304" pitchFamily="18" charset="0"/>
            </a:endParaRPr>
          </a:p>
          <a:p>
            <a:r>
              <a:rPr lang="de-DE" altLang="de-DE" sz="1000">
                <a:latin typeface="Courier New" panose="02070309020205020404" pitchFamily="49" charset="0"/>
                <a:cs typeface="Courier New" panose="02070309020205020404" pitchFamily="49" charset="0"/>
              </a:rPr>
              <a:t> </a:t>
            </a:r>
            <a:endParaRPr lang="de-DE" altLang="de-DE" sz="1200">
              <a:cs typeface="Times New Roman" panose="02020603050405020304" pitchFamily="18" charset="0"/>
            </a:endParaRPr>
          </a:p>
          <a:p>
            <a:endParaRPr lang="de-DE" altLang="de-DE">
              <a:cs typeface="Times New Roman" panose="02020603050405020304" pitchFamily="18" charset="0"/>
            </a:endParaRPr>
          </a:p>
        </p:txBody>
      </p:sp>
      <p:sp>
        <p:nvSpPr>
          <p:cNvPr id="20485" name="Rectangle 9">
            <a:extLst>
              <a:ext uri="{FF2B5EF4-FFF2-40B4-BE49-F238E27FC236}">
                <a16:creationId xmlns:a16="http://schemas.microsoft.com/office/drawing/2014/main" id="{78488352-4575-EC4D-ACEE-64114F68CB32}"/>
              </a:ext>
            </a:extLst>
          </p:cNvPr>
          <p:cNvSpPr>
            <a:spLocks noChangeArrowheads="1"/>
          </p:cNvSpPr>
          <p:nvPr/>
        </p:nvSpPr>
        <p:spPr bwMode="auto">
          <a:xfrm>
            <a:off x="2895600" y="4419601"/>
            <a:ext cx="69342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de-DE" altLang="de-DE" sz="1100" b="1">
              <a:latin typeface="Arial" panose="020B0604020202020204" pitchFamily="34" charset="0"/>
              <a:cs typeface="Times New Roman" panose="02020603050405020304" pitchFamily="18" charset="0"/>
            </a:endParaRPr>
          </a:p>
          <a:p>
            <a:r>
              <a:rPr lang="de-DE" altLang="de-DE" sz="1600" b="1">
                <a:latin typeface="Arial" panose="020B0604020202020204" pitchFamily="34" charset="0"/>
                <a:cs typeface="Courier New" panose="02070309020205020404" pitchFamily="49" charset="0"/>
              </a:rPr>
              <a:t>Bildhafte Sprache</a:t>
            </a:r>
            <a:endParaRPr lang="de-DE" altLang="de-DE" sz="1600" b="1">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Gebrauchen Sie bildhafte Texte und Wörter (geistige Bilder sind besser zu verstehen)</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z.B. „altes Haus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Bruchbude, Hütte, Anwesen, Baudenkmal, Villa</a:t>
            </a:r>
            <a:endParaRPr lang="de-DE" altLang="de-DE" sz="1600">
              <a:latin typeface="Arial" panose="020B0604020202020204" pitchFamily="34" charset="0"/>
              <a:cs typeface="Times New Roman" panose="02020603050405020304" pitchFamily="18" charset="0"/>
              <a:sym typeface="Wingdings" pitchFamily="2" charset="2"/>
            </a:endParaRPr>
          </a:p>
          <a:p>
            <a:r>
              <a:rPr lang="de-DE" altLang="de-DE" sz="1000">
                <a:latin typeface="Courier New" panose="02070309020205020404" pitchFamily="49" charset="0"/>
                <a:cs typeface="Courier New" panose="02070309020205020404" pitchFamily="49" charset="0"/>
                <a:sym typeface="Wingdings" pitchFamily="2" charset="2"/>
              </a:rPr>
              <a:t> </a:t>
            </a:r>
            <a:endParaRPr lang="de-DE" altLang="de-DE" sz="1200">
              <a:cs typeface="Times New Roman" panose="02020603050405020304" pitchFamily="18" charset="0"/>
              <a:sym typeface="Wingdings" pitchFamily="2" charset="2"/>
            </a:endParaRPr>
          </a:p>
          <a:p>
            <a:endParaRPr lang="de-DE" altLang="de-DE" sz="1000">
              <a:latin typeface="Courier New" panose="02070309020205020404" pitchFamily="49" charset="0"/>
              <a:cs typeface="Courier New" panose="02070309020205020404" pitchFamily="49" charset="0"/>
              <a:sym typeface="Wingdings" pitchFamily="2" charset="2"/>
            </a:endParaRPr>
          </a:p>
        </p:txBody>
      </p:sp>
      <p:sp>
        <p:nvSpPr>
          <p:cNvPr id="10" name="Slide Number Placeholder 9">
            <a:extLst>
              <a:ext uri="{FF2B5EF4-FFF2-40B4-BE49-F238E27FC236}">
                <a16:creationId xmlns:a16="http://schemas.microsoft.com/office/drawing/2014/main" id="{3907E9AC-6536-5E44-9FBA-DF00A515ABBC}"/>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D089F638-14DB-5A49-88BC-8F537DEB2FC7}" type="slidenum">
              <a:rPr lang="de-DE" altLang="de-DE" sz="1200">
                <a:solidFill>
                  <a:srgbClr val="045C75"/>
                </a:solidFill>
              </a:rPr>
              <a:pPr eaLnBrk="1" hangingPunct="1"/>
              <a:t>7</a:t>
            </a:fld>
            <a:endParaRPr lang="de-DE" altLang="de-DE" sz="1200">
              <a:solidFill>
                <a:srgbClr val="045C75"/>
              </a:solidFill>
            </a:endParaRPr>
          </a:p>
        </p:txBody>
      </p:sp>
      <p:sp>
        <p:nvSpPr>
          <p:cNvPr id="11" name="Footer Placeholder 10">
            <a:extLst>
              <a:ext uri="{FF2B5EF4-FFF2-40B4-BE49-F238E27FC236}">
                <a16:creationId xmlns:a16="http://schemas.microsoft.com/office/drawing/2014/main" id="{2BD6CA8B-7940-5146-8889-4E485228CE6F}"/>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pic>
        <p:nvPicPr>
          <p:cNvPr id="8" name="Bild 5">
            <a:extLst>
              <a:ext uri="{FF2B5EF4-FFF2-40B4-BE49-F238E27FC236}">
                <a16:creationId xmlns:a16="http://schemas.microsoft.com/office/drawing/2014/main" id="{827BD629-A0A6-E74A-B08C-7A16DEC7A4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2426793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305C3A9-80EE-5F47-A7C5-706DA469EC5B}"/>
              </a:ext>
            </a:extLst>
          </p:cNvPr>
          <p:cNvSpPr>
            <a:spLocks noGrp="1" noChangeArrowheads="1"/>
          </p:cNvSpPr>
          <p:nvPr>
            <p:ph type="title"/>
          </p:nvPr>
        </p:nvSpPr>
        <p:spPr/>
        <p:txBody>
          <a:bodyPr/>
          <a:lstStyle/>
          <a:p>
            <a:r>
              <a:rPr lang="de-DE" altLang="de-DE" sz="3600">
                <a:latin typeface="Arial" panose="020B0604020202020204" pitchFamily="34" charset="0"/>
              </a:rPr>
              <a:t>Endredaktion III</a:t>
            </a:r>
          </a:p>
        </p:txBody>
      </p:sp>
      <p:sp>
        <p:nvSpPr>
          <p:cNvPr id="8" name="Footer Placeholder 7">
            <a:extLst>
              <a:ext uri="{FF2B5EF4-FFF2-40B4-BE49-F238E27FC236}">
                <a16:creationId xmlns:a16="http://schemas.microsoft.com/office/drawing/2014/main" id="{B1A3D159-51C5-7B42-807E-C27C47F10152}"/>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sp>
        <p:nvSpPr>
          <p:cNvPr id="7" name="Slide Number Placeholder 6">
            <a:extLst>
              <a:ext uri="{FF2B5EF4-FFF2-40B4-BE49-F238E27FC236}">
                <a16:creationId xmlns:a16="http://schemas.microsoft.com/office/drawing/2014/main" id="{E1FE7462-EBA9-D94E-B578-799B4462AC38}"/>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E3DE2836-C997-E94A-8255-9EC018A0216E}" type="slidenum">
              <a:rPr lang="de-DE" altLang="de-DE" sz="1200">
                <a:solidFill>
                  <a:srgbClr val="045C75"/>
                </a:solidFill>
              </a:rPr>
              <a:pPr eaLnBrk="1" hangingPunct="1"/>
              <a:t>8</a:t>
            </a:fld>
            <a:endParaRPr lang="de-DE" altLang="de-DE" sz="1200">
              <a:solidFill>
                <a:srgbClr val="045C75"/>
              </a:solidFill>
            </a:endParaRPr>
          </a:p>
        </p:txBody>
      </p:sp>
      <p:sp>
        <p:nvSpPr>
          <p:cNvPr id="21509" name="Rectangle 6">
            <a:extLst>
              <a:ext uri="{FF2B5EF4-FFF2-40B4-BE49-F238E27FC236}">
                <a16:creationId xmlns:a16="http://schemas.microsoft.com/office/drawing/2014/main" id="{3CCBCFAC-0AE9-6642-A144-6627B32F48BE}"/>
              </a:ext>
            </a:extLst>
          </p:cNvPr>
          <p:cNvSpPr>
            <a:spLocks noChangeArrowheads="1"/>
          </p:cNvSpPr>
          <p:nvPr/>
        </p:nvSpPr>
        <p:spPr bwMode="auto">
          <a:xfrm>
            <a:off x="2590800" y="1905000"/>
            <a:ext cx="7010400"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9580" tIns="38088" rIns="14283" bIns="38088">
            <a:spAutoFit/>
          </a:bodyPr>
          <a:lstStyle>
            <a:lvl1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2pPr>
            <a:lvl3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3pPr>
            <a:lvl4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4pPr>
            <a:lvl5pPr eaLnBrk="0" hangingPunct="0">
              <a:tabLst>
                <a:tab pos="342900" algn="l"/>
              </a:tabLst>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tabLst>
                <a:tab pos="342900" algn="l"/>
              </a:tabLs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600" b="1">
                <a:latin typeface="Arial" panose="020B0604020202020204" pitchFamily="34" charset="0"/>
                <a:cs typeface="Courier New" panose="02070309020205020404" pitchFamily="49" charset="0"/>
              </a:rPr>
              <a:t>Erzeugen Sie Zeitdruck</a:t>
            </a:r>
            <a:r>
              <a:rPr lang="de-DE" altLang="de-DE" sz="1600">
                <a:latin typeface="Arial" panose="020B0604020202020204" pitchFamily="34" charset="0"/>
                <a:cs typeface="Courier New" panose="02070309020205020404" pitchFamily="49" charset="0"/>
              </a:rPr>
              <a:t>,</a:t>
            </a:r>
          </a:p>
          <a:p>
            <a:pPr eaLnBrk="1" hangingPunct="1"/>
            <a:r>
              <a:rPr lang="de-DE" altLang="de-DE" sz="1600">
                <a:latin typeface="Arial" panose="020B0604020202020204" pitchFamily="34" charset="0"/>
                <a:cs typeface="Courier New" panose="02070309020205020404" pitchFamily="49" charset="0"/>
              </a:rPr>
              <a:t>formulieren Sie genau</a:t>
            </a:r>
            <a:endParaRPr lang="de-DE" altLang="de-DE" sz="1600">
              <a:latin typeface="Arial" panose="020B0604020202020204" pitchFamily="34" charset="0"/>
              <a:cs typeface="Times New Roman" panose="02020603050405020304" pitchFamily="18" charset="0"/>
            </a:endParaRPr>
          </a:p>
          <a:p>
            <a:r>
              <a:rPr lang="de-DE" altLang="de-DE" sz="1600">
                <a:latin typeface="Arial" panose="020B0604020202020204" pitchFamily="34" charset="0"/>
                <a:cs typeface="Courier New" panose="02070309020205020404" pitchFamily="49" charset="0"/>
              </a:rPr>
              <a:t>z.B. „begrenzt“ oder „solange Vorrat reicht“ und „sehr viel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10 Kilo“ oder „sehr schnell </a:t>
            </a:r>
            <a:r>
              <a:rPr lang="de-DE" altLang="de-DE" sz="1600">
                <a:latin typeface="Arial" panose="020B0604020202020204" pitchFamily="34" charset="0"/>
                <a:cs typeface="Courier New" panose="02070309020205020404" pitchFamily="49" charset="0"/>
                <a:sym typeface="Wingdings" pitchFamily="2" charset="2"/>
              </a:rPr>
              <a:t></a:t>
            </a:r>
            <a:r>
              <a:rPr lang="de-DE" altLang="de-DE" sz="1600">
                <a:latin typeface="Arial" panose="020B0604020202020204" pitchFamily="34" charset="0"/>
                <a:cs typeface="Courier New" panose="02070309020205020404" pitchFamily="49" charset="0"/>
              </a:rPr>
              <a:t> 1 Tag“</a:t>
            </a:r>
            <a:endParaRPr lang="de-DE" altLang="de-DE" sz="1600">
              <a:latin typeface="Arial" panose="020B0604020202020204" pitchFamily="34" charset="0"/>
              <a:cs typeface="Times New Roman" panose="02020603050405020304" pitchFamily="18" charset="0"/>
              <a:sym typeface="Wingdings" pitchFamily="2" charset="2"/>
            </a:endParaRPr>
          </a:p>
          <a:p>
            <a:r>
              <a:rPr lang="de-DE" altLang="de-DE" sz="1600">
                <a:latin typeface="Arial" panose="020B0604020202020204" pitchFamily="34" charset="0"/>
                <a:cs typeface="Courier New" panose="02070309020205020404" pitchFamily="49" charset="0"/>
                <a:sym typeface="Wingdings" pitchFamily="2" charset="2"/>
              </a:rPr>
              <a:t> </a:t>
            </a:r>
            <a:endParaRPr lang="de-DE" altLang="de-DE" sz="1600">
              <a:latin typeface="Arial" panose="020B0604020202020204" pitchFamily="34" charset="0"/>
              <a:cs typeface="Times New Roman" panose="02020603050405020304" pitchFamily="18" charset="0"/>
              <a:sym typeface="Wingdings" pitchFamily="2" charset="2"/>
            </a:endParaRPr>
          </a:p>
          <a:p>
            <a:r>
              <a:rPr lang="de-DE" altLang="de-DE" sz="1600" b="1">
                <a:latin typeface="Arial" panose="020B0604020202020204" pitchFamily="34" charset="0"/>
                <a:cs typeface="Courier New" panose="02070309020205020404" pitchFamily="49" charset="0"/>
                <a:sym typeface="Wingdings" pitchFamily="2" charset="2"/>
              </a:rPr>
              <a:t>Markieren Sie Wichtiges</a:t>
            </a:r>
          </a:p>
          <a:p>
            <a:r>
              <a:rPr lang="de-DE" altLang="de-DE" sz="1600">
                <a:latin typeface="Arial" panose="020B0604020202020204" pitchFamily="34" charset="0"/>
                <a:cs typeface="Courier New" panose="02070309020205020404" pitchFamily="49" charset="0"/>
                <a:sym typeface="Wingdings" pitchFamily="2" charset="2"/>
              </a:rPr>
              <a:t>Ihr Empfänger erhält täglich einen </a:t>
            </a:r>
            <a:r>
              <a:rPr lang="de-DE" altLang="de-DE" sz="1600" b="1">
                <a:latin typeface="Arial" panose="020B0604020202020204" pitchFamily="34" charset="0"/>
                <a:cs typeface="Courier New" panose="02070309020205020404" pitchFamily="49" charset="0"/>
                <a:sym typeface="Wingdings" pitchFamily="2" charset="2"/>
              </a:rPr>
              <a:t>ganzen Stapel von Emails, </a:t>
            </a:r>
            <a:r>
              <a:rPr lang="de-DE" altLang="de-DE" sz="1600">
                <a:latin typeface="Arial" panose="020B0604020202020204" pitchFamily="34" charset="0"/>
                <a:cs typeface="Courier New" panose="02070309020205020404" pitchFamily="49" charset="0"/>
                <a:sym typeface="Wingdings" pitchFamily="2" charset="2"/>
              </a:rPr>
              <a:t>für die er  nur</a:t>
            </a:r>
            <a:r>
              <a:rPr lang="de-DE" altLang="de-DE" sz="1600" b="1">
                <a:latin typeface="Arial" panose="020B0604020202020204" pitchFamily="34" charset="0"/>
                <a:cs typeface="Courier New" panose="02070309020205020404" pitchFamily="49" charset="0"/>
                <a:sym typeface="Wingdings" pitchFamily="2" charset="2"/>
              </a:rPr>
              <a:t> </a:t>
            </a:r>
            <a:r>
              <a:rPr lang="de-DE" altLang="de-DE" sz="1600">
                <a:latin typeface="Arial" panose="020B0604020202020204" pitchFamily="34" charset="0"/>
                <a:cs typeface="Courier New" panose="02070309020205020404" pitchFamily="49" charset="0"/>
                <a:sym typeface="Wingdings" pitchFamily="2" charset="2"/>
              </a:rPr>
              <a:t> </a:t>
            </a:r>
            <a:r>
              <a:rPr lang="de-DE" altLang="de-DE" sz="1600" b="1">
                <a:latin typeface="Arial" panose="020B0604020202020204" pitchFamily="34" charset="0"/>
                <a:cs typeface="Courier New" panose="02070309020205020404" pitchFamily="49" charset="0"/>
                <a:sym typeface="Wingdings" pitchFamily="2" charset="2"/>
              </a:rPr>
              <a:t>wenig Zeit</a:t>
            </a:r>
            <a:r>
              <a:rPr lang="de-DE" altLang="de-DE" sz="1600">
                <a:latin typeface="Arial" panose="020B0604020202020204" pitchFamily="34" charset="0"/>
                <a:cs typeface="Courier New" panose="02070309020205020404" pitchFamily="49" charset="0"/>
                <a:sym typeface="Wingdings" pitchFamily="2" charset="2"/>
              </a:rPr>
              <a:t> verwenden will. Markieren Sie für einen </a:t>
            </a:r>
            <a:r>
              <a:rPr lang="de-DE" altLang="de-DE" sz="1600" b="1">
                <a:latin typeface="Arial" panose="020B0604020202020204" pitchFamily="34" charset="0"/>
                <a:cs typeface="Courier New" panose="02070309020205020404" pitchFamily="49" charset="0"/>
                <a:sym typeface="Wingdings" pitchFamily="2" charset="2"/>
              </a:rPr>
              <a:t>schnellen Überblick</a:t>
            </a:r>
            <a:r>
              <a:rPr lang="de-DE" altLang="de-DE" sz="1600">
                <a:latin typeface="Arial" panose="020B0604020202020204" pitchFamily="34" charset="0"/>
                <a:cs typeface="Courier New" panose="02070309020205020404" pitchFamily="49" charset="0"/>
                <a:sym typeface="Wingdings" pitchFamily="2" charset="2"/>
              </a:rPr>
              <a:t> wichtige Textpassagen. Wählen Sie zwischen Unterstreichen,</a:t>
            </a:r>
            <a:r>
              <a:rPr lang="de-DE" altLang="de-DE" sz="1600" b="1">
                <a:latin typeface="Arial" panose="020B0604020202020204" pitchFamily="34" charset="0"/>
                <a:cs typeface="Courier New" panose="02070309020205020404" pitchFamily="49" charset="0"/>
                <a:sym typeface="Wingdings" pitchFamily="2" charset="2"/>
              </a:rPr>
              <a:t> „Fett-Setzen“</a:t>
            </a:r>
            <a:r>
              <a:rPr lang="de-DE" altLang="de-DE" sz="1600">
                <a:latin typeface="Arial" panose="020B0604020202020204" pitchFamily="34" charset="0"/>
                <a:cs typeface="Courier New" panose="02070309020205020404" pitchFamily="49" charset="0"/>
                <a:sym typeface="Wingdings" pitchFamily="2" charset="2"/>
              </a:rPr>
              <a:t> oder kursiver Schrift. Aber legen Sie sich fest und kombinieren Sie auf keinen Fall die unterschiedlichen Hervorhebungen.</a:t>
            </a:r>
            <a:endParaRPr lang="de-DE" altLang="de-DE" sz="1600">
              <a:latin typeface="Arial" panose="020B0604020202020204" pitchFamily="34" charset="0"/>
              <a:cs typeface="Times New Roman" panose="02020603050405020304" pitchFamily="18" charset="0"/>
              <a:sym typeface="Wingdings" pitchFamily="2" charset="2"/>
            </a:endParaRPr>
          </a:p>
          <a:p>
            <a:endParaRPr lang="de-DE" altLang="de-DE" sz="1600">
              <a:latin typeface="Arial" panose="020B0604020202020204" pitchFamily="34" charset="0"/>
              <a:cs typeface="Courier New" panose="02070309020205020404" pitchFamily="49" charset="0"/>
              <a:sym typeface="Wingdings" pitchFamily="2" charset="2"/>
            </a:endParaRPr>
          </a:p>
        </p:txBody>
      </p:sp>
      <p:sp>
        <p:nvSpPr>
          <p:cNvPr id="21510" name="Rectangle 7">
            <a:extLst>
              <a:ext uri="{FF2B5EF4-FFF2-40B4-BE49-F238E27FC236}">
                <a16:creationId xmlns:a16="http://schemas.microsoft.com/office/drawing/2014/main" id="{C46583A0-15E0-2C47-B694-2BC28A67B687}"/>
              </a:ext>
            </a:extLst>
          </p:cNvPr>
          <p:cNvSpPr>
            <a:spLocks noChangeArrowheads="1"/>
          </p:cNvSpPr>
          <p:nvPr/>
        </p:nvSpPr>
        <p:spPr bwMode="auto">
          <a:xfrm>
            <a:off x="3048000" y="4876800"/>
            <a:ext cx="60960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600" b="1">
                <a:latin typeface="Arial" panose="020B0604020202020204" pitchFamily="34" charset="0"/>
                <a:cs typeface="Courier New" panose="02070309020205020404" pitchFamily="49" charset="0"/>
              </a:rPr>
              <a:t>Halten Sie die Neugierde wach</a:t>
            </a:r>
          </a:p>
          <a:p>
            <a:pPr eaLnBrk="1" hangingPunct="1"/>
            <a:r>
              <a:rPr lang="de-DE" altLang="de-DE" sz="1600">
                <a:latin typeface="Arial" panose="020B0604020202020204" pitchFamily="34" charset="0"/>
                <a:cs typeface="Courier New" panose="02070309020205020404" pitchFamily="49" charset="0"/>
              </a:rPr>
              <a:t>Achten Sie vor allem darauf, dass nicht alle Fragen erschöpfend beantwortet sind. Halten Sie ihr Pulver trocken. Bauen Sie einige Lockvögel auf, die Neugier erregen. Wenn alles bekannt ist, ist die Neugier getötet und übrig bleibt die Langeweile. </a:t>
            </a:r>
          </a:p>
        </p:txBody>
      </p:sp>
      <p:pic>
        <p:nvPicPr>
          <p:cNvPr id="9" name="Bild 5">
            <a:extLst>
              <a:ext uri="{FF2B5EF4-FFF2-40B4-BE49-F238E27FC236}">
                <a16:creationId xmlns:a16="http://schemas.microsoft.com/office/drawing/2014/main" id="{105157A4-9844-8146-A64F-498F5A637D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352866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53A6116-D65D-794F-9EAD-CF456B0005AE}"/>
              </a:ext>
            </a:extLst>
          </p:cNvPr>
          <p:cNvSpPr>
            <a:spLocks noGrp="1" noChangeArrowheads="1"/>
          </p:cNvSpPr>
          <p:nvPr>
            <p:ph type="title"/>
          </p:nvPr>
        </p:nvSpPr>
        <p:spPr/>
        <p:txBody>
          <a:bodyPr/>
          <a:lstStyle/>
          <a:p>
            <a:r>
              <a:rPr lang="de-DE" altLang="de-DE" sz="3600">
                <a:latin typeface="Arial" panose="020B0604020202020204" pitchFamily="34" charset="0"/>
              </a:rPr>
              <a:t>Betreff: knackig</a:t>
            </a:r>
          </a:p>
        </p:txBody>
      </p:sp>
      <p:sp>
        <p:nvSpPr>
          <p:cNvPr id="11" name="Footer Placeholder 10">
            <a:extLst>
              <a:ext uri="{FF2B5EF4-FFF2-40B4-BE49-F238E27FC236}">
                <a16:creationId xmlns:a16="http://schemas.microsoft.com/office/drawing/2014/main" id="{613F5C6E-07F9-2541-81AA-8E34C4FAABEA}"/>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de-DE" sz="1200">
                <a:solidFill>
                  <a:srgbClr val="045C75"/>
                </a:solidFill>
              </a:rPr>
              <a:t>Web-Business Texten</a:t>
            </a:r>
            <a:endParaRPr lang="de-DE" altLang="de-DE" sz="1200">
              <a:solidFill>
                <a:srgbClr val="045C75"/>
              </a:solidFill>
            </a:endParaRPr>
          </a:p>
        </p:txBody>
      </p:sp>
      <p:sp>
        <p:nvSpPr>
          <p:cNvPr id="10" name="Slide Number Placeholder 9">
            <a:extLst>
              <a:ext uri="{FF2B5EF4-FFF2-40B4-BE49-F238E27FC236}">
                <a16:creationId xmlns:a16="http://schemas.microsoft.com/office/drawing/2014/main" id="{7C1DFBC7-1118-C945-B885-8015131B7EA8}"/>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6152DDB1-A6C1-E545-A929-2F37AF725680}" type="slidenum">
              <a:rPr lang="de-DE" altLang="de-DE" sz="1200">
                <a:solidFill>
                  <a:srgbClr val="045C75"/>
                </a:solidFill>
              </a:rPr>
              <a:pPr eaLnBrk="1" hangingPunct="1"/>
              <a:t>9</a:t>
            </a:fld>
            <a:endParaRPr lang="de-DE" altLang="de-DE" sz="1200">
              <a:solidFill>
                <a:srgbClr val="045C75"/>
              </a:solidFill>
            </a:endParaRPr>
          </a:p>
        </p:txBody>
      </p:sp>
      <p:sp>
        <p:nvSpPr>
          <p:cNvPr id="22533" name="AutoShape 3">
            <a:extLst>
              <a:ext uri="{FF2B5EF4-FFF2-40B4-BE49-F238E27FC236}">
                <a16:creationId xmlns:a16="http://schemas.microsoft.com/office/drawing/2014/main" id="{62A1AB30-297D-B145-B99D-AD8AF6E2674C}"/>
              </a:ext>
            </a:extLst>
          </p:cNvPr>
          <p:cNvSpPr>
            <a:spLocks noChangeArrowheads="1"/>
          </p:cNvSpPr>
          <p:nvPr/>
        </p:nvSpPr>
        <p:spPr bwMode="auto">
          <a:xfrm>
            <a:off x="2362200" y="2133600"/>
            <a:ext cx="2971800" cy="1295400"/>
          </a:xfrm>
          <a:prstGeom prst="bracePair">
            <a:avLst>
              <a:gd name="adj" fmla="val 8333"/>
            </a:avLst>
          </a:prstGeom>
          <a:solidFill>
            <a:srgbClr val="CCCC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400" i="1">
                <a:latin typeface="Arial" panose="020B0604020202020204" pitchFamily="34" charset="0"/>
                <a:cs typeface="Courier New" panose="02070309020205020404" pitchFamily="49" charset="0"/>
              </a:rPr>
              <a:t>Lebendig</a:t>
            </a:r>
            <a:endParaRPr lang="de-DE" altLang="de-DE" sz="1400" b="1">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-Überzeugen Sie sich selbst</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-Probieren Sie es aus</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-Überraschen Sie Ihre Freunde</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-Steigen Sie nach oben</a:t>
            </a:r>
            <a:endParaRPr lang="de-DE" altLang="de-DE" sz="1400">
              <a:latin typeface="Arial" panose="020B0604020202020204" pitchFamily="34" charset="0"/>
              <a:cs typeface="Times New Roman" panose="02020603050405020304" pitchFamily="18" charset="0"/>
            </a:endParaRPr>
          </a:p>
          <a:p>
            <a:pPr eaLnBrk="1" hangingPunct="1"/>
            <a:endParaRPr lang="de-DE" altLang="de-DE" sz="1400">
              <a:latin typeface="Arial" panose="020B0604020202020204" pitchFamily="34" charset="0"/>
              <a:cs typeface="Times New Roman" panose="02020603050405020304" pitchFamily="18" charset="0"/>
            </a:endParaRPr>
          </a:p>
        </p:txBody>
      </p:sp>
      <p:sp>
        <p:nvSpPr>
          <p:cNvPr id="22534" name="AutoShape 4">
            <a:extLst>
              <a:ext uri="{FF2B5EF4-FFF2-40B4-BE49-F238E27FC236}">
                <a16:creationId xmlns:a16="http://schemas.microsoft.com/office/drawing/2014/main" id="{22B52D98-5DE5-3B48-9716-EF9B33FA8367}"/>
              </a:ext>
            </a:extLst>
          </p:cNvPr>
          <p:cNvSpPr>
            <a:spLocks noChangeArrowheads="1"/>
          </p:cNvSpPr>
          <p:nvPr/>
        </p:nvSpPr>
        <p:spPr bwMode="auto">
          <a:xfrm>
            <a:off x="2362200" y="4648200"/>
            <a:ext cx="2667000" cy="1447800"/>
          </a:xfrm>
          <a:prstGeom prst="bracePair">
            <a:avLst>
              <a:gd name="adj" fmla="val 8333"/>
            </a:avLst>
          </a:prstGeom>
          <a:solidFill>
            <a:srgbClr val="CCCC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400" i="1">
                <a:latin typeface="Arial" panose="020B0604020202020204" pitchFamily="34" charset="0"/>
                <a:cs typeface="Courier New" panose="02070309020205020404" pitchFamily="49" charset="0"/>
              </a:rPr>
              <a:t>Bildhaft</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-So sicher wie ein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-Höher als der Eifelturm</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-Leichter als eine Daune</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-Schneller als ...</a:t>
            </a:r>
          </a:p>
        </p:txBody>
      </p:sp>
      <p:sp>
        <p:nvSpPr>
          <p:cNvPr id="22535" name="AutoShape 5">
            <a:extLst>
              <a:ext uri="{FF2B5EF4-FFF2-40B4-BE49-F238E27FC236}">
                <a16:creationId xmlns:a16="http://schemas.microsoft.com/office/drawing/2014/main" id="{466EF51F-A51F-8141-9725-363009790931}"/>
              </a:ext>
            </a:extLst>
          </p:cNvPr>
          <p:cNvSpPr>
            <a:spLocks noChangeArrowheads="1"/>
          </p:cNvSpPr>
          <p:nvPr/>
        </p:nvSpPr>
        <p:spPr bwMode="auto">
          <a:xfrm>
            <a:off x="5410200" y="3048000"/>
            <a:ext cx="3733800" cy="1295400"/>
          </a:xfrm>
          <a:prstGeom prst="bracePair">
            <a:avLst>
              <a:gd name="adj" fmla="val 8333"/>
            </a:avLst>
          </a:prstGeom>
          <a:solidFill>
            <a:srgbClr val="CCCC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400" i="1">
                <a:latin typeface="Arial" panose="020B0604020202020204" pitchFamily="34" charset="0"/>
                <a:cs typeface="Courier New" panose="02070309020205020404" pitchFamily="49" charset="0"/>
              </a:rPr>
              <a:t>Konkret</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-Sie gewinnen täglich 6 neue Kunden</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-Sie sparen ...... Euro</a:t>
            </a:r>
            <a:r>
              <a:rPr lang="de-DE" altLang="de-DE" sz="1400">
                <a:latin typeface="Arial" panose="020B0604020202020204" pitchFamily="34" charset="0"/>
                <a:cs typeface="Times New Roman" panose="02020603050405020304" pitchFamily="18" charset="0"/>
              </a:rPr>
              <a:t> </a:t>
            </a:r>
          </a:p>
        </p:txBody>
      </p:sp>
      <p:sp>
        <p:nvSpPr>
          <p:cNvPr id="22536" name="AutoShape 6">
            <a:extLst>
              <a:ext uri="{FF2B5EF4-FFF2-40B4-BE49-F238E27FC236}">
                <a16:creationId xmlns:a16="http://schemas.microsoft.com/office/drawing/2014/main" id="{E9BB8EA5-645B-F44E-90BF-5E4A6D444A69}"/>
              </a:ext>
            </a:extLst>
          </p:cNvPr>
          <p:cNvSpPr>
            <a:spLocks noChangeArrowheads="1"/>
          </p:cNvSpPr>
          <p:nvPr/>
        </p:nvSpPr>
        <p:spPr bwMode="auto">
          <a:xfrm>
            <a:off x="7086600" y="4648200"/>
            <a:ext cx="3048000" cy="1447800"/>
          </a:xfrm>
          <a:prstGeom prst="bracePair">
            <a:avLst>
              <a:gd name="adj" fmla="val 8333"/>
            </a:avLst>
          </a:prstGeom>
          <a:solidFill>
            <a:srgbClr val="CCCC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400" i="1">
                <a:latin typeface="Arial" panose="020B0604020202020204" pitchFamily="34" charset="0"/>
                <a:cs typeface="Courier New" panose="02070309020205020404" pitchFamily="49" charset="0"/>
              </a:rPr>
              <a:t>Wegweiser</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-So zahlen Sie weniger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-So sichern Sie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-Hier ist ein neuer Weg für Sie</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-Wie Sie 30 % mehr ....</a:t>
            </a:r>
            <a:r>
              <a:rPr lang="de-DE" altLang="de-DE" sz="1400">
                <a:latin typeface="Arial" panose="020B0604020202020204" pitchFamily="34" charset="0"/>
                <a:cs typeface="Times New Roman" panose="02020603050405020304" pitchFamily="18" charset="0"/>
              </a:rPr>
              <a:t> </a:t>
            </a:r>
          </a:p>
        </p:txBody>
      </p:sp>
      <p:sp>
        <p:nvSpPr>
          <p:cNvPr id="22537" name="AutoShape 7">
            <a:extLst>
              <a:ext uri="{FF2B5EF4-FFF2-40B4-BE49-F238E27FC236}">
                <a16:creationId xmlns:a16="http://schemas.microsoft.com/office/drawing/2014/main" id="{433B5A42-C2F6-ED47-9240-9504ECBDBBCD}"/>
              </a:ext>
            </a:extLst>
          </p:cNvPr>
          <p:cNvSpPr>
            <a:spLocks noChangeArrowheads="1"/>
          </p:cNvSpPr>
          <p:nvPr/>
        </p:nvSpPr>
        <p:spPr bwMode="auto">
          <a:xfrm>
            <a:off x="7391400" y="1524000"/>
            <a:ext cx="2743200" cy="1295400"/>
          </a:xfrm>
          <a:prstGeom prst="bracePair">
            <a:avLst>
              <a:gd name="adj" fmla="val 8333"/>
            </a:avLst>
          </a:prstGeom>
          <a:solidFill>
            <a:srgbClr val="CCCC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de-DE" altLang="de-DE" sz="1400" i="1">
                <a:latin typeface="Arial" panose="020B0604020202020204" pitchFamily="34" charset="0"/>
                <a:cs typeface="Courier New" panose="02070309020205020404" pitchFamily="49" charset="0"/>
              </a:rPr>
              <a:t>Persönlich</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 </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-Ihre große Chance</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-Ihr Gewinn steht schon fest</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-Ihr Geschenk ist da</a:t>
            </a:r>
            <a:endParaRPr lang="de-DE" altLang="de-DE" sz="1400">
              <a:latin typeface="Arial" panose="020B0604020202020204" pitchFamily="34" charset="0"/>
              <a:cs typeface="Times New Roman" panose="02020603050405020304" pitchFamily="18" charset="0"/>
            </a:endParaRPr>
          </a:p>
          <a:p>
            <a:pPr eaLnBrk="1" hangingPunct="1"/>
            <a:r>
              <a:rPr lang="de-DE" altLang="de-DE" sz="1400">
                <a:latin typeface="Arial" panose="020B0604020202020204" pitchFamily="34" charset="0"/>
                <a:cs typeface="Courier New" panose="02070309020205020404" pitchFamily="49" charset="0"/>
              </a:rPr>
              <a:t>-Sie haben gewonnen</a:t>
            </a:r>
            <a:endParaRPr lang="de-DE" altLang="de-DE" sz="1400">
              <a:latin typeface="Arial" panose="020B0604020202020204" pitchFamily="34" charset="0"/>
              <a:cs typeface="Times New Roman" panose="02020603050405020304" pitchFamily="18" charset="0"/>
            </a:endParaRPr>
          </a:p>
          <a:p>
            <a:pPr eaLnBrk="1" hangingPunct="1"/>
            <a:endParaRPr lang="de-DE" altLang="de-DE" sz="1400">
              <a:latin typeface="Arial" panose="020B0604020202020204" pitchFamily="34" charset="0"/>
              <a:cs typeface="Times New Roman" panose="02020603050405020304" pitchFamily="18" charset="0"/>
            </a:endParaRPr>
          </a:p>
        </p:txBody>
      </p:sp>
      <p:pic>
        <p:nvPicPr>
          <p:cNvPr id="12" name="Bild 5">
            <a:extLst>
              <a:ext uri="{FF2B5EF4-FFF2-40B4-BE49-F238E27FC236}">
                <a16:creationId xmlns:a16="http://schemas.microsoft.com/office/drawing/2014/main" id="{514EC7A4-F026-FD44-B88C-F5255BA49F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97" y="5823763"/>
            <a:ext cx="736470" cy="736470"/>
          </a:xfrm>
          <a:prstGeom prst="rect">
            <a:avLst/>
          </a:prstGeom>
        </p:spPr>
      </p:pic>
    </p:spTree>
    <p:extLst>
      <p:ext uri="{BB962C8B-B14F-4D97-AF65-F5344CB8AC3E}">
        <p14:creationId xmlns:p14="http://schemas.microsoft.com/office/powerpoint/2010/main" val="953383336"/>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707</Words>
  <Application>Microsoft Macintosh PowerPoint</Application>
  <PresentationFormat>Breitbild</PresentationFormat>
  <Paragraphs>129</Paragraphs>
  <Slides>11</Slides>
  <Notes>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11</vt:i4>
      </vt:variant>
    </vt:vector>
  </HeadingPairs>
  <TitlesOfParts>
    <vt:vector size="20" baseType="lpstr">
      <vt:lpstr>ＭＳ Ｐゴシック</vt:lpstr>
      <vt:lpstr>Arial</vt:lpstr>
      <vt:lpstr>Avenir Book</vt:lpstr>
      <vt:lpstr>Calibri</vt:lpstr>
      <vt:lpstr>Calibri Light</vt:lpstr>
      <vt:lpstr>Courier New</vt:lpstr>
      <vt:lpstr>Times New Roman</vt:lpstr>
      <vt:lpstr>Wingdings</vt:lpstr>
      <vt:lpstr>Office-Design</vt:lpstr>
      <vt:lpstr>PowerPoint-Präsentation</vt:lpstr>
      <vt:lpstr>Erfolgreich Texten</vt:lpstr>
      <vt:lpstr>Texterstellung</vt:lpstr>
      <vt:lpstr>Wortwahl</vt:lpstr>
      <vt:lpstr>Satzwahl</vt:lpstr>
      <vt:lpstr>Endredaktion I</vt:lpstr>
      <vt:lpstr>Endredaktion II</vt:lpstr>
      <vt:lpstr>Endredaktion III</vt:lpstr>
      <vt:lpstr>Betreff: knackig</vt:lpstr>
      <vt:lpstr>Man gebrauche gewöhnliche Wörter und sage ungewöhnliche Dinge</vt:lpstr>
      <vt:lpstr>Erstellen Sie einen Text, der folgende Werbebotschaft enthält: An alle Stammkunden der „Official-Music-Company“. Zu Weihnachten gibt es eine Sonderaktion: Bei der Bestellung von drei Weihnachtsliedern erhalten Sie ein weiteres Weihnachtslied geschenkt!  Ziel: Der Kunde soll auf der Website www.officialmusic.de/Weihnachtslieder 3 Weihnachtslieder zum Download auswählen.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Sara</dc:creator>
  <cp:lastModifiedBy>Microsoft Office-Benutzer</cp:lastModifiedBy>
  <cp:revision>40</cp:revision>
  <dcterms:created xsi:type="dcterms:W3CDTF">2016-09-02T09:40:17Z</dcterms:created>
  <dcterms:modified xsi:type="dcterms:W3CDTF">2021-04-27T11:29:38Z</dcterms:modified>
</cp:coreProperties>
</file>