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405" r:id="rId4"/>
    <p:sldId id="404" r:id="rId5"/>
    <p:sldId id="313" r:id="rId6"/>
    <p:sldId id="312" r:id="rId7"/>
    <p:sldId id="272" r:id="rId8"/>
    <p:sldId id="406" r:id="rId9"/>
    <p:sldId id="269" r:id="rId10"/>
    <p:sldId id="270" r:id="rId11"/>
    <p:sldId id="311" r:id="rId12"/>
    <p:sldId id="268" r:id="rId13"/>
    <p:sldId id="275" r:id="rId14"/>
    <p:sldId id="271" r:id="rId15"/>
    <p:sldId id="273" r:id="rId16"/>
    <p:sldId id="309" r:id="rId17"/>
    <p:sldId id="407" r:id="rId18"/>
    <p:sldId id="281" r:id="rId19"/>
    <p:sldId id="282" r:id="rId20"/>
    <p:sldId id="287" r:id="rId21"/>
    <p:sldId id="289" r:id="rId22"/>
    <p:sldId id="290" r:id="rId23"/>
    <p:sldId id="495" r:id="rId24"/>
    <p:sldId id="408" r:id="rId25"/>
    <p:sldId id="291" r:id="rId26"/>
    <p:sldId id="496" r:id="rId27"/>
    <p:sldId id="497" r:id="rId28"/>
    <p:sldId id="498" r:id="rId29"/>
    <p:sldId id="410" r:id="rId30"/>
    <p:sldId id="300" r:id="rId31"/>
    <p:sldId id="301" r:id="rId32"/>
    <p:sldId id="411" r:id="rId33"/>
    <p:sldId id="412" r:id="rId34"/>
    <p:sldId id="397" r:id="rId35"/>
    <p:sldId id="304" r:id="rId36"/>
    <p:sldId id="265" r:id="rId37"/>
    <p:sldId id="266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52"/>
    <p:restoredTop sz="94662"/>
  </p:normalViewPr>
  <p:slideViewPr>
    <p:cSldViewPr snapToGrid="0" snapToObjects="1">
      <p:cViewPr varScale="1">
        <p:scale>
          <a:sx n="88" d="100"/>
          <a:sy n="88" d="100"/>
        </p:scale>
        <p:origin x="208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tihi:Dropbox:10%20Basiswissen%20Web-Business:6%20Marketing%20alt%208:SuMa%20Optimierung%203.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45206883765605E-2"/>
          <c:y val="6.0185185185185203E-2"/>
          <c:w val="0.692287826902524"/>
          <c:h val="0.79964895013123405"/>
        </c:manualLayout>
      </c:layout>
      <c:scatterChart>
        <c:scatterStyle val="smoothMarker"/>
        <c:varyColors val="0"/>
        <c:ser>
          <c:idx val="0"/>
          <c:order val="0"/>
          <c:tx>
            <c:v>Exponent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'SEO-Potenzial'!$B$31:$B$40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xVal>
          <c:yVal>
            <c:numRef>
              <c:f>'SEO-Potenzial'!$K$15:$K$24</c:f>
              <c:numCache>
                <c:formatCode>General</c:formatCode>
                <c:ptCount val="10"/>
                <c:pt idx="0">
                  <c:v>1.4000054959999999</c:v>
                </c:pt>
                <c:pt idx="1">
                  <c:v>1.400703488</c:v>
                </c:pt>
                <c:pt idx="2">
                  <c:v>1.412019752</c:v>
                </c:pt>
                <c:pt idx="3">
                  <c:v>1.490046464</c:v>
                </c:pt>
                <c:pt idx="4">
                  <c:v>1.829375</c:v>
                </c:pt>
                <c:pt idx="5">
                  <c:v>2.9385282560000001</c:v>
                </c:pt>
                <c:pt idx="6">
                  <c:v>5.9261923279999946</c:v>
                </c:pt>
                <c:pt idx="7">
                  <c:v>12.92594739200001</c:v>
                </c:pt>
                <c:pt idx="8">
                  <c:v>27.68719762400001</c:v>
                </c:pt>
                <c:pt idx="9">
                  <c:v>56.36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2B1-774E-A95F-182B2C7A886B}"/>
            </c:ext>
          </c:extLst>
        </c:ser>
        <c:ser>
          <c:idx val="1"/>
          <c:order val="1"/>
          <c:tx>
            <c:v>Polynom</c:v>
          </c:tx>
          <c:spPr>
            <a:ln w="25400">
              <a:solidFill>
                <a:srgbClr val="993366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'SEO-Potenzial'!$B$31:$B$40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xVal>
          <c:yVal>
            <c:numRef>
              <c:f>'SEO-Potenzial'!$C$15:$C$24</c:f>
              <c:numCache>
                <c:formatCode>0.00</c:formatCode>
                <c:ptCount val="10"/>
                <c:pt idx="0">
                  <c:v>2.5499999999999998</c:v>
                </c:pt>
                <c:pt idx="1">
                  <c:v>1.45</c:v>
                </c:pt>
                <c:pt idx="2">
                  <c:v>2.91</c:v>
                </c:pt>
                <c:pt idx="3">
                  <c:v>0.36</c:v>
                </c:pt>
                <c:pt idx="4">
                  <c:v>3.27</c:v>
                </c:pt>
                <c:pt idx="5">
                  <c:v>4.7300000000000004</c:v>
                </c:pt>
                <c:pt idx="6">
                  <c:v>4</c:v>
                </c:pt>
                <c:pt idx="7">
                  <c:v>9.82</c:v>
                </c:pt>
                <c:pt idx="8">
                  <c:v>13.45</c:v>
                </c:pt>
                <c:pt idx="9">
                  <c:v>56.36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2B1-774E-A95F-182B2C7A886B}"/>
            </c:ext>
          </c:extLst>
        </c:ser>
        <c:ser>
          <c:idx val="3"/>
          <c:order val="2"/>
          <c:tx>
            <c:v>AOL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8064A2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numRef>
              <c:f>'SEO-Potenzial'!$B$31:$B$40</c:f>
              <c:numCache>
                <c:formatCode>General</c:formatCode>
                <c:ptCount val="10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</c:numCache>
            </c:numRef>
          </c:xVal>
          <c:yVal>
            <c:numRef>
              <c:f>'SEO-Potenzial'!$D$31:$D$40</c:f>
              <c:numCache>
                <c:formatCode>0.00</c:formatCode>
                <c:ptCount val="10"/>
                <c:pt idx="0">
                  <c:v>2.9949724182264399</c:v>
                </c:pt>
                <c:pt idx="1">
                  <c:v>2.8489291752179939</c:v>
                </c:pt>
                <c:pt idx="2">
                  <c:v>3.014011829198215</c:v>
                </c:pt>
                <c:pt idx="3">
                  <c:v>3.4116675864989059</c:v>
                </c:pt>
                <c:pt idx="4">
                  <c:v>4.0502591734744051</c:v>
                </c:pt>
                <c:pt idx="5">
                  <c:v>4.9155171808356348</c:v>
                </c:pt>
                <c:pt idx="6">
                  <c:v>6.0595665631407156</c:v>
                </c:pt>
                <c:pt idx="7">
                  <c:v>8.4975651678644777</c:v>
                </c:pt>
                <c:pt idx="8">
                  <c:v>11.896587175434369</c:v>
                </c:pt>
                <c:pt idx="9">
                  <c:v>42.133627842032972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2B1-774E-A95F-182B2C7A8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60130320"/>
        <c:axId val="-560128960"/>
      </c:scatterChart>
      <c:valAx>
        <c:axId val="-56013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-560128960"/>
        <c:crosses val="autoZero"/>
        <c:crossBetween val="midCat"/>
      </c:valAx>
      <c:valAx>
        <c:axId val="-560128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-56013032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r"/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0.6142</cdr:x>
      <cdr:y>0.92139</cdr:y>
    </cdr:from>
    <cdr:to>
      <cdr:x>0.84617</cdr:x>
      <cdr:y>0.96247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29655" y="6482693"/>
          <a:ext cx="2277241" cy="289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de-DE" sz="2300" dirty="0"/>
            <a:t>Position</a:t>
          </a:r>
        </a:p>
      </cdr:txBody>
    </cdr:sp>
  </cdr:relSizeAnchor>
  <cdr:relSizeAnchor xmlns:cdr="http://schemas.openxmlformats.org/drawingml/2006/chartDrawing">
    <cdr:from>
      <cdr:x>0.17684</cdr:x>
      <cdr:y>0.21506</cdr:y>
    </cdr:from>
    <cdr:to>
      <cdr:x>0.56177</cdr:x>
      <cdr:y>0.31647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1648" y="1072665"/>
          <a:ext cx="3638682" cy="505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de-DE" sz="2300"/>
            <a:t>Klickwahrscheinlichkeit in %</a:t>
          </a:r>
          <a:endParaRPr lang="de-DE" sz="23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241D-949C-B242-845A-F8B983B04694}" type="datetimeFigureOut">
              <a:rPr lang="de-DE" smtClean="0"/>
              <a:t>03.05.21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8EDC1-9E9D-9747-9445-206990A97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noProof="1"/>
              <a:t>Spirale Kostenminimierung Kap. 1.2.2 Alle Besucherquellen</a:t>
            </a:r>
          </a:p>
          <a:p>
            <a:endParaRPr noProof="1"/>
          </a:p>
        </p:txBody>
      </p:sp>
    </p:spTree>
    <p:extLst>
      <p:ext uri="{BB962C8B-B14F-4D97-AF65-F5344CB8AC3E}">
        <p14:creationId xmlns:p14="http://schemas.microsoft.com/office/powerpoint/2010/main" val="241257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Konversionen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7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Konversionskosten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04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7AB65-D44C-534B-AB60-F2E875AB7129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1237-154D-874B-A4D1-25D48F7A463B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FA2E-A4ED-E043-A54B-806106170472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76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3EF4-2D14-BF47-8F12-D28A37AA1634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27B7-B318-3542-8CEF-93B652AE0E7A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2F73-2D84-DB4F-87F0-04E1F92D30DB}" type="datetime1">
              <a:rPr lang="de-DE" smtClean="0"/>
              <a:t>03.05.21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57F2-EF4F-E74D-87D8-402E5796FD3D}" type="datetime1">
              <a:rPr lang="de-DE" smtClean="0"/>
              <a:t>03.05.21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29EE-E8D0-044C-BBF3-9567E593030F}" type="datetime1">
              <a:rPr lang="de-DE" smtClean="0"/>
              <a:t>03.05.21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3A44-0EEA-4044-B25D-638BCB2D7CB6}" type="datetime1">
              <a:rPr lang="de-DE" smtClean="0"/>
              <a:t>03.05.21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8986-808A-5A45-85C2-304FA549B556}" type="datetime1">
              <a:rPr lang="de-DE" smtClean="0"/>
              <a:t>03.05.21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7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67D7-6611-2F4B-BD41-5325BA5E62B5}" type="datetime1">
              <a:rPr lang="de-DE" smtClean="0"/>
              <a:t>03.05.21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AF3F-5798-0E41-9A8F-35243BBC14AB}" type="datetime1">
              <a:rPr lang="de-DE" smtClean="0"/>
              <a:t>03.05.21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5217-4528-B44C-8B46-B01FA30B08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-business.com/virtuelle-community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8: Marketing Potenziale im Web-Business</a:t>
            </a:r>
          </a:p>
          <a:p>
            <a:endParaRPr lang="de-DE" sz="2400" b="1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Ende des 3. Teils</a:t>
            </a:r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r>
              <a:rPr lang="de-DE"/>
              <a:t>Potenziale im Web-Business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B86684-5B5C-C843-81E1-15B9FF58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Optimierungspotenzial der Website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27"/>
          <p:cNvPicPr/>
          <p:nvPr/>
        </p:nvPicPr>
        <p:blipFill>
          <a:blip r:embed="rId3"/>
          <a:stretch>
            <a:fillRect/>
          </a:stretch>
        </p:blipFill>
        <p:spPr>
          <a:xfrm>
            <a:off x="2008909" y="1357745"/>
            <a:ext cx="8326582" cy="44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3776"/>
            <a:ext cx="10515600" cy="1325563"/>
          </a:xfrm>
        </p:spPr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SEO Klickwahrscheinlichkeiten auf Positionen</a:t>
            </a:r>
            <a:endParaRPr lang="de-DE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Autofit/>
          </a:bodyPr>
          <a:lstStyle/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9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844247"/>
              </p:ext>
            </p:extLst>
          </p:nvPr>
        </p:nvGraphicFramePr>
        <p:xfrm>
          <a:off x="1427018" y="1233053"/>
          <a:ext cx="9452840" cy="49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9016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Besucher von der erreichbaren Position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40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Autofit/>
          </a:bodyPr>
          <a:lstStyle/>
          <a:p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Suchvolumen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: Wie häufig wird nach Begriffen gesucht?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Reduzierung des entsprechenden Wertes durch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Klickrate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; ca. die Hälfte aller Suchenden klickt auf Link in Ergebnisliste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Suchvolumen multipliziert mit Klickrate ergibt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Klickvolumen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Erneute Eingrenzung des Wertes durch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Klickwahrscheinlichkeit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für erste Position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Eingrenzung des Potenzials durch Rahmenbedingungen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Oberer Ergebnisplatz eher für Wissensplattformen als für Online Shops erreichbar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93900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SEO Potenzial auf Positionen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Autofit/>
          </a:bodyPr>
          <a:lstStyle/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019943"/>
              </p:ext>
            </p:extLst>
          </p:nvPr>
        </p:nvGraphicFramePr>
        <p:xfrm>
          <a:off x="1839384" y="1713971"/>
          <a:ext cx="8939451" cy="416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7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9258">
                <a:tc>
                  <a:txBody>
                    <a:bodyPr/>
                    <a:lstStyle/>
                    <a:p>
                      <a:r>
                        <a:rPr lang="de-DE" sz="1600" dirty="0"/>
                        <a:t>Suchbegriff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Such-volumen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Grenze </a:t>
                      </a:r>
                    </a:p>
                    <a:p>
                      <a:r>
                        <a:rPr lang="de-DE" sz="1600" dirty="0"/>
                        <a:t>1. Seite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Erreichbar</a:t>
                      </a:r>
                    </a:p>
                    <a:p>
                      <a:r>
                        <a:rPr lang="de-DE" sz="1600" dirty="0" err="1"/>
                        <a:t>W_max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Click-Rank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/>
                        <a:t>SEO-Potenzial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Internet Aufbau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10.280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3.380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3.224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Shoppingportal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160.000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44.680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14.680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13.015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Webmarketing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Google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18.400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5.363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Web-Business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329.000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89.060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29.270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26.525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191">
                <a:tc>
                  <a:txBody>
                    <a:bodyPr/>
                    <a:lstStyle/>
                    <a:p>
                      <a:r>
                        <a:rPr lang="de-DE" sz="1600" dirty="0"/>
                        <a:t>Long Tail Suche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64.930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Nach unten gekrümmter Pfeil 12">
            <a:extLst>
              <a:ext uri="{FF2B5EF4-FFF2-40B4-BE49-F238E27FC236}">
                <a16:creationId xmlns:a16="http://schemas.microsoft.com/office/drawing/2014/main" id="{D32B9F88-2B60-3643-9B6F-F19B26BAA69F}"/>
              </a:ext>
            </a:extLst>
          </p:cNvPr>
          <p:cNvSpPr/>
          <p:nvPr/>
        </p:nvSpPr>
        <p:spPr>
          <a:xfrm>
            <a:off x="5206181" y="1027906"/>
            <a:ext cx="3967316" cy="66278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587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 des Suchbegriffes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Listung in Suchmaschinen - SEO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50913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Algorithmen der Suchmaschinen sind unbekannt, werden ständig weiterentwickelt und verändert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Algorithmen berücksichtigen das Profil des Suchenden (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Profiling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Google Webmaster-Werkzeuge zeigen Statistik zu Suchanfragen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Häufigkeit der Anzeige einer Anfrage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Listenplatz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Klickrate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Errechnung des Suchbegriff-Potenzials durch Subtraktion des optimalen Click-Ranks und erzielten Click-Ranks auf aktueller Position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Gesamtes SEO-Potenzial</a:t>
            </a:r>
            <a:br>
              <a:rPr lang="de-DE" sz="20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5667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Summierung aller Potenziale für relevante Suchbegriffe als gesamtes Potenzial der Website für generische Suchergebnisse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Optimierungsverfahren in generischer Suche beginnt bei Plan zu Suchbegriffen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Ziel: Feststellung der Relevanz von Suchbegriffen für eigene Teilbranche sowie der Höhe der jeweiligen Suchvolumen zu Begriffen in Suchmaschine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Google-Werkzeuge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  <a:sym typeface="Wingdings"/>
              </a:rPr>
              <a:t>Adplanner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Search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  <a:sym typeface="Wingdings"/>
              </a:rPr>
              <a:t>Console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 Werkzeuge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Keyword-Werkzeug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Sechs Monate, ggf. mehr, für SEO einplanen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10835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 in der Zielgruppe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7442"/>
          </a:xfrm>
        </p:spPr>
        <p:txBody>
          <a:bodyPr>
            <a:noAutofit/>
          </a:bodyPr>
          <a:lstStyle/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420386"/>
              </p:ext>
            </p:extLst>
          </p:nvPr>
        </p:nvGraphicFramePr>
        <p:xfrm>
          <a:off x="999066" y="1600196"/>
          <a:ext cx="9211734" cy="396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0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142">
                <a:tc>
                  <a:txBody>
                    <a:bodyPr/>
                    <a:lstStyle/>
                    <a:p>
                      <a:r>
                        <a:rPr lang="de-DE" dirty="0"/>
                        <a:t>Suchbegriff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Suchvolumen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SEO-Potenzial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Abbruchrate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Potenzial</a:t>
                      </a:r>
                      <a:r>
                        <a:rPr lang="de-DE" baseline="0" dirty="0"/>
                        <a:t> in der Zielgruppe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Internet Aufbau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3.224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Shoppingportal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13.015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9.110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Webmarketing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2.160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Google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5.363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2.413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Web-Business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1.634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Gesamt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329.000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26.525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16.545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884">
                <a:tc>
                  <a:txBody>
                    <a:bodyPr/>
                    <a:lstStyle/>
                    <a:p>
                      <a:r>
                        <a:rPr lang="de-DE" dirty="0"/>
                        <a:t>Long Tail Suche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0551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in der Anzeigenwerbung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Segmentierung der Zielgruppen aus den Interessenten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17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Anzeigen in Suchmaschinen - SEA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74720" y="71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5765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Erfahrung und Wissen als wesentliche Erfolgsfaktoren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Suchmaschinen bieten Werbeplätze mit eigenständiger Verwaltung von Anzeigen und Kampagnen an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Diffizile Aufgabe, bei der Klickgebühren, Anzeigen und Suchbegriffe optimal 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     abgestimmt sein müssen</a:t>
            </a:r>
          </a:p>
          <a:p>
            <a:r>
              <a:rPr lang="de-DE" sz="2200" b="1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Scheinbare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 Transparenz der Algorithmen und Abrechnung zur Schaltung der Anzeigen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Klickrate als erster Indikator zur Ausnutzung des Potenzials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Konversionen, Erträge und Kostenanteile als Maßstab für Erfolg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3439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Suchergebnisseite</a:t>
            </a:r>
            <a:endParaRPr lang="de-DE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474720" y="713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3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6727" y="1551709"/>
            <a:ext cx="7509164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019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Potenziale im Web-Business (Optimierungsspirale)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Potenziale in generischen Suchen – SEO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Potenziale in der Anzeigenwerbung - SEA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Potenziale in Communitys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Potenziale in der Kundenpflege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Konversionsspirale im Web-Business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14850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Kampagnenaufbau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Werbung in Suchmaschinen - SEA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39"/>
          <p:cNvPicPr/>
          <p:nvPr/>
        </p:nvPicPr>
        <p:blipFill>
          <a:blip r:embed="rId3"/>
          <a:stretch>
            <a:fillRect/>
          </a:stretch>
        </p:blipFill>
        <p:spPr>
          <a:xfrm>
            <a:off x="2549236" y="1524000"/>
            <a:ext cx="7218219" cy="42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904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Bestimmung des SEA-Potenzials 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Werbung in Suchmaschinen - SEA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Werbetreibender erhält Statistik zur Auswertung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 der Anzeigenwerbung liegt in bereits geschalteten Kampagnen und Anzeigengruppen sowie neuen Marketingnischen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Neue Potenziale bei gleicher Zielgruppe durch breite Variation der Sichtbarkeit auf Kontaktflächen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Steigerung der Potenzials mit Werbekampagnen auf weiteren Portalen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5250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 in der Anzeigenwerbung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Zielgruppensegmentierung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22</a:t>
            </a:fld>
            <a:endParaRPr lang="de-DE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668474"/>
              </p:ext>
            </p:extLst>
          </p:nvPr>
        </p:nvGraphicFramePr>
        <p:xfrm>
          <a:off x="838200" y="1600201"/>
          <a:ext cx="9594273" cy="422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94939">
                <a:tc>
                  <a:txBody>
                    <a:bodyPr/>
                    <a:lstStyle/>
                    <a:p>
                      <a:r>
                        <a:rPr lang="de-DE" dirty="0"/>
                        <a:t>Kampagnen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Anteil </a:t>
                      </a:r>
                      <a:r>
                        <a:rPr lang="de-DE" dirty="0" err="1"/>
                        <a:t>Impress</a:t>
                      </a:r>
                      <a:r>
                        <a:rPr lang="de-DE" dirty="0"/>
                        <a:t>. am Suchvolumen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Impressionen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Klicks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CTR</a:t>
                      </a:r>
                    </a:p>
                    <a:p>
                      <a:r>
                        <a:rPr lang="de-DE" dirty="0" err="1"/>
                        <a:t>Click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Through</a:t>
                      </a:r>
                      <a:r>
                        <a:rPr lang="de-DE" baseline="0" dirty="0"/>
                        <a:t> </a:t>
                      </a:r>
                    </a:p>
                    <a:p>
                      <a:r>
                        <a:rPr lang="de-DE" baseline="0" dirty="0"/>
                        <a:t>Rate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r>
                        <a:rPr lang="de-DE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57,1%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r>
                        <a:rPr lang="de-DE" dirty="0" err="1"/>
                        <a:t>Remarketing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r>
                        <a:rPr lang="de-DE" dirty="0"/>
                        <a:t>Produktgruppe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r>
                        <a:rPr lang="de-DE" dirty="0"/>
                        <a:t>Produktgruppe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9,0%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r>
                        <a:rPr lang="de-DE" dirty="0"/>
                        <a:t>Produktgruppe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9120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20403"/>
              </p:ext>
            </p:extLst>
          </p:nvPr>
        </p:nvGraphicFramePr>
        <p:xfrm>
          <a:off x="1281606" y="1645920"/>
          <a:ext cx="9675952" cy="433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7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52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781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Keyword</a:t>
                      </a:r>
                      <a:endParaRPr lang="de-DE" sz="2000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Klicks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baseline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CPC </a:t>
                      </a:r>
                      <a:r>
                        <a:rPr lang="de-DE" sz="2000" b="0" baseline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Cost</a:t>
                      </a:r>
                      <a:r>
                        <a:rPr lang="de-DE" sz="2000" b="0" baseline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Per Click</a:t>
                      </a:r>
                      <a:endParaRPr lang="de-DE" sz="2000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Kosten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Conver-sions</a:t>
                      </a:r>
                      <a:endParaRPr lang="de-DE" sz="2000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Conversion</a:t>
                      </a:r>
                      <a:r>
                        <a:rPr lang="de-DE" sz="20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Rate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Cost</a:t>
                      </a:r>
                      <a:r>
                        <a:rPr lang="de-DE" sz="20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/</a:t>
                      </a:r>
                      <a:br>
                        <a:rPr lang="de-DE" sz="2000" b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de-DE" sz="2000" b="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Conversion</a:t>
                      </a:r>
                      <a:endParaRPr lang="de-DE" sz="2000" b="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Pilates</a:t>
                      </a:r>
                      <a:endParaRPr lang="de-DE" sz="20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4.811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0,08 €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361,87 €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148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3,08 %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2,45 €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Running</a:t>
                      </a:r>
                      <a:endParaRPr lang="de-DE" sz="20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3.410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0,13 €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457,61 €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22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0,65 %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20,80</a:t>
                      </a:r>
                      <a:r>
                        <a:rPr lang="de-DE" sz="2000" baseline="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 €</a:t>
                      </a:r>
                      <a:endParaRPr lang="de-DE" sz="20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dirty="0" err="1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Aquafit</a:t>
                      </a:r>
                      <a:endParaRPr lang="de-DE" sz="20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1.359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0,08 €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104,09 €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21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1,55 %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4,96 €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Dancing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812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0,10 €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82,69 €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46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5,67 %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1,80 €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0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Gesamt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10.392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0,10 €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1.006,26 €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237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2,28 %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4,25 €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00850C71-0687-B941-AAE5-4799E94508A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79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 in der Anzeigenwerbung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Konversionsrechnung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D96EB341-0042-4547-916E-45551AEC2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C92439-021A-584D-B50B-9339F8D1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Potenziale im Web-Business</a:t>
            </a:r>
          </a:p>
        </p:txBody>
      </p:sp>
    </p:spTree>
    <p:extLst>
      <p:ext uri="{BB962C8B-B14F-4D97-AF65-F5344CB8AC3E}">
        <p14:creationId xmlns:p14="http://schemas.microsoft.com/office/powerpoint/2010/main" val="87608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in Communitys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Aufbau eines Partnernetzwerkes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24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2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Community, </a:t>
            </a:r>
            <a:r>
              <a:rPr lang="de-DE" sz="4000" b="1" dirty="0" err="1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 Marketing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Potenziale im Web-Business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 als idealer Treffpunkt für Interessentengruppen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Segmentierung der Zielgruppe für Marketing in Communitys bereits vorhanden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Web bietet viele Werkzeuge zu der Unterstützung der Kommunikation, der Festigung von Bindungen und der Interaktion der Teilnehmer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Bestimmung des Potenzials der Communitys anhand der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Interaktion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der Mitglieder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74069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Dynamik der Community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Community, </a:t>
            </a:r>
            <a:r>
              <a:rPr lang="de-DE" sz="2000" b="1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26</a:t>
            </a:fld>
            <a:endParaRPr lang="de-DE"/>
          </a:p>
        </p:txBody>
      </p:sp>
      <p:pic>
        <p:nvPicPr>
          <p:cNvPr id="7" name="Grafik 3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2255" y="1551709"/>
            <a:ext cx="7592290" cy="4405746"/>
          </a:xfrm>
          <a:prstGeom prst="rect">
            <a:avLst/>
          </a:prstGeom>
        </p:spPr>
      </p:pic>
      <p:pic>
        <p:nvPicPr>
          <p:cNvPr id="8" name="Grafik 7" descr="Kreis mit Personen">
            <a:extLst>
              <a:ext uri="{FF2B5EF4-FFF2-40B4-BE49-F238E27FC236}">
                <a16:creationId xmlns:a16="http://schemas.microsoft.com/office/drawing/2014/main" id="{50AEA1D3-8C99-874E-B60D-8BEFFF7CB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87345" y="2089583"/>
            <a:ext cx="914400" cy="914400"/>
          </a:xfrm>
          <a:prstGeom prst="rect">
            <a:avLst/>
          </a:prstGeom>
        </p:spPr>
      </p:pic>
      <p:pic>
        <p:nvPicPr>
          <p:cNvPr id="10" name="Grafik 9" descr="Schulmädchen">
            <a:extLst>
              <a:ext uri="{FF2B5EF4-FFF2-40B4-BE49-F238E27FC236}">
                <a16:creationId xmlns:a16="http://schemas.microsoft.com/office/drawing/2014/main" id="{90FE9ACD-7805-D043-A6CA-6CECCD8AA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7430" y="2089583"/>
            <a:ext cx="914400" cy="914400"/>
          </a:xfrm>
          <a:prstGeom prst="rect">
            <a:avLst/>
          </a:prstGeom>
        </p:spPr>
      </p:pic>
      <p:pic>
        <p:nvPicPr>
          <p:cNvPr id="12" name="Grafik 11" descr="Schuljunge">
            <a:extLst>
              <a:ext uri="{FF2B5EF4-FFF2-40B4-BE49-F238E27FC236}">
                <a16:creationId xmlns:a16="http://schemas.microsoft.com/office/drawing/2014/main" id="{5DEFB2BD-A2A4-D145-978E-EB5ED4A6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47430" y="3754582"/>
            <a:ext cx="914400" cy="9144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5D51977-C53F-A648-860E-A41CC93DE45E}"/>
              </a:ext>
            </a:extLst>
          </p:cNvPr>
          <p:cNvSpPr txBox="1"/>
          <p:nvPr/>
        </p:nvSpPr>
        <p:spPr>
          <a:xfrm>
            <a:off x="1435959" y="3054022"/>
            <a:ext cx="1118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Kontakte</a:t>
            </a:r>
          </a:p>
          <a:p>
            <a:r>
              <a:rPr lang="de-DE" dirty="0"/>
              <a:t>herstellen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39F18FC-A3BC-8247-A8ED-45EE6F2F7C7E}"/>
              </a:ext>
            </a:extLst>
          </p:cNvPr>
          <p:cNvCxnSpPr>
            <a:cxnSpLocks/>
          </p:cNvCxnSpPr>
          <p:nvPr/>
        </p:nvCxnSpPr>
        <p:spPr>
          <a:xfrm flipV="1">
            <a:off x="2361830" y="3645252"/>
            <a:ext cx="1143370" cy="511429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A018EA1B-8A9D-2E49-BB5C-06105EC50859}"/>
              </a:ext>
            </a:extLst>
          </p:cNvPr>
          <p:cNvCxnSpPr>
            <a:cxnSpLocks/>
          </p:cNvCxnSpPr>
          <p:nvPr/>
        </p:nvCxnSpPr>
        <p:spPr>
          <a:xfrm>
            <a:off x="2361830" y="2541722"/>
            <a:ext cx="1143370" cy="704635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8100D95B-904C-C549-9984-7FCE9852793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353550" y="2546783"/>
            <a:ext cx="1233795" cy="121188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3A89123-AD55-0A42-B87B-D33AA5A943F8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9015660" y="3003983"/>
            <a:ext cx="1028885" cy="559300"/>
          </a:xfrm>
          <a:prstGeom prst="straightConnector1">
            <a:avLst/>
          </a:prstGeom>
          <a:ln w="508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8CC901A-5406-9C44-B7E4-43C3CE3E4F9B}"/>
              </a:ext>
            </a:extLst>
          </p:cNvPr>
          <p:cNvSpPr txBox="1"/>
          <p:nvPr/>
        </p:nvSpPr>
        <p:spPr>
          <a:xfrm>
            <a:off x="8823340" y="2630743"/>
            <a:ext cx="9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Wissen</a:t>
            </a:r>
          </a:p>
          <a:p>
            <a:r>
              <a:rPr lang="de-DE" dirty="0"/>
              <a:t>teilen</a:t>
            </a:r>
          </a:p>
        </p:txBody>
      </p:sp>
    </p:spTree>
    <p:extLst>
      <p:ext uri="{BB962C8B-B14F-4D97-AF65-F5344CB8AC3E}">
        <p14:creationId xmlns:p14="http://schemas.microsoft.com/office/powerpoint/2010/main" val="296770415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Community Marketing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Community, </a:t>
            </a:r>
            <a:r>
              <a:rPr lang="de-DE" sz="2000" b="1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64880" cy="3998138"/>
          </a:xfrm>
        </p:spPr>
        <p:txBody>
          <a:bodyPr>
            <a:normAutofit/>
          </a:bodyPr>
          <a:lstStyle/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Interessenten der Zielgruppe werden einzeln selektiert und kontaktet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Community Marketing als subtile Form der Interessentenansprache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Empfehlung durch Community-Mitglieder hat erheblich höheres Gewicht als eigene Werbung</a:t>
            </a:r>
          </a:p>
          <a:p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Influencer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Marketing in Blogs (Blogosphäre)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Kontaktanfragen verlässlich beantworten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27</a:t>
            </a:fld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B489A79-ADDA-244D-A9DD-4495A9447F41}"/>
              </a:ext>
            </a:extLst>
          </p:cNvPr>
          <p:cNvSpPr/>
          <p:nvPr/>
        </p:nvSpPr>
        <p:spPr>
          <a:xfrm>
            <a:off x="9692640" y="2286000"/>
            <a:ext cx="1950720" cy="59436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Aktion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65F08135-E294-2E46-A659-9A6F8D7ABA1F}"/>
              </a:ext>
            </a:extLst>
          </p:cNvPr>
          <p:cNvSpPr/>
          <p:nvPr/>
        </p:nvSpPr>
        <p:spPr>
          <a:xfrm>
            <a:off x="9692640" y="4754880"/>
            <a:ext cx="1950720" cy="594360"/>
          </a:xfrm>
          <a:prstGeom prst="round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Reaktion</a:t>
            </a:r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942E9372-56BC-D046-9632-F648BD963196}"/>
              </a:ext>
            </a:extLst>
          </p:cNvPr>
          <p:cNvSpPr/>
          <p:nvPr/>
        </p:nvSpPr>
        <p:spPr>
          <a:xfrm>
            <a:off x="10325100" y="3124835"/>
            <a:ext cx="685800" cy="1493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15933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Bestimmung des </a:t>
            </a:r>
            <a:r>
              <a:rPr lang="de-DE" sz="4000" b="1" dirty="0" err="1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-Media-Potenzials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Community, </a:t>
            </a:r>
            <a:r>
              <a:rPr lang="de-DE" sz="2000" b="1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Netzeffekt bestimmt im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Marketing das Potenzial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Subcommunitys erleichtern den Start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Communitys erzielen Branding-Effekt bei hoher Interaktionsrate</a:t>
            </a:r>
          </a:p>
          <a:p>
            <a:pPr marL="0" indent="0">
              <a:buNone/>
            </a:pP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Steigerung der Markenbekanntheit mit jedem neuen Besucher und jedem 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    neuen Beitrag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28</a:t>
            </a:fld>
            <a:endParaRPr lang="de-DE" dirty="0"/>
          </a:p>
        </p:txBody>
      </p:sp>
      <p:sp>
        <p:nvSpPr>
          <p:cNvPr id="7" name="Gestreifter Pfeil nach rechts 6">
            <a:hlinkClick r:id="rId3"/>
            <a:extLst>
              <a:ext uri="{FF2B5EF4-FFF2-40B4-BE49-F238E27FC236}">
                <a16:creationId xmlns:a16="http://schemas.microsoft.com/office/drawing/2014/main" id="{152256E3-CC2F-A545-8072-15C9C1D10042}"/>
              </a:ext>
            </a:extLst>
          </p:cNvPr>
          <p:cNvSpPr/>
          <p:nvPr/>
        </p:nvSpPr>
        <p:spPr>
          <a:xfrm>
            <a:off x="2584173" y="4353339"/>
            <a:ext cx="6304722" cy="18042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Fallbeispiel Netzeffekt</a:t>
            </a:r>
          </a:p>
        </p:txBody>
      </p:sp>
    </p:spTree>
    <p:extLst>
      <p:ext uri="{BB962C8B-B14F-4D97-AF65-F5344CB8AC3E}">
        <p14:creationId xmlns:p14="http://schemas.microsoft.com/office/powerpoint/2010/main" val="223856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in der Kundenpflege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Aufbau und Nutzung des Bestandseffektes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29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im Web-Business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Kontinuierliche Verbesserungen mit der Optimierungsspirale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35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Bestimmung des CRM-Potenzials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Customer </a:t>
            </a:r>
            <a:r>
              <a:rPr lang="de-DE" sz="2000" b="1" dirty="0" err="1">
                <a:latin typeface="Avenir Book" charset="0"/>
                <a:ea typeface="Avenir Book" charset="0"/>
                <a:cs typeface="Avenir Book" charset="0"/>
              </a:rPr>
              <a:t>Relationship</a:t>
            </a: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Management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75962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CRM-Potenzial zielt auf Kostensenkung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Konversionsrate steigt für das gesamte Web-Business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CRM steigert langfristig den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life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time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value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Kalkulation der Gewinnsteigerung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Mischung aus Alt- und Neukunden steigert Gewinn (G)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G = Ertrag (E) </a:t>
            </a:r>
            <a:r>
              <a:rPr lang="mr-IN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–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 [Kosten Neukunden (K</a:t>
            </a:r>
            <a:r>
              <a:rPr lang="de-DE" sz="2200" baseline="-250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) + Kosten Bestandskunden (K</a:t>
            </a:r>
            <a:r>
              <a:rPr lang="de-DE" sz="2200" baseline="-250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B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)]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CRM senkt die Gesamtkosten über den Bestandseffekt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568523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Gewinnsteigerung im CRM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Customer </a:t>
            </a:r>
            <a:r>
              <a:rPr lang="de-DE" sz="2000" b="1" dirty="0" err="1">
                <a:latin typeface="Avenir Book" charset="0"/>
                <a:ea typeface="Avenir Book" charset="0"/>
                <a:cs typeface="Avenir Book" charset="0"/>
              </a:rPr>
              <a:t>Relationship</a:t>
            </a: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 Management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31</a:t>
            </a:fld>
            <a:endParaRPr lang="de-DE"/>
          </a:p>
        </p:txBody>
      </p:sp>
      <p:pic>
        <p:nvPicPr>
          <p:cNvPr id="8" name="Grafik 22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5891" y="1690688"/>
            <a:ext cx="7730836" cy="43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544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im Web-Business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Von der Konversionspyramide zur Konversionsspirale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32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5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7C65B-DADD-7E4A-9D44-E8103EE8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Konversionspyramide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051B396-7D0F-724A-BCB7-8DB68FB99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926" y="1825625"/>
            <a:ext cx="5044148" cy="4351338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085621-52A0-7E4D-9E31-B7A8B890D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004F65-8E31-044B-A7CF-2A92888E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33</a:t>
            </a:fld>
            <a:endParaRPr lang="de-DE"/>
          </a:p>
        </p:txBody>
      </p:sp>
      <p:pic>
        <p:nvPicPr>
          <p:cNvPr id="8" name="Bild 3">
            <a:extLst>
              <a:ext uri="{FF2B5EF4-FFF2-40B4-BE49-F238E27FC236}">
                <a16:creationId xmlns:a16="http://schemas.microsoft.com/office/drawing/2014/main" id="{7A5DEBBB-C47C-6944-B2BB-0B8060C7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7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423428"/>
              </p:ext>
            </p:extLst>
          </p:nvPr>
        </p:nvGraphicFramePr>
        <p:xfrm>
          <a:off x="999067" y="1874519"/>
          <a:ext cx="10473442" cy="374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8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4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Konversionsstufen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Anzahl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Jeweilige Quote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Relative Kosten </a:t>
                      </a:r>
                      <a:b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 Kauf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Suchvolumen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350.000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Gesamtkosten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5.795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5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Besucher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16.000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33,3 %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0,36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5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Interessenten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5.280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1,10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5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Warenkorb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1.320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20 %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4,39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5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Konversionen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264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21,95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Bild 3">
            <a:extLst>
              <a:ext uri="{FF2B5EF4-FFF2-40B4-BE49-F238E27FC236}">
                <a16:creationId xmlns:a16="http://schemas.microsoft.com/office/drawing/2014/main" id="{A229F5C2-32FC-BF46-9A04-EC1E04842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6EC8B65-8C5B-CE41-A720-0FA650C7F9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Konversionskosten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Controlling aller Stufen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A26F1-85B5-6040-A1C2-0AEC8662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Potenziale im Web-Business</a:t>
            </a:r>
          </a:p>
        </p:txBody>
      </p:sp>
    </p:spTree>
    <p:extLst>
      <p:ext uri="{BB962C8B-B14F-4D97-AF65-F5344CB8AC3E}">
        <p14:creationId xmlns:p14="http://schemas.microsoft.com/office/powerpoint/2010/main" val="3826921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Konversionsspirale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Wachstumsspirale im Web-Marketing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35</a:t>
            </a:fld>
            <a:endParaRPr lang="de-DE"/>
          </a:p>
        </p:txBody>
      </p:sp>
      <p:pic>
        <p:nvPicPr>
          <p:cNvPr id="7" name="Grafik 251"/>
          <p:cNvPicPr/>
          <p:nvPr/>
        </p:nvPicPr>
        <p:blipFill>
          <a:blip r:embed="rId3"/>
          <a:stretch>
            <a:fillRect/>
          </a:stretch>
        </p:blipFill>
        <p:spPr>
          <a:xfrm>
            <a:off x="4065639" y="1763661"/>
            <a:ext cx="7619999" cy="43087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A1C3843-B6B5-4040-A985-4A362A021507}"/>
              </a:ext>
            </a:extLst>
          </p:cNvPr>
          <p:cNvSpPr txBox="1"/>
          <p:nvPr/>
        </p:nvSpPr>
        <p:spPr>
          <a:xfrm>
            <a:off x="999067" y="2301200"/>
            <a:ext cx="3954286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/>
              <a:t>Jede Station in diesem Kreis entspricht einer Stufe auf der Konversionspyramide.</a:t>
            </a:r>
          </a:p>
          <a:p>
            <a:r>
              <a:rPr lang="de-DE" sz="2400" dirty="0"/>
              <a:t>Auf jeder Stufe stellen sich die Fragen des optimalen Einsatzes der Ressourcen.</a:t>
            </a:r>
          </a:p>
          <a:p>
            <a:r>
              <a:rPr lang="de-DE" sz="2400" dirty="0"/>
              <a:t>Hier sind je zwei  alternative Möglichkeiten dargestellt.</a:t>
            </a:r>
          </a:p>
        </p:txBody>
      </p:sp>
    </p:spTree>
    <p:extLst>
      <p:ext uri="{BB962C8B-B14F-4D97-AF65-F5344CB8AC3E}">
        <p14:creationId xmlns:p14="http://schemas.microsoft.com/office/powerpoint/2010/main" val="98089725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830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Marketing Potenziale im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08986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Potenziale im Web-Business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98139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Marketingstrategie zielt auf Segmentierung der Zielgruppe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Wissen zur Funktionsweise von Suchmaschinen steigert die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  <a:sym typeface="Wingdings"/>
              </a:rPr>
              <a:t>Findability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 von Communitys und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Social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Marketing aus Netzeffekt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Customer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Relationship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Management erschließt Potenziale</a:t>
            </a:r>
          </a:p>
          <a:p>
            <a:pPr marL="0" indent="0">
              <a:buNone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Kunden in Datenbank registrieren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 Nutzung des Bestandseffektes im Marketing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Wachstumsspirale visualisiert Aufbau, Erschließung und Nutzung der Potenziale</a:t>
            </a:r>
          </a:p>
          <a:p>
            <a:pPr marL="0" indent="0">
              <a:buNone/>
            </a:pPr>
            <a:b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	Erste Kontaktaufnahme 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  <a:sym typeface="Wingdings"/>
              </a:rPr>
              <a:t>Findability</a:t>
            </a:r>
            <a:endParaRPr lang="de-DE" sz="2200" dirty="0">
              <a:latin typeface="Avenir Book" charset="0"/>
              <a:ea typeface="Avenir Book" charset="0"/>
              <a:cs typeface="Avenir Book" charset="0"/>
              <a:sym typeface="Wingdings"/>
            </a:endParaRPr>
          </a:p>
          <a:p>
            <a:pPr marL="0" indent="0">
              <a:buNone/>
            </a:pPr>
            <a:r>
              <a:rPr lang="de-DE" sz="2200" dirty="0">
                <a:latin typeface="Avenir Book" charset="0"/>
                <a:ea typeface="Avenir Book" charset="0"/>
                <a:cs typeface="Avenir Book" charset="0"/>
                <a:sym typeface="Wingdings"/>
              </a:rPr>
              <a:t>	Zur Zielaktion führen  Usability</a:t>
            </a: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37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578436" y="339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83871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61323" y="2533261"/>
            <a:ext cx="9144000" cy="1676400"/>
            <a:chOff x="0" y="2086"/>
            <a:chExt cx="5760" cy="1056"/>
          </a:xfrm>
        </p:grpSpPr>
        <p:sp>
          <p:nvSpPr>
            <p:cNvPr id="40653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53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06539" name="Line 4"/>
          <p:cNvSpPr>
            <a:spLocks noChangeShapeType="1"/>
          </p:cNvSpPr>
          <p:nvPr/>
        </p:nvSpPr>
        <p:spPr bwMode="gray">
          <a:xfrm>
            <a:off x="3623487" y="3457186"/>
            <a:ext cx="425767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de-DE" sz="2000">
              <a:latin typeface="Arial"/>
              <a:cs typeface="Arial"/>
            </a:endParaRPr>
          </a:p>
        </p:txBody>
      </p:sp>
      <p:sp>
        <p:nvSpPr>
          <p:cNvPr id="406540" name="Line 5"/>
          <p:cNvSpPr>
            <a:spLocks noChangeShapeType="1"/>
          </p:cNvSpPr>
          <p:nvPr/>
        </p:nvSpPr>
        <p:spPr bwMode="gray">
          <a:xfrm>
            <a:off x="5523723" y="1847462"/>
            <a:ext cx="0" cy="37115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de-DE" sz="2000">
              <a:latin typeface="Arial"/>
              <a:cs typeface="Arial"/>
            </a:endParaRPr>
          </a:p>
        </p:txBody>
      </p:sp>
      <p:sp>
        <p:nvSpPr>
          <p:cNvPr id="406542" name="Rectangle 7"/>
          <p:cNvSpPr>
            <a:spLocks noChangeArrowheads="1"/>
          </p:cNvSpPr>
          <p:nvPr/>
        </p:nvSpPr>
        <p:spPr bwMode="gray">
          <a:xfrm>
            <a:off x="3409678" y="3213656"/>
            <a:ext cx="3066545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sz="2000" dirty="0">
                <a:latin typeface="Arial"/>
                <a:cs typeface="Arial"/>
              </a:rPr>
              <a:t>1. </a:t>
            </a:r>
            <a:r>
              <a:rPr lang="en-GB" sz="2000" dirty="0" err="1">
                <a:latin typeface="Arial"/>
                <a:cs typeface="Arial"/>
              </a:rPr>
              <a:t>Potenzialbeschreibung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406543" name="Rectangle 8"/>
          <p:cNvSpPr>
            <a:spLocks noChangeArrowheads="1"/>
          </p:cNvSpPr>
          <p:nvPr/>
        </p:nvSpPr>
        <p:spPr bwMode="gray">
          <a:xfrm>
            <a:off x="6476223" y="2573214"/>
            <a:ext cx="1678732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GB" sz="2000" dirty="0">
                <a:latin typeface="Arial"/>
                <a:cs typeface="Arial"/>
              </a:rPr>
              <a:t>2. </a:t>
            </a:r>
            <a:r>
              <a:rPr lang="en-GB" sz="2000" dirty="0" err="1">
                <a:latin typeface="Arial"/>
                <a:cs typeface="Arial"/>
              </a:rPr>
              <a:t>Aktivitäten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406558" name="Freeform 30"/>
          <p:cNvSpPr>
            <a:spLocks/>
          </p:cNvSpPr>
          <p:nvPr/>
        </p:nvSpPr>
        <p:spPr bwMode="gray">
          <a:xfrm>
            <a:off x="3155173" y="1390261"/>
            <a:ext cx="5645150" cy="4840288"/>
          </a:xfrm>
          <a:custGeom>
            <a:avLst/>
            <a:gdLst/>
            <a:ahLst/>
            <a:cxnLst>
              <a:cxn ang="0">
                <a:pos x="52" y="166"/>
              </a:cxn>
              <a:cxn ang="0">
                <a:pos x="132" y="68"/>
              </a:cxn>
              <a:cxn ang="0">
                <a:pos x="54" y="4"/>
              </a:cxn>
              <a:cxn ang="0">
                <a:pos x="3" y="66"/>
              </a:cxn>
              <a:cxn ang="0">
                <a:pos x="53" y="107"/>
              </a:cxn>
              <a:cxn ang="0">
                <a:pos x="86" y="67"/>
              </a:cxn>
              <a:cxn ang="0">
                <a:pos x="54" y="41"/>
              </a:cxn>
              <a:cxn ang="0">
                <a:pos x="33" y="67"/>
              </a:cxn>
            </a:cxnLst>
            <a:rect l="0" t="0" r="r" b="b"/>
            <a:pathLst>
              <a:path w="137" h="166">
                <a:moveTo>
                  <a:pt x="52" y="166"/>
                </a:moveTo>
                <a:cubicBezTo>
                  <a:pt x="101" y="161"/>
                  <a:pt x="137" y="117"/>
                  <a:pt x="132" y="68"/>
                </a:cubicBezTo>
                <a:cubicBezTo>
                  <a:pt x="129" y="29"/>
                  <a:pt x="94" y="0"/>
                  <a:pt x="54" y="4"/>
                </a:cubicBezTo>
                <a:cubicBezTo>
                  <a:pt x="23" y="7"/>
                  <a:pt x="0" y="35"/>
                  <a:pt x="3" y="66"/>
                </a:cubicBezTo>
                <a:cubicBezTo>
                  <a:pt x="6" y="92"/>
                  <a:pt x="28" y="110"/>
                  <a:pt x="53" y="107"/>
                </a:cubicBezTo>
                <a:cubicBezTo>
                  <a:pt x="73" y="105"/>
                  <a:pt x="88" y="88"/>
                  <a:pt x="86" y="67"/>
                </a:cubicBezTo>
                <a:cubicBezTo>
                  <a:pt x="84" y="51"/>
                  <a:pt x="70" y="40"/>
                  <a:pt x="54" y="41"/>
                </a:cubicBezTo>
                <a:cubicBezTo>
                  <a:pt x="41" y="42"/>
                  <a:pt x="32" y="54"/>
                  <a:pt x="33" y="67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de-DE" sz="2000">
              <a:latin typeface="Arial"/>
              <a:cs typeface="Arial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7504923" y="1879727"/>
            <a:ext cx="2148430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 anchor="b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GB" sz="2000" dirty="0">
                <a:latin typeface="Arial"/>
                <a:cs typeface="Arial"/>
              </a:rPr>
              <a:t>5. </a:t>
            </a:r>
            <a:r>
              <a:rPr lang="en-GB" sz="2000" dirty="0" err="1">
                <a:latin typeface="Arial"/>
                <a:cs typeface="Arial"/>
              </a:rPr>
              <a:t>Kontrollgrößen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gray">
          <a:xfrm>
            <a:off x="2936114" y="1695061"/>
            <a:ext cx="1511889" cy="7085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GB" sz="2000" dirty="0">
                <a:latin typeface="Arial"/>
                <a:cs typeface="Arial"/>
              </a:rPr>
              <a:t>4. </a:t>
            </a:r>
            <a:r>
              <a:rPr lang="en-GB" sz="2000" dirty="0" err="1">
                <a:latin typeface="Arial"/>
                <a:cs typeface="Arial"/>
              </a:rPr>
              <a:t>Auswahl</a:t>
            </a:r>
            <a:r>
              <a:rPr lang="en-GB" sz="2000" dirty="0">
                <a:latin typeface="Arial"/>
                <a:cs typeface="Arial"/>
              </a:rPr>
              <a:t>-</a:t>
            </a:r>
          </a:p>
          <a:p>
            <a:pPr algn="r" eaLnBrk="0" hangingPunct="0"/>
            <a:r>
              <a:rPr lang="en-GB" sz="2000" dirty="0" err="1">
                <a:latin typeface="Arial"/>
                <a:cs typeface="Arial"/>
              </a:rPr>
              <a:t>verfahren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3532336" y="6284788"/>
            <a:ext cx="3350533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342900" indent="-342900" algn="r" eaLnBrk="0" hangingPunct="0"/>
            <a:r>
              <a:rPr lang="en-GB" sz="2000" dirty="0">
                <a:latin typeface="Arial"/>
                <a:cs typeface="Arial"/>
              </a:rPr>
              <a:t>1. </a:t>
            </a:r>
            <a:r>
              <a:rPr lang="en-GB" sz="2000" dirty="0" err="1">
                <a:latin typeface="Arial"/>
                <a:cs typeface="Arial"/>
              </a:rPr>
              <a:t>Verbesserungspotenziale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406544" name="Rectangle 9"/>
          <p:cNvSpPr>
            <a:spLocks noChangeArrowheads="1"/>
          </p:cNvSpPr>
          <p:nvPr/>
        </p:nvSpPr>
        <p:spPr bwMode="gray">
          <a:xfrm>
            <a:off x="2302143" y="3965544"/>
            <a:ext cx="1697580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 anchor="b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GB" sz="2000" dirty="0">
                <a:latin typeface="Arial"/>
                <a:cs typeface="Arial"/>
              </a:rPr>
              <a:t>3. Controlling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48A99B5-E0B5-DF45-BB60-6C635388529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5200" y="4272989"/>
            <a:ext cx="2338153" cy="400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2075" tIns="46038" rIns="92075" bIns="46038" anchor="b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GB" sz="2000" dirty="0">
                <a:latin typeface="Arial"/>
                <a:cs typeface="Arial"/>
              </a:rPr>
              <a:t>6. </a:t>
            </a:r>
            <a:r>
              <a:rPr lang="en-GB" sz="2000" dirty="0" err="1">
                <a:latin typeface="Arial"/>
                <a:cs typeface="Arial"/>
              </a:rPr>
              <a:t>Struktureffekte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0E29254F-5852-5E48-AEFD-4DA0FF54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34" y="311681"/>
            <a:ext cx="10045095" cy="704726"/>
          </a:xfrm>
        </p:spPr>
        <p:txBody>
          <a:bodyPr>
            <a:normAutofit fontScale="90000"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Potenziale im Web-Business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de-DE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20ABA2D-0563-6B4B-85D1-C9E6CE621EAF}"/>
              </a:ext>
            </a:extLst>
          </p:cNvPr>
          <p:cNvSpPr/>
          <p:nvPr/>
        </p:nvSpPr>
        <p:spPr>
          <a:xfrm>
            <a:off x="1076995" y="893265"/>
            <a:ext cx="5596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dirty="0">
                <a:latin typeface="Avenir Book" charset="0"/>
                <a:ea typeface="Avenir Book" charset="0"/>
                <a:cs typeface="Avenir Book" charset="0"/>
              </a:rPr>
              <a:t>Erschließung der Potenziale durch Wachstumsspirale</a:t>
            </a:r>
          </a:p>
        </p:txBody>
      </p:sp>
      <p:pic>
        <p:nvPicPr>
          <p:cNvPr id="33" name="Bild 6">
            <a:extLst>
              <a:ext uri="{FF2B5EF4-FFF2-40B4-BE49-F238E27FC236}">
                <a16:creationId xmlns:a16="http://schemas.microsoft.com/office/drawing/2014/main" id="{DBDF2E34-DFF9-EC4B-B2D6-0B88E1BB5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41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2" grpId="0" animBg="1"/>
      <p:bldP spid="406543" grpId="0" animBg="1"/>
      <p:bldP spid="22" grpId="0" animBg="1"/>
      <p:bldP spid="21" grpId="0" animBg="1"/>
      <p:bldP spid="23" grpId="0" animBg="1"/>
      <p:bldP spid="40654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Neue Potenziale vorbereiten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Aufbau eines Web-Business</a:t>
            </a:r>
            <a:endParaRPr lang="de-DE" sz="4000" b="1" dirty="0">
              <a:solidFill>
                <a:srgbClr val="0A6BB2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3"/>
            <a:ext cx="10515600" cy="3140029"/>
          </a:xfrm>
        </p:spPr>
        <p:txBody>
          <a:bodyPr>
            <a:noAutofit/>
          </a:bodyPr>
          <a:lstStyle/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Neue Potenziale im Web-Business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Neue Angebote im eigenen Kundenbestand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Erprobte Güter in neuen Kundensegmenten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Aus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Besucherverhalten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neue Impulse für Güter gewinnen</a:t>
            </a:r>
          </a:p>
          <a:p>
            <a:pPr lvl="0"/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Synergien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neue Marketingpotenziale entdecken</a:t>
            </a:r>
          </a:p>
          <a:p>
            <a:pPr lvl="0"/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Markttransparenz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zeigt neue Potenziale auf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Transparenz im Web-Business ermöglicht </a:t>
            </a:r>
            <a:r>
              <a:rPr lang="de-DE" sz="2200" b="1" dirty="0">
                <a:latin typeface="Avenir Book" charset="0"/>
                <a:ea typeface="Avenir Book" charset="0"/>
                <a:cs typeface="Avenir Book" charset="0"/>
              </a:rPr>
              <a:t>Ermittlung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der Potenziale</a:t>
            </a:r>
          </a:p>
          <a:p>
            <a:pPr marL="0" lvl="0" indent="0">
              <a:buNone/>
            </a:pPr>
            <a:endParaRPr lang="de-DE" sz="2400" dirty="0"/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pPr lvl="0"/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787FFE8-CFEE-244F-AF33-87E78484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DE"/>
              <a:t>Potenziale im Web-Business</a:t>
            </a:r>
          </a:p>
        </p:txBody>
      </p:sp>
    </p:spTree>
    <p:extLst>
      <p:ext uri="{BB962C8B-B14F-4D97-AF65-F5344CB8AC3E}">
        <p14:creationId xmlns:p14="http://schemas.microsoft.com/office/powerpoint/2010/main" val="3690853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Potenzial der Werbung ist unberechenbar?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Potenziale im Web-Business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6</a:t>
            </a:fld>
            <a:endParaRPr lang="de-DE"/>
          </a:p>
        </p:txBody>
      </p:sp>
      <p:pic>
        <p:nvPicPr>
          <p:cNvPr id="7" name=" Rittersport Werbung [360p].mp4">
            <a:hlinkClick r:id="" action="ppaction://media"/>
            <a:extLst>
              <a:ext uri="{FF2B5EF4-FFF2-40B4-BE49-F238E27FC236}">
                <a16:creationId xmlns:a16="http://schemas.microsoft.com/office/drawing/2014/main" id="{C609D910-88A1-4F4A-B02B-EE66448A0D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330" y="1449631"/>
            <a:ext cx="6096000" cy="4572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2D4099A-D8E9-B34B-AA29-DC950ACD71BF}"/>
              </a:ext>
            </a:extLst>
          </p:cNvPr>
          <p:cNvSpPr txBox="1"/>
          <p:nvPr/>
        </p:nvSpPr>
        <p:spPr>
          <a:xfrm>
            <a:off x="8153400" y="1460500"/>
            <a:ext cx="3565849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4800" dirty="0"/>
              <a:t>Wieviel Tafeln Schokolade verkauft dieser Werbespot?</a:t>
            </a:r>
          </a:p>
        </p:txBody>
      </p:sp>
    </p:spTree>
    <p:extLst>
      <p:ext uri="{BB962C8B-B14F-4D97-AF65-F5344CB8AC3E}">
        <p14:creationId xmlns:p14="http://schemas.microsoft.com/office/powerpoint/2010/main" val="2306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19AAE-F0D3-E44A-AD5C-FA9731F9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rgbClr val="0A6BB2"/>
                </a:solidFill>
                <a:latin typeface="Ubuntu" charset="0"/>
              </a:rPr>
              <a:t>Performance Werbung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3A9C0-C248-CD4E-A8DE-9542D54EA1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.Apple Color Emoji UI"/>
              <a:buChar char="➕"/>
            </a:pPr>
            <a:r>
              <a:rPr lang="de-DE" sz="2400" dirty="0"/>
              <a:t>Zielorientierte Werbestrategie mit messbarer Erfolgskontrolle</a:t>
            </a:r>
          </a:p>
          <a:p>
            <a:pPr>
              <a:buFont typeface=".Apple Color Emoji UI"/>
              <a:buChar char="➕"/>
            </a:pPr>
            <a:r>
              <a:rPr lang="de-DE" sz="2400" dirty="0"/>
              <a:t>Analyse und Steuerung während der Laufzeit der Kampagne</a:t>
            </a:r>
          </a:p>
          <a:p>
            <a:pPr>
              <a:buFont typeface=".Apple Color Emoji UI"/>
              <a:buChar char="➕"/>
            </a:pPr>
            <a:r>
              <a:rPr lang="de-DE" sz="2400" dirty="0"/>
              <a:t>Genaue Messung der Ergebnisse</a:t>
            </a:r>
          </a:p>
          <a:p>
            <a:pPr>
              <a:buFont typeface=".Apple Color Emoji UI"/>
              <a:buChar char="➕"/>
            </a:pPr>
            <a:r>
              <a:rPr lang="de-DE" sz="2400" dirty="0"/>
              <a:t>Reaktionen, Konversionen</a:t>
            </a:r>
          </a:p>
          <a:p>
            <a:pPr>
              <a:buFont typeface=".Apple Color Emoji UI"/>
              <a:buChar char="➕"/>
            </a:pPr>
            <a:r>
              <a:rPr lang="de-DE" sz="2400" dirty="0"/>
              <a:t>Betriebswirtschaftliche Kennzahlen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A0BFC9-00C2-F74C-B2A2-9B2585321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Klassische Werbekampagne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„Die Hälfte meines Werbebudgets gebe ich umsonst aus – ich weiß nur nicht, welche.“ [Henry Ford]</a:t>
            </a:r>
          </a:p>
          <a:p>
            <a:pPr marL="0" indent="0">
              <a:buNone/>
            </a:pPr>
            <a:endParaRPr lang="de-DE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Symbol" pitchFamily="2" charset="2"/>
              <a:buChar char="-"/>
            </a:pPr>
            <a:r>
              <a:rPr lang="de-D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Schätzung der Ergebnisse nach Abschluss der Kampagne</a:t>
            </a:r>
          </a:p>
          <a:p>
            <a:pPr>
              <a:buFont typeface="Symbol" pitchFamily="2" charset="2"/>
              <a:buChar char="-"/>
            </a:pPr>
            <a:r>
              <a:rPr lang="de-D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Reichweitenorientierte Abrechnung</a:t>
            </a:r>
          </a:p>
          <a:p>
            <a:pPr>
              <a:buFont typeface="Symbol" pitchFamily="2" charset="2"/>
              <a:buChar char="-"/>
            </a:pPr>
            <a:r>
              <a:rPr lang="de-D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Medienbasierte Kennzahlen (Aussendungen)</a:t>
            </a:r>
          </a:p>
          <a:p>
            <a:pPr>
              <a:buFont typeface="Symbol" pitchFamily="2" charset="2"/>
              <a:buChar char="-"/>
            </a:pPr>
            <a:r>
              <a:rPr lang="de-D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Budgetsteuerung</a:t>
            </a:r>
          </a:p>
          <a:p>
            <a:pPr marL="0" indent="0">
              <a:buNone/>
            </a:pPr>
            <a:endParaRPr lang="de-DE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069B9-B97A-8D41-B210-63E3B6BD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Potenziale im Web-Business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DA9F2B-343E-794F-A9A5-8A5156B8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6AE48-7C70-3C43-BCC3-4872B42DB367}" type="slidenum">
              <a:rPr lang="de-DE" smtClean="0"/>
              <a:t>7</a:t>
            </a:fld>
            <a:endParaRPr lang="de-DE"/>
          </a:p>
        </p:txBody>
      </p:sp>
      <p:pic>
        <p:nvPicPr>
          <p:cNvPr id="9" name="Bild 3">
            <a:extLst>
              <a:ext uri="{FF2B5EF4-FFF2-40B4-BE49-F238E27FC236}">
                <a16:creationId xmlns:a16="http://schemas.microsoft.com/office/drawing/2014/main" id="{3D0690D0-1C7F-C943-B364-3DA2FE6F4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6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AEE93-7953-234F-ADA2-9B25FA43E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4400" dirty="0">
                <a:solidFill>
                  <a:srgbClr val="0A6BB2"/>
                </a:solidFill>
                <a:latin typeface="Ubuntu" charset="0"/>
              </a:rPr>
              <a:t>Potenziale in generischen Suchen (SEO)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EBD8F0-B1D9-2446-A1CF-B3D52B8B2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dirty="0"/>
              <a:t>Ermittlung der Potenziale für die Suchbegriffe der Zielgruppe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85D382-438E-0E41-8D17-74BBA4287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DA4740-7D66-574E-B0F7-1F0704D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8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D8008CF-68C4-9F43-9FE4-ACCBC081B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334" y="31168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Listung in Suchmaschinen - SEO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b="1" dirty="0">
                <a:latin typeface="Avenir Book" charset="0"/>
                <a:ea typeface="Avenir Book" charset="0"/>
                <a:cs typeface="Avenir Book" charset="0"/>
              </a:rPr>
              <a:t>Potenziale im Web-Business</a:t>
            </a:r>
            <a:b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</a:br>
            <a:endParaRPr lang="de-DE" sz="16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58334" y="1637244"/>
            <a:ext cx="10515600" cy="4186520"/>
          </a:xfrm>
        </p:spPr>
        <p:txBody>
          <a:bodyPr>
            <a:no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Gute Platzierungen für relevante Webseiten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Erfahrung und Know-how als Voraussetzung für Verbesserung der Position in Suchergebnisliste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Besseres Ranking als Ergebnis des Lerneffektes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Potenzialbestimmung über Anzahl der Sichtkontakte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Ermittlung des Potenzials für jeden einzelnen Suchbegriff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Erste Schritte: Optimierung einzelner Webseiten, Erlernen der Optimierungstechniken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Lernkurve als Gradmesser des möglichen Erfolgs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Schnelles Ansteigen der Lernkurve nach guter Platzierung erster Webseiten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Potenziale im Web-Business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5217-4528-B44C-8B46-B01FA30B08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Macintosh PowerPoint</Application>
  <PresentationFormat>Breitbild</PresentationFormat>
  <Paragraphs>424</Paragraphs>
  <Slides>37</Slides>
  <Notes>5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7" baseType="lpstr">
      <vt:lpstr>.Apple Color Emoji UI</vt:lpstr>
      <vt:lpstr>Arial</vt:lpstr>
      <vt:lpstr>Avenir Book</vt:lpstr>
      <vt:lpstr>Calibri</vt:lpstr>
      <vt:lpstr>Calibri Light</vt:lpstr>
      <vt:lpstr>Open Sans</vt:lpstr>
      <vt:lpstr>Open Sans Semibold</vt:lpstr>
      <vt:lpstr>Symbol</vt:lpstr>
      <vt:lpstr>Ubuntu</vt:lpstr>
      <vt:lpstr>Office-Design</vt:lpstr>
      <vt:lpstr>PowerPoint-Präsentation</vt:lpstr>
      <vt:lpstr>Übersicht</vt:lpstr>
      <vt:lpstr>Potenziale im Web-Business</vt:lpstr>
      <vt:lpstr>Potenziale im Web-Business </vt:lpstr>
      <vt:lpstr>Neue Potenziale vorbereiten Aufbau eines Web-Business</vt:lpstr>
      <vt:lpstr>Potenzial der Werbung ist unberechenbar?</vt:lpstr>
      <vt:lpstr>Performance Werbung</vt:lpstr>
      <vt:lpstr>Potenziale in generischen Suchen (SEO)</vt:lpstr>
      <vt:lpstr>Listung in Suchmaschinen - SEO Potenziale im Web-Business </vt:lpstr>
      <vt:lpstr>Optimierungspotenzial der Website Listung in Suchmaschinen - SEO </vt:lpstr>
      <vt:lpstr>SEO Klickwahrscheinlichkeiten auf Positionen</vt:lpstr>
      <vt:lpstr>Besucher von der erreichbaren Position  Listung in Suchmaschinen - SEO </vt:lpstr>
      <vt:lpstr>SEO Potenzial auf Positionen Listung in Suchmaschinen - SEO</vt:lpstr>
      <vt:lpstr>Potenzial des Suchbegriffes  Listung in Suchmaschinen - SEO</vt:lpstr>
      <vt:lpstr>Gesamtes SEO-Potenzial Listung in Suchmaschinen - SEO</vt:lpstr>
      <vt:lpstr>Potenzial in der Zielgruppe Listung in Suchmaschinen - SEO</vt:lpstr>
      <vt:lpstr>Potenziale in der Anzeigenwerbung</vt:lpstr>
      <vt:lpstr>Anzeigen in Suchmaschinen - SEA</vt:lpstr>
      <vt:lpstr>Suchergebnisseite</vt:lpstr>
      <vt:lpstr>Kampagnenaufbau  Werbung in Suchmaschinen - SEA</vt:lpstr>
      <vt:lpstr>Bestimmung des SEA-Potenzials  Werbung in Suchmaschinen - SEA</vt:lpstr>
      <vt:lpstr>Potenzial in der Anzeigenwerbung  Zielgruppensegmentierung</vt:lpstr>
      <vt:lpstr>PowerPoint-Präsentation</vt:lpstr>
      <vt:lpstr>Potenziale in Communitys</vt:lpstr>
      <vt:lpstr>Community, Social Marketing  Potenziale im Web-Business</vt:lpstr>
      <vt:lpstr>Dynamik der Community Community, Social Marketing</vt:lpstr>
      <vt:lpstr>Community Marketing  Community, Social Marketing</vt:lpstr>
      <vt:lpstr>Bestimmung des Social-Media-Potenzials  Community, Social Marketing</vt:lpstr>
      <vt:lpstr>Potenziale in der Kundenpflege</vt:lpstr>
      <vt:lpstr>Bestimmung des CRM-Potenzials  Customer Relationship Management</vt:lpstr>
      <vt:lpstr>Gewinnsteigerung im CRM  Customer Relationship Management</vt:lpstr>
      <vt:lpstr>Potenziale im Web-Business</vt:lpstr>
      <vt:lpstr>Konversionspyramide</vt:lpstr>
      <vt:lpstr>PowerPoint-Präsentation</vt:lpstr>
      <vt:lpstr>Konversionsspirale Wachstumsspirale im Web-Marketing</vt:lpstr>
      <vt:lpstr>PowerPoint-Präsentation</vt:lpstr>
      <vt:lpstr>Potenziale im Web-Business 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 User</cp:lastModifiedBy>
  <cp:revision>146</cp:revision>
  <dcterms:created xsi:type="dcterms:W3CDTF">2016-09-06T08:47:07Z</dcterms:created>
  <dcterms:modified xsi:type="dcterms:W3CDTF">2021-05-04T15:41:17Z</dcterms:modified>
</cp:coreProperties>
</file>