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67" r:id="rId4"/>
    <p:sldId id="269" r:id="rId5"/>
    <p:sldId id="270" r:id="rId6"/>
    <p:sldId id="271" r:id="rId7"/>
    <p:sldId id="272" r:id="rId8"/>
    <p:sldId id="273" r:id="rId9"/>
    <p:sldId id="274" r:id="rId10"/>
    <p:sldId id="278" r:id="rId11"/>
    <p:sldId id="279" r:id="rId12"/>
    <p:sldId id="281" r:id="rId13"/>
    <p:sldId id="282" r:id="rId14"/>
    <p:sldId id="285" r:id="rId15"/>
    <p:sldId id="286" r:id="rId16"/>
    <p:sldId id="284" r:id="rId17"/>
    <p:sldId id="265" r:id="rId18"/>
    <p:sldId id="266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6B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86"/>
    <p:restoredTop sz="94662"/>
  </p:normalViewPr>
  <p:slideViewPr>
    <p:cSldViewPr snapToGrid="0" snapToObjects="1">
      <p:cViewPr varScale="1">
        <p:scale>
          <a:sx n="65" d="100"/>
          <a:sy n="65" d="100"/>
        </p:scale>
        <p:origin x="22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F241D-949C-B242-845A-F8B983B04694}" type="datetimeFigureOut">
              <a:rPr lang="de-DE" smtClean="0"/>
              <a:t>05.03.20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8EDC1-9E9D-9747-9445-206990A9779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9922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666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266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979D-EB25-FB40-AA45-9B3F4D4AC672}" type="datetime1">
              <a:rPr lang="de-DE" smtClean="0"/>
              <a:t>05.03.20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148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F1D6-3812-C940-9DB0-130B2E18AFB4}" type="datetime1">
              <a:rPr lang="de-DE" smtClean="0"/>
              <a:t>05.03.20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0918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5513-80AA-F84E-9D3F-49CEC6D16634}" type="datetime1">
              <a:rPr lang="de-DE" smtClean="0"/>
              <a:t>05.03.20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1762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5FAE-85DC-A044-A142-17AF1527085A}" type="datetime1">
              <a:rPr lang="de-DE" smtClean="0"/>
              <a:t>05.03.20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7108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471AF-645E-B744-B2A8-44141AA28A02}" type="datetime1">
              <a:rPr lang="de-DE" smtClean="0"/>
              <a:t>05.03.20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593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A4F19-3FF4-8544-80FD-ACFEDA93C638}" type="datetime1">
              <a:rPr lang="de-DE" smtClean="0"/>
              <a:t>05.03.20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822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A28C-C7E8-BC49-B838-FFC890527BAC}" type="datetime1">
              <a:rPr lang="de-DE" smtClean="0"/>
              <a:t>05.03.20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646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B81F-0299-B94E-86A3-332A35A84FBA}" type="datetime1">
              <a:rPr lang="de-DE" smtClean="0"/>
              <a:t>05.03.20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467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CB9F-D4D8-4D40-BDA7-7A153D6B5C8B}" type="datetime1">
              <a:rPr lang="de-DE" smtClean="0"/>
              <a:t>05.03.20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921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87B5D-390D-7A4D-9DE4-9B5AE4FE86E4}" type="datetime1">
              <a:rPr lang="de-DE" smtClean="0"/>
              <a:t>05.03.20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17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F73EA-3213-704B-91C1-A20F0E30B2A4}" type="datetime1">
              <a:rPr lang="de-DE" smtClean="0"/>
              <a:t>05.03.20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903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1DD14-957B-F34C-8E20-27CFF8CD3818}" type="datetime1">
              <a:rPr lang="de-DE" smtClean="0"/>
              <a:t>05.03.20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5217-4528-B44C-8B46-B01FA30B08B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763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57164" y="1336119"/>
            <a:ext cx="6212179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Web-Business</a:t>
            </a:r>
          </a:p>
          <a:p>
            <a:r>
              <a:rPr lang="de-DE" sz="44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Controlling und Optimierung</a:t>
            </a:r>
          </a:p>
          <a:p>
            <a:r>
              <a:rPr lang="de-DE" sz="2400" b="1" dirty="0">
                <a:solidFill>
                  <a:sysClr val="windowText" lastClr="000000"/>
                </a:solidFill>
                <a:latin typeface="Avenir Book" charset="0"/>
                <a:ea typeface="Avenir Book" charset="0"/>
                <a:cs typeface="Avenir Book" charset="0"/>
              </a:rPr>
              <a:t>Teil 2: Virtuelle Gemeinschaften</a:t>
            </a:r>
          </a:p>
          <a:p>
            <a:endParaRPr lang="de-DE" dirty="0">
              <a:solidFill>
                <a:sysClr val="windowText" lastClr="00000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414867" y="6339416"/>
            <a:ext cx="4114800" cy="365125"/>
          </a:xfrm>
        </p:spPr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1</a:t>
            </a:fld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343" y="0"/>
            <a:ext cx="5822657" cy="6858000"/>
          </a:xfrm>
          <a:prstGeom prst="rect">
            <a:avLst/>
          </a:prstGeom>
        </p:spPr>
      </p:pic>
      <p:pic>
        <p:nvPicPr>
          <p:cNvPr id="9" name="Bild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293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862" y="55933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Kommunikationsverbindungen im Netzwerk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Virtuelle Communitys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10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pic>
        <p:nvPicPr>
          <p:cNvPr id="8" name="Inhaltsplatzhalt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017" y="1619250"/>
            <a:ext cx="8574384" cy="4827379"/>
          </a:xfrm>
        </p:spPr>
      </p:pic>
    </p:spTree>
    <p:extLst>
      <p:ext uri="{BB962C8B-B14F-4D97-AF65-F5344CB8AC3E}">
        <p14:creationId xmlns:p14="http://schemas.microsoft.com/office/powerpoint/2010/main" val="427160641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Potenziale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Virtuelle Communitys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4" y="1637244"/>
            <a:ext cx="10515600" cy="3034770"/>
          </a:xfrm>
        </p:spPr>
        <p:txBody>
          <a:bodyPr>
            <a:noAutofit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Technisches Potenzial eines Netzwerks wächst mit möglichen Verbindungen zwischen den Teilnehmern</a:t>
            </a:r>
          </a:p>
          <a:p>
            <a:pPr marL="0" indent="0">
              <a:buNone/>
            </a:pP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 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Charakteristikum eines Netzwerks nicht Anzahl der Teilnehmer, sondern 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    Verbindung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Interaktionsquote: Anteil tatsächlich genutzter Verbindungen zu den möglichen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Kommunikation zwischen Teilnehmern schafft Inhalte, Netzwerk verwaltet diese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11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06285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Wert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Virtuelle Communitys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4" y="1637244"/>
            <a:ext cx="10515600" cy="3591982"/>
          </a:xfrm>
        </p:spPr>
        <p:txBody>
          <a:bodyPr>
            <a:noAutofit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Werteinschätzungen des Website-Betreibers oder des Marketing-Partners im Gleichklang mit denen der Besucher oder Teilnehmer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Plattform mit vielen Nutzern schafft für Betreiber einen überlinear steigenden Wert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Netz- und Bestandseffekt führen für Betreiber zu steigenden Skalenerträgen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  <a:p>
            <a:pPr>
              <a:buFont typeface="Wingdings" pitchFamily="2" charset="2"/>
              <a:buChar char="à"/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Steigende 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Skalenerträge erbringen höheren Ertrag bei Steigerung des Absatzes</a:t>
            </a:r>
          </a:p>
          <a:p>
            <a:pPr>
              <a:buFont typeface="Wingdings" pitchFamily="2" charset="2"/>
              <a:buChar char="à"/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oder erfordern geringere Kosten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12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391189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862" y="55933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Kommunikationsmöglichkeiten in der Community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Wert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13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579" y="1825625"/>
            <a:ext cx="7728841" cy="4351338"/>
          </a:xfrm>
        </p:spPr>
      </p:pic>
    </p:spTree>
    <p:extLst>
      <p:ext uri="{BB962C8B-B14F-4D97-AF65-F5344CB8AC3E}">
        <p14:creationId xmlns:p14="http://schemas.microsoft.com/office/powerpoint/2010/main" val="806780067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Dynamik der Community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Wachstumsspirale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413" y="1636713"/>
            <a:ext cx="8938499" cy="5032375"/>
          </a:xfrm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14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851485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Community Wachstumsspirale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Wachstumsspirale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15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pic>
        <p:nvPicPr>
          <p:cNvPr id="8" name="Inhaltsplatzhalt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267" y="1389124"/>
            <a:ext cx="8822780" cy="4967226"/>
          </a:xfrm>
        </p:spPr>
      </p:pic>
    </p:spTree>
    <p:extLst>
      <p:ext uri="{BB962C8B-B14F-4D97-AF65-F5344CB8AC3E}">
        <p14:creationId xmlns:p14="http://schemas.microsoft.com/office/powerpoint/2010/main" val="151219369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Vertrauensbildung im Web-Business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Virtuelle Communitys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4" y="1637244"/>
            <a:ext cx="10515600" cy="3720569"/>
          </a:xfrm>
        </p:spPr>
        <p:txBody>
          <a:bodyPr>
            <a:noAutofit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Fehlendes Vertrauen wegen virtueller Identitäten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Positionierung von Dienstleistern zur Lösung dieser Problematik durch Bonitäts- und Ratingsysteme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Virtuelle Gemeinschaften tauschen Informationen aus, erleichtern dadurch sensible Interaktionen wie Kreditvergabe, Partnervermittlungen und Empfehlungen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Risikoprämie: Vergütung für Sicherung einer Transaktion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Vertrauen in Korrektheit einer Information, Behauptung, Zusicherung oder Beobachtung als Erfolgskriterium für Transaktionsprozesse im Web-Business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Stärkung des Vertrauens durch unabhängige Dritte (Kreditkartenprinzip)</a:t>
            </a:r>
          </a:p>
          <a:p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16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586140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41249" y="1408176"/>
            <a:ext cx="51404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Zusammenfassung virtuelle Gemeinschaften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17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343" y="0"/>
            <a:ext cx="58226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08986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b="1" dirty="0">
                <a:solidFill>
                  <a:srgbClr val="0A6BB2"/>
                </a:solidFill>
              </a:rPr>
              <a:t>Virtuelle Gemeinschaften</a:t>
            </a:r>
            <a:br>
              <a:rPr lang="de-DE" dirty="0"/>
            </a:br>
            <a:r>
              <a:rPr lang="de-DE" sz="2000" dirty="0"/>
              <a:t>Zusammenfassung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860800"/>
          </a:xfrm>
        </p:spPr>
        <p:txBody>
          <a:bodyPr>
            <a:noAutofit/>
          </a:bodyPr>
          <a:lstStyle/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Internet als Massenmedium mit besonderen Interaktionsmöglichkeiten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Beziehungsnetz als Rahmenbedingung für das Web-Business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Trennung von Funktion und Inhalt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Web als Anwendung und Internet als Trägermedium des Verkaufs virtueller sowie physischer Güter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Virtuelle Identität der Web-Surfer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Vertrauensaufbau: Interaktionen zwischen Teilnehmern und ‚Bürgschaften‘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Auf virtuellen Marktplätzen Austausch virtueller Güter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Potenzial des Web wächst mit Verbindung (Interaktion) der Teilnehmer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18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38711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Übersicht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Virtuelle Gemeinschaften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Virtuelle Rahmenbedingungen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Virtuelle Güter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Virtuelle Identitäten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Virtuelle Marktplätze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Virtuelle Communitys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Vertrauensbildung im Web-Business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Zusammenfassung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2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14850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Virtuelle Gemeinschaften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4" y="1637243"/>
            <a:ext cx="10515600" cy="4463520"/>
          </a:xfrm>
        </p:spPr>
        <p:txBody>
          <a:bodyPr>
            <a:noAutofit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Neue Distanz in Gesellschaft, Kultur und Wirtschaft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Internet als interaktives Massenmedium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Beziehungsnetz als Rahmenbedingung im Web-Business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Koordination ergänzt die Produktion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Technik quantifiziert die Kommunikation und schneidet die Qualität ab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Vertrauen wird bewertet und getauscht</a:t>
            </a:r>
          </a:p>
          <a:p>
            <a:pPr lvl="0"/>
            <a:r>
              <a:rPr lang="de-DE" sz="2200" dirty="0" err="1">
                <a:latin typeface="Avenir Book" charset="0"/>
                <a:ea typeface="Avenir Book" charset="0"/>
                <a:cs typeface="Avenir Book" charset="0"/>
              </a:rPr>
              <a:t>Influencer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verdienen am Vertrauen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Teilnehmer sind anonym aber bekannt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Virtuelle Gemeinschaften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3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94941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Virtuelle Rahmenbedingungen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Virtuelle Gemeinschaften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4" y="1637244"/>
            <a:ext cx="10515600" cy="4406370"/>
          </a:xfrm>
        </p:spPr>
        <p:txBody>
          <a:bodyPr>
            <a:noAutofit/>
          </a:bodyPr>
          <a:lstStyle/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Trennung von Funktion und Inhalt definiert neue Rahmenbedingungen für Ökonomie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Keine physische Übertragung und Bezahlung, sondern virtuelles Teilen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Web-Business als große Marketing-Drehscheibe vermittelt Bestellungen, Zugangserlaubnisse oder Downloads von digitalen Gütern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Trennung von Gütern und deren Vermittlung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Produktion und Absatz folgt neoklassischen Idealen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Arbeitsteilung und Zukauf fremder Leistungen (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</a:rPr>
              <a:t>Variabilisierung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)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Virtualität der Ökonomie begünstigt Paradigmenwandel hin zu Wirtschaft neuer Produkte, Dienstleistungen, Kooperationsformen, Regeln der Produkt- und Preisbildung, Märkte und Wirtschaftsbeziehungen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4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04343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Virtuelle Güter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Virtuelle Gemeinschaften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4" y="1637243"/>
            <a:ext cx="10515600" cy="4034895"/>
          </a:xfrm>
        </p:spPr>
        <p:txBody>
          <a:bodyPr>
            <a:noAutofit/>
          </a:bodyPr>
          <a:lstStyle/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Web-Business organisiert Milliardenmarkt für virtuelle Güter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Informationshandel wird selbst zu virtuellem Gut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Direkte und indirekte Erträge durch Ökonomisierung privater Tätigkeiten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- Informationsaustausch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- Spiele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- Flohmärkte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- Lernen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- Freundschaften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- Reiseberichte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Verkauf virtueller Güter als direktes Ertragsmodell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Vermittlung von Aufmerksamkeit in indirekten Ertragsmodellen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5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75698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Virtuelle Güter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Virtuelle Gemeinschaften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4" y="1637244"/>
            <a:ext cx="10515600" cy="3491970"/>
          </a:xfrm>
        </p:spPr>
        <p:txBody>
          <a:bodyPr>
            <a:noAutofit/>
          </a:bodyPr>
          <a:lstStyle/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Umwandlung bestehender Güter (Digitalisierung)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Digitale Erzeugung von Gütern (Musik, Text, Bild, Film)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Entstehung im Web (Provisionen, Werbungskosten, Marketing-Gebühren)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Zugang als neues virtuelles Gut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Aufmerksamkeit als neue virtuelle Bezahlung</a:t>
            </a:r>
          </a:p>
          <a:p>
            <a:pPr lvl="0"/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6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58212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Virtuelle Identitäten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Virtuelle Gemeinschaften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4" y="1637244"/>
            <a:ext cx="10515600" cy="4186520"/>
          </a:xfrm>
        </p:spPr>
        <p:txBody>
          <a:bodyPr>
            <a:noAutofit/>
          </a:bodyPr>
          <a:lstStyle/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Anonymität des Web-Surfers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- Informationssuche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- Besuchen von Plattformen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- Suche nach Ablenkung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Anonymes Profil bereits wertvoll für Vermittlung eines Werbepartners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Ableitung von Verhaltensweisen aus Profil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Segmentierung der Zielgruppen für Marketing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Medium erlaubt Aufbau virtueller Persönlichkeiten, die erst bei persönlichem Austausch (z.B. Zahlung, Jobbörsen, Dating…) aus </a:t>
            </a:r>
            <a:r>
              <a:rPr lang="de-DE" sz="2200">
                <a:latin typeface="Avenir Book" charset="0"/>
                <a:ea typeface="Avenir Book" charset="0"/>
                <a:cs typeface="Avenir Book" charset="0"/>
              </a:rPr>
              <a:t>Anonymität hervortreten</a:t>
            </a:r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7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24175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Virtuelle Marktplätze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Virtuelle Gemeinschaften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4" y="1637244"/>
            <a:ext cx="10515600" cy="4186520"/>
          </a:xfrm>
        </p:spPr>
        <p:txBody>
          <a:bodyPr>
            <a:noAutofit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Virtueller Marktplatz entsteht durch Trennung von Gut und Information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Austausch virtueller Güter auf virtuellen Marktplätzen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- Marketing-Vermittlungen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- Bestellungen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- Werbeplätze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- Übersetzungen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- Software</a:t>
            </a:r>
            <a:br>
              <a:rPr lang="de-DE" sz="2200" dirty="0"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- Zugangsmöglichkeiten usw.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Virtuelle Marktplätze unabhängig von Zeit und Raum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Kein Austausch physischer Waren auf virtuellen Marktplätzen</a:t>
            </a:r>
          </a:p>
          <a:p>
            <a:pPr lvl="0"/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8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56250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Virtuelle Communitys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Virtuelle Gemeinschaften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4" y="1637243"/>
            <a:ext cx="10515600" cy="4020607"/>
          </a:xfrm>
        </p:spPr>
        <p:txBody>
          <a:bodyPr>
            <a:noAutofit/>
          </a:bodyPr>
          <a:lstStyle/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Interessensgemeinschaft von Teilnehmern mit virtuellen Identitäten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Eigene Aufbauprinzipien und Wachstumsdynamik aus Netzeffekt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Nutzen für Teilnehmer: einfacher, meist kostenloser Austausch von Informationen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Nutzen für Betreiber oder Marketing-Partner: gute Zielgruppensegmentierung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Wert virtueller Community abhängig von Intensität der Interaktion der Teilnehmer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Nahezu exponentielle Steigerung der Wachstumspotenziale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Gemeinschaften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9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23537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532</Words>
  <Application>Microsoft Macintosh PowerPoint</Application>
  <PresentationFormat>Breitbild</PresentationFormat>
  <Paragraphs>129</Paragraphs>
  <Slides>18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</vt:lpstr>
      <vt:lpstr>Avenir Book</vt:lpstr>
      <vt:lpstr>Calibri</vt:lpstr>
      <vt:lpstr>Calibri Light</vt:lpstr>
      <vt:lpstr>Wingdings</vt:lpstr>
      <vt:lpstr>Office-Design</vt:lpstr>
      <vt:lpstr>PowerPoint-Präsentation</vt:lpstr>
      <vt:lpstr>Übersicht</vt:lpstr>
      <vt:lpstr>Virtuelle Gemeinschaften</vt:lpstr>
      <vt:lpstr>Virtuelle Rahmenbedingungen Virtuelle Gemeinschaften</vt:lpstr>
      <vt:lpstr>Virtuelle Güter Virtuelle Gemeinschaften</vt:lpstr>
      <vt:lpstr>Virtuelle Güter Virtuelle Gemeinschaften</vt:lpstr>
      <vt:lpstr>Virtuelle Identitäten Virtuelle Gemeinschaften</vt:lpstr>
      <vt:lpstr>Virtuelle Marktplätze Virtuelle Gemeinschaften</vt:lpstr>
      <vt:lpstr>Virtuelle Communitys Virtuelle Gemeinschaften</vt:lpstr>
      <vt:lpstr>Kommunikationsverbindungen im Netzwerk Virtuelle Communitys </vt:lpstr>
      <vt:lpstr>Potenziale Virtuelle Communitys</vt:lpstr>
      <vt:lpstr>Wert Virtuelle Communitys</vt:lpstr>
      <vt:lpstr>Kommunikationsmöglichkeiten in der Community Wert </vt:lpstr>
      <vt:lpstr>Dynamik der Community Wachstumsspirale</vt:lpstr>
      <vt:lpstr>Community Wachstumsspirale Wachstumsspirale</vt:lpstr>
      <vt:lpstr>Vertrauensbildung im Web-Business Virtuelle Communitys</vt:lpstr>
      <vt:lpstr>PowerPoint-Präsentation</vt:lpstr>
      <vt:lpstr>Virtuelle Gemeinschaften Zusammenfassung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Sara</dc:creator>
  <cp:lastModifiedBy>Microsoft Office-Benutzer</cp:lastModifiedBy>
  <cp:revision>72</cp:revision>
  <dcterms:created xsi:type="dcterms:W3CDTF">2016-09-06T08:47:07Z</dcterms:created>
  <dcterms:modified xsi:type="dcterms:W3CDTF">2020-03-05T13:57:03Z</dcterms:modified>
</cp:coreProperties>
</file>