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67" r:id="rId4"/>
    <p:sldId id="268" r:id="rId5"/>
    <p:sldId id="270" r:id="rId6"/>
    <p:sldId id="284" r:id="rId7"/>
    <p:sldId id="269" r:id="rId8"/>
    <p:sldId id="272" r:id="rId9"/>
    <p:sldId id="273" r:id="rId10"/>
    <p:sldId id="285" r:id="rId11"/>
    <p:sldId id="281" r:id="rId12"/>
    <p:sldId id="275" r:id="rId13"/>
    <p:sldId id="299" r:id="rId14"/>
    <p:sldId id="276" r:id="rId15"/>
    <p:sldId id="277" r:id="rId16"/>
    <p:sldId id="278" r:id="rId17"/>
    <p:sldId id="327" r:id="rId18"/>
    <p:sldId id="326" r:id="rId19"/>
    <p:sldId id="282" r:id="rId20"/>
    <p:sldId id="283" r:id="rId21"/>
    <p:sldId id="265" r:id="rId22"/>
    <p:sldId id="266" r:id="rId2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6B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99"/>
    <p:restoredTop sz="94662"/>
  </p:normalViewPr>
  <p:slideViewPr>
    <p:cSldViewPr snapToGrid="0" snapToObjects="1">
      <p:cViewPr varScale="1">
        <p:scale>
          <a:sx n="55" d="100"/>
          <a:sy n="55" d="100"/>
        </p:scale>
        <p:origin x="216" y="14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0F714C-4FD4-FD42-A750-9D53DA758E2C}" type="doc">
      <dgm:prSet loTypeId="urn:microsoft.com/office/officeart/2005/8/layout/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A81C8B6A-0DA7-4A41-975A-4C1A2FDEC6E6}">
      <dgm:prSet/>
      <dgm:spPr/>
      <dgm:t>
        <a:bodyPr/>
        <a:lstStyle/>
        <a:p>
          <a:pPr rtl="0"/>
          <a:r>
            <a:rPr lang="de-DE"/>
            <a:t>Netzeffekte</a:t>
          </a:r>
        </a:p>
      </dgm:t>
    </dgm:pt>
    <dgm:pt modelId="{860C8B8B-2E98-C74F-9769-04223E615B37}" type="parTrans" cxnId="{A6DC143C-0307-3946-BF94-3068243E30E8}">
      <dgm:prSet/>
      <dgm:spPr/>
      <dgm:t>
        <a:bodyPr/>
        <a:lstStyle/>
        <a:p>
          <a:endParaRPr lang="de-DE"/>
        </a:p>
      </dgm:t>
    </dgm:pt>
    <dgm:pt modelId="{2BA5BD53-83BE-964E-86F7-08F0F9B027BE}" type="sibTrans" cxnId="{A6DC143C-0307-3946-BF94-3068243E30E8}">
      <dgm:prSet/>
      <dgm:spPr/>
      <dgm:t>
        <a:bodyPr/>
        <a:lstStyle/>
        <a:p>
          <a:endParaRPr lang="de-DE"/>
        </a:p>
      </dgm:t>
    </dgm:pt>
    <dgm:pt modelId="{BE28D0A5-F4BE-0B4A-9AC8-B9388F0A2701}">
      <dgm:prSet/>
      <dgm:spPr/>
      <dgm:t>
        <a:bodyPr/>
        <a:lstStyle/>
        <a:p>
          <a:pPr rtl="0"/>
          <a:r>
            <a:rPr lang="de-DE"/>
            <a:t>Lerneffekte</a:t>
          </a:r>
        </a:p>
      </dgm:t>
    </dgm:pt>
    <dgm:pt modelId="{F06A6156-BAD6-0243-8369-3BAED1E7B975}" type="parTrans" cxnId="{BA3431CB-9BC9-6149-8171-9653EDF46D26}">
      <dgm:prSet/>
      <dgm:spPr/>
      <dgm:t>
        <a:bodyPr/>
        <a:lstStyle/>
        <a:p>
          <a:endParaRPr lang="de-DE"/>
        </a:p>
      </dgm:t>
    </dgm:pt>
    <dgm:pt modelId="{C932C3BD-1BD5-5D4F-B6A2-E8582ECF32B8}" type="sibTrans" cxnId="{BA3431CB-9BC9-6149-8171-9653EDF46D26}">
      <dgm:prSet/>
      <dgm:spPr/>
      <dgm:t>
        <a:bodyPr/>
        <a:lstStyle/>
        <a:p>
          <a:endParaRPr lang="de-DE"/>
        </a:p>
      </dgm:t>
    </dgm:pt>
    <dgm:pt modelId="{29D011EB-3C95-5148-A75E-D0F337B549CF}">
      <dgm:prSet/>
      <dgm:spPr/>
      <dgm:t>
        <a:bodyPr/>
        <a:lstStyle/>
        <a:p>
          <a:pPr rtl="0"/>
          <a:r>
            <a:rPr lang="de-DE"/>
            <a:t>Bestandseffekte</a:t>
          </a:r>
        </a:p>
      </dgm:t>
    </dgm:pt>
    <dgm:pt modelId="{123F33AB-E559-A14A-B875-60ABA7836F20}" type="parTrans" cxnId="{3298C524-EE2B-2746-AD3A-EBA25F1C081D}">
      <dgm:prSet/>
      <dgm:spPr/>
      <dgm:t>
        <a:bodyPr/>
        <a:lstStyle/>
        <a:p>
          <a:endParaRPr lang="de-DE"/>
        </a:p>
      </dgm:t>
    </dgm:pt>
    <dgm:pt modelId="{9C26533C-4D44-D14A-A76C-685F53ACB2BE}" type="sibTrans" cxnId="{3298C524-EE2B-2746-AD3A-EBA25F1C081D}">
      <dgm:prSet/>
      <dgm:spPr/>
      <dgm:t>
        <a:bodyPr/>
        <a:lstStyle/>
        <a:p>
          <a:endParaRPr lang="de-DE"/>
        </a:p>
      </dgm:t>
    </dgm:pt>
    <dgm:pt modelId="{B3E674ED-D240-7C4C-99B9-7B654089C688}">
      <dgm:prSet/>
      <dgm:spPr/>
      <dgm:t>
        <a:bodyPr/>
        <a:lstStyle/>
        <a:p>
          <a:pPr rtl="0"/>
          <a:r>
            <a:rPr lang="de-DE" dirty="0"/>
            <a:t>Verbundeffekte</a:t>
          </a:r>
        </a:p>
      </dgm:t>
    </dgm:pt>
    <dgm:pt modelId="{06CE0CDC-BF46-2449-96E3-E108DDC362D4}" type="parTrans" cxnId="{ED5E601E-EBDC-D340-9104-EC630FEF2706}">
      <dgm:prSet/>
      <dgm:spPr/>
      <dgm:t>
        <a:bodyPr/>
        <a:lstStyle/>
        <a:p>
          <a:endParaRPr lang="de-DE"/>
        </a:p>
      </dgm:t>
    </dgm:pt>
    <dgm:pt modelId="{903950A8-AC4A-0E48-94BE-DE4882421695}" type="sibTrans" cxnId="{ED5E601E-EBDC-D340-9104-EC630FEF2706}">
      <dgm:prSet/>
      <dgm:spPr/>
      <dgm:t>
        <a:bodyPr/>
        <a:lstStyle/>
        <a:p>
          <a:endParaRPr lang="de-DE"/>
        </a:p>
      </dgm:t>
    </dgm:pt>
    <dgm:pt modelId="{D33288A2-A8DA-4D42-A074-49F24034CFC9}" type="pres">
      <dgm:prSet presAssocID="{B50F714C-4FD4-FD42-A750-9D53DA758E2C}" presName="linear" presStyleCnt="0">
        <dgm:presLayoutVars>
          <dgm:dir/>
          <dgm:animLvl val="lvl"/>
          <dgm:resizeHandles val="exact"/>
        </dgm:presLayoutVars>
      </dgm:prSet>
      <dgm:spPr/>
    </dgm:pt>
    <dgm:pt modelId="{E25645FD-41AF-4B46-AFCF-D96B44CCA0A4}" type="pres">
      <dgm:prSet presAssocID="{A81C8B6A-0DA7-4A41-975A-4C1A2FDEC6E6}" presName="parentLin" presStyleCnt="0"/>
      <dgm:spPr/>
    </dgm:pt>
    <dgm:pt modelId="{DE27606A-A87E-2A42-B466-7E1E73B7297B}" type="pres">
      <dgm:prSet presAssocID="{A81C8B6A-0DA7-4A41-975A-4C1A2FDEC6E6}" presName="parentLeftMargin" presStyleLbl="node1" presStyleIdx="0" presStyleCnt="4"/>
      <dgm:spPr/>
    </dgm:pt>
    <dgm:pt modelId="{9571B0F5-07BD-0247-BF95-4714401C14AC}" type="pres">
      <dgm:prSet presAssocID="{A81C8B6A-0DA7-4A41-975A-4C1A2FDEC6E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8E1EF45B-FDCD-D747-A2D2-2D93736B330F}" type="pres">
      <dgm:prSet presAssocID="{A81C8B6A-0DA7-4A41-975A-4C1A2FDEC6E6}" presName="negativeSpace" presStyleCnt="0"/>
      <dgm:spPr/>
    </dgm:pt>
    <dgm:pt modelId="{B9A7ECBD-871F-C540-A98A-A3EA79628FEE}" type="pres">
      <dgm:prSet presAssocID="{A81C8B6A-0DA7-4A41-975A-4C1A2FDEC6E6}" presName="childText" presStyleLbl="conFgAcc1" presStyleIdx="0" presStyleCnt="4">
        <dgm:presLayoutVars>
          <dgm:bulletEnabled val="1"/>
        </dgm:presLayoutVars>
      </dgm:prSet>
      <dgm:spPr/>
    </dgm:pt>
    <dgm:pt modelId="{A613881A-3BD1-8A46-8B92-0DCE9A75C7FB}" type="pres">
      <dgm:prSet presAssocID="{2BA5BD53-83BE-964E-86F7-08F0F9B027BE}" presName="spaceBetweenRectangles" presStyleCnt="0"/>
      <dgm:spPr/>
    </dgm:pt>
    <dgm:pt modelId="{620A1CEF-2DC2-9F48-8CC5-0A0D1369FEBC}" type="pres">
      <dgm:prSet presAssocID="{BE28D0A5-F4BE-0B4A-9AC8-B9388F0A2701}" presName="parentLin" presStyleCnt="0"/>
      <dgm:spPr/>
    </dgm:pt>
    <dgm:pt modelId="{5AEA41EB-AF5D-0545-BD01-3F51B308EB31}" type="pres">
      <dgm:prSet presAssocID="{BE28D0A5-F4BE-0B4A-9AC8-B9388F0A2701}" presName="parentLeftMargin" presStyleLbl="node1" presStyleIdx="0" presStyleCnt="4"/>
      <dgm:spPr/>
    </dgm:pt>
    <dgm:pt modelId="{DB707A86-A9C1-3F4F-985B-BB1202455E25}" type="pres">
      <dgm:prSet presAssocID="{BE28D0A5-F4BE-0B4A-9AC8-B9388F0A270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2000F58-79F8-704F-90DA-8EDEBF052377}" type="pres">
      <dgm:prSet presAssocID="{BE28D0A5-F4BE-0B4A-9AC8-B9388F0A2701}" presName="negativeSpace" presStyleCnt="0"/>
      <dgm:spPr/>
    </dgm:pt>
    <dgm:pt modelId="{40F06208-1144-5F4E-B322-64179CC84EAF}" type="pres">
      <dgm:prSet presAssocID="{BE28D0A5-F4BE-0B4A-9AC8-B9388F0A2701}" presName="childText" presStyleLbl="conFgAcc1" presStyleIdx="1" presStyleCnt="4">
        <dgm:presLayoutVars>
          <dgm:bulletEnabled val="1"/>
        </dgm:presLayoutVars>
      </dgm:prSet>
      <dgm:spPr/>
    </dgm:pt>
    <dgm:pt modelId="{5C530811-E042-5B4F-8C38-8F8BF978CEE0}" type="pres">
      <dgm:prSet presAssocID="{C932C3BD-1BD5-5D4F-B6A2-E8582ECF32B8}" presName="spaceBetweenRectangles" presStyleCnt="0"/>
      <dgm:spPr/>
    </dgm:pt>
    <dgm:pt modelId="{76AEB948-B8FE-244D-AF6A-4C465E8218C7}" type="pres">
      <dgm:prSet presAssocID="{29D011EB-3C95-5148-A75E-D0F337B549CF}" presName="parentLin" presStyleCnt="0"/>
      <dgm:spPr/>
    </dgm:pt>
    <dgm:pt modelId="{C2D8935D-4838-A84A-B4D7-CA7C17806F40}" type="pres">
      <dgm:prSet presAssocID="{29D011EB-3C95-5148-A75E-D0F337B549CF}" presName="parentLeftMargin" presStyleLbl="node1" presStyleIdx="1" presStyleCnt="4"/>
      <dgm:spPr/>
    </dgm:pt>
    <dgm:pt modelId="{969A8AFF-CB3F-734A-84CB-DBE738EB56E9}" type="pres">
      <dgm:prSet presAssocID="{29D011EB-3C95-5148-A75E-D0F337B549C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9D6A9806-523F-BE45-98EC-6FD27CCCAB53}" type="pres">
      <dgm:prSet presAssocID="{29D011EB-3C95-5148-A75E-D0F337B549CF}" presName="negativeSpace" presStyleCnt="0"/>
      <dgm:spPr/>
    </dgm:pt>
    <dgm:pt modelId="{5C768C32-C227-6B44-9C99-51E30F6536CD}" type="pres">
      <dgm:prSet presAssocID="{29D011EB-3C95-5148-A75E-D0F337B549CF}" presName="childText" presStyleLbl="conFgAcc1" presStyleIdx="2" presStyleCnt="4">
        <dgm:presLayoutVars>
          <dgm:bulletEnabled val="1"/>
        </dgm:presLayoutVars>
      </dgm:prSet>
      <dgm:spPr/>
    </dgm:pt>
    <dgm:pt modelId="{18067D04-5D17-3148-A870-B8A8FE4CC914}" type="pres">
      <dgm:prSet presAssocID="{9C26533C-4D44-D14A-A76C-685F53ACB2BE}" presName="spaceBetweenRectangles" presStyleCnt="0"/>
      <dgm:spPr/>
    </dgm:pt>
    <dgm:pt modelId="{754CD98B-7496-2E48-B888-193BA1F7F9C8}" type="pres">
      <dgm:prSet presAssocID="{B3E674ED-D240-7C4C-99B9-7B654089C688}" presName="parentLin" presStyleCnt="0"/>
      <dgm:spPr/>
    </dgm:pt>
    <dgm:pt modelId="{CF183F2C-F968-DF46-82EA-B5A57E135536}" type="pres">
      <dgm:prSet presAssocID="{B3E674ED-D240-7C4C-99B9-7B654089C688}" presName="parentLeftMargin" presStyleLbl="node1" presStyleIdx="2" presStyleCnt="4"/>
      <dgm:spPr/>
    </dgm:pt>
    <dgm:pt modelId="{18299C5E-6B73-C442-88DB-95CBCC0A46AA}" type="pres">
      <dgm:prSet presAssocID="{B3E674ED-D240-7C4C-99B9-7B654089C688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161FAD6F-E696-E948-B7F5-A812542784C9}" type="pres">
      <dgm:prSet presAssocID="{B3E674ED-D240-7C4C-99B9-7B654089C688}" presName="negativeSpace" presStyleCnt="0"/>
      <dgm:spPr/>
    </dgm:pt>
    <dgm:pt modelId="{D93B4ADC-462C-0648-BCBE-89DF5DDD0526}" type="pres">
      <dgm:prSet presAssocID="{B3E674ED-D240-7C4C-99B9-7B654089C688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31EF4817-335C-924F-AD03-8DB5E0B5C39B}" type="presOf" srcId="{BE28D0A5-F4BE-0B4A-9AC8-B9388F0A2701}" destId="{5AEA41EB-AF5D-0545-BD01-3F51B308EB31}" srcOrd="0" destOrd="0" presId="urn:microsoft.com/office/officeart/2005/8/layout/list1"/>
    <dgm:cxn modelId="{062CF918-1E3E-364F-9F5E-77BC73AFE4A7}" type="presOf" srcId="{BE28D0A5-F4BE-0B4A-9AC8-B9388F0A2701}" destId="{DB707A86-A9C1-3F4F-985B-BB1202455E25}" srcOrd="1" destOrd="0" presId="urn:microsoft.com/office/officeart/2005/8/layout/list1"/>
    <dgm:cxn modelId="{ED5E601E-EBDC-D340-9104-EC630FEF2706}" srcId="{B50F714C-4FD4-FD42-A750-9D53DA758E2C}" destId="{B3E674ED-D240-7C4C-99B9-7B654089C688}" srcOrd="3" destOrd="0" parTransId="{06CE0CDC-BF46-2449-96E3-E108DDC362D4}" sibTransId="{903950A8-AC4A-0E48-94BE-DE4882421695}"/>
    <dgm:cxn modelId="{44376C23-72B9-C740-8438-FB6D00A7A270}" type="presOf" srcId="{B50F714C-4FD4-FD42-A750-9D53DA758E2C}" destId="{D33288A2-A8DA-4D42-A074-49F24034CFC9}" srcOrd="0" destOrd="0" presId="urn:microsoft.com/office/officeart/2005/8/layout/list1"/>
    <dgm:cxn modelId="{3298C524-EE2B-2746-AD3A-EBA25F1C081D}" srcId="{B50F714C-4FD4-FD42-A750-9D53DA758E2C}" destId="{29D011EB-3C95-5148-A75E-D0F337B549CF}" srcOrd="2" destOrd="0" parTransId="{123F33AB-E559-A14A-B875-60ABA7836F20}" sibTransId="{9C26533C-4D44-D14A-A76C-685F53ACB2BE}"/>
    <dgm:cxn modelId="{B4056435-70CE-C248-9D36-6FAFDD3409DA}" type="presOf" srcId="{A81C8B6A-0DA7-4A41-975A-4C1A2FDEC6E6}" destId="{9571B0F5-07BD-0247-BF95-4714401C14AC}" srcOrd="1" destOrd="0" presId="urn:microsoft.com/office/officeart/2005/8/layout/list1"/>
    <dgm:cxn modelId="{A6DC143C-0307-3946-BF94-3068243E30E8}" srcId="{B50F714C-4FD4-FD42-A750-9D53DA758E2C}" destId="{A81C8B6A-0DA7-4A41-975A-4C1A2FDEC6E6}" srcOrd="0" destOrd="0" parTransId="{860C8B8B-2E98-C74F-9769-04223E615B37}" sibTransId="{2BA5BD53-83BE-964E-86F7-08F0F9B027BE}"/>
    <dgm:cxn modelId="{750A093F-F390-3148-97C8-6E0583913379}" type="presOf" srcId="{B3E674ED-D240-7C4C-99B9-7B654089C688}" destId="{18299C5E-6B73-C442-88DB-95CBCC0A46AA}" srcOrd="1" destOrd="0" presId="urn:microsoft.com/office/officeart/2005/8/layout/list1"/>
    <dgm:cxn modelId="{E972EA9E-2794-D642-8249-7A7FC35068B1}" type="presOf" srcId="{29D011EB-3C95-5148-A75E-D0F337B549CF}" destId="{C2D8935D-4838-A84A-B4D7-CA7C17806F40}" srcOrd="0" destOrd="0" presId="urn:microsoft.com/office/officeart/2005/8/layout/list1"/>
    <dgm:cxn modelId="{BA3431CB-9BC9-6149-8171-9653EDF46D26}" srcId="{B50F714C-4FD4-FD42-A750-9D53DA758E2C}" destId="{BE28D0A5-F4BE-0B4A-9AC8-B9388F0A2701}" srcOrd="1" destOrd="0" parTransId="{F06A6156-BAD6-0243-8369-3BAED1E7B975}" sibTransId="{C932C3BD-1BD5-5D4F-B6A2-E8582ECF32B8}"/>
    <dgm:cxn modelId="{9A6183CE-81C0-0545-8058-333681832EBE}" type="presOf" srcId="{B3E674ED-D240-7C4C-99B9-7B654089C688}" destId="{CF183F2C-F968-DF46-82EA-B5A57E135536}" srcOrd="0" destOrd="0" presId="urn:microsoft.com/office/officeart/2005/8/layout/list1"/>
    <dgm:cxn modelId="{7EB1D9E9-7633-7140-94B7-C30D0B8CEB7C}" type="presOf" srcId="{29D011EB-3C95-5148-A75E-D0F337B549CF}" destId="{969A8AFF-CB3F-734A-84CB-DBE738EB56E9}" srcOrd="1" destOrd="0" presId="urn:microsoft.com/office/officeart/2005/8/layout/list1"/>
    <dgm:cxn modelId="{09104BEA-AA89-9C4C-B8D8-7A365E85B9D9}" type="presOf" srcId="{A81C8B6A-0DA7-4A41-975A-4C1A2FDEC6E6}" destId="{DE27606A-A87E-2A42-B466-7E1E73B7297B}" srcOrd="0" destOrd="0" presId="urn:microsoft.com/office/officeart/2005/8/layout/list1"/>
    <dgm:cxn modelId="{890D1581-FF55-CC4E-8BE8-70EAFC1FBA32}" type="presParOf" srcId="{D33288A2-A8DA-4D42-A074-49F24034CFC9}" destId="{E25645FD-41AF-4B46-AFCF-D96B44CCA0A4}" srcOrd="0" destOrd="0" presId="urn:microsoft.com/office/officeart/2005/8/layout/list1"/>
    <dgm:cxn modelId="{5D59EB24-9E14-7446-A384-F6E1C2DA826B}" type="presParOf" srcId="{E25645FD-41AF-4B46-AFCF-D96B44CCA0A4}" destId="{DE27606A-A87E-2A42-B466-7E1E73B7297B}" srcOrd="0" destOrd="0" presId="urn:microsoft.com/office/officeart/2005/8/layout/list1"/>
    <dgm:cxn modelId="{D0280F2C-8A63-CE4D-8C9B-F1236D80AE27}" type="presParOf" srcId="{E25645FD-41AF-4B46-AFCF-D96B44CCA0A4}" destId="{9571B0F5-07BD-0247-BF95-4714401C14AC}" srcOrd="1" destOrd="0" presId="urn:microsoft.com/office/officeart/2005/8/layout/list1"/>
    <dgm:cxn modelId="{EA882B43-EA32-B24E-B892-BFAD204A18A9}" type="presParOf" srcId="{D33288A2-A8DA-4D42-A074-49F24034CFC9}" destId="{8E1EF45B-FDCD-D747-A2D2-2D93736B330F}" srcOrd="1" destOrd="0" presId="urn:microsoft.com/office/officeart/2005/8/layout/list1"/>
    <dgm:cxn modelId="{FE8CB56A-C4C5-944B-9A80-DAFE660A180E}" type="presParOf" srcId="{D33288A2-A8DA-4D42-A074-49F24034CFC9}" destId="{B9A7ECBD-871F-C540-A98A-A3EA79628FEE}" srcOrd="2" destOrd="0" presId="urn:microsoft.com/office/officeart/2005/8/layout/list1"/>
    <dgm:cxn modelId="{7CEBF3C2-F99A-5D46-8AF9-93AFB50F3219}" type="presParOf" srcId="{D33288A2-A8DA-4D42-A074-49F24034CFC9}" destId="{A613881A-3BD1-8A46-8B92-0DCE9A75C7FB}" srcOrd="3" destOrd="0" presId="urn:microsoft.com/office/officeart/2005/8/layout/list1"/>
    <dgm:cxn modelId="{6C683889-ECB1-3A44-9836-9C0DAE8182BC}" type="presParOf" srcId="{D33288A2-A8DA-4D42-A074-49F24034CFC9}" destId="{620A1CEF-2DC2-9F48-8CC5-0A0D1369FEBC}" srcOrd="4" destOrd="0" presId="urn:microsoft.com/office/officeart/2005/8/layout/list1"/>
    <dgm:cxn modelId="{298AFBBB-D2E5-9641-B184-27A9653CBF6F}" type="presParOf" srcId="{620A1CEF-2DC2-9F48-8CC5-0A0D1369FEBC}" destId="{5AEA41EB-AF5D-0545-BD01-3F51B308EB31}" srcOrd="0" destOrd="0" presId="urn:microsoft.com/office/officeart/2005/8/layout/list1"/>
    <dgm:cxn modelId="{416B4C16-134F-BD4E-8386-8A8FB3FC8ADD}" type="presParOf" srcId="{620A1CEF-2DC2-9F48-8CC5-0A0D1369FEBC}" destId="{DB707A86-A9C1-3F4F-985B-BB1202455E25}" srcOrd="1" destOrd="0" presId="urn:microsoft.com/office/officeart/2005/8/layout/list1"/>
    <dgm:cxn modelId="{0A070707-132D-E14B-B6CB-C5BD0D063FD6}" type="presParOf" srcId="{D33288A2-A8DA-4D42-A074-49F24034CFC9}" destId="{72000F58-79F8-704F-90DA-8EDEBF052377}" srcOrd="5" destOrd="0" presId="urn:microsoft.com/office/officeart/2005/8/layout/list1"/>
    <dgm:cxn modelId="{0B9C8A42-8488-5241-A0BC-B06DD0B19759}" type="presParOf" srcId="{D33288A2-A8DA-4D42-A074-49F24034CFC9}" destId="{40F06208-1144-5F4E-B322-64179CC84EAF}" srcOrd="6" destOrd="0" presId="urn:microsoft.com/office/officeart/2005/8/layout/list1"/>
    <dgm:cxn modelId="{C97FA885-252E-5448-8719-A03AA6146E10}" type="presParOf" srcId="{D33288A2-A8DA-4D42-A074-49F24034CFC9}" destId="{5C530811-E042-5B4F-8C38-8F8BF978CEE0}" srcOrd="7" destOrd="0" presId="urn:microsoft.com/office/officeart/2005/8/layout/list1"/>
    <dgm:cxn modelId="{B3E9C9B5-5666-7F4B-9AAC-8D5456F863BF}" type="presParOf" srcId="{D33288A2-A8DA-4D42-A074-49F24034CFC9}" destId="{76AEB948-B8FE-244D-AF6A-4C465E8218C7}" srcOrd="8" destOrd="0" presId="urn:microsoft.com/office/officeart/2005/8/layout/list1"/>
    <dgm:cxn modelId="{8C6F130F-325A-1F43-B444-AE5A09607899}" type="presParOf" srcId="{76AEB948-B8FE-244D-AF6A-4C465E8218C7}" destId="{C2D8935D-4838-A84A-B4D7-CA7C17806F40}" srcOrd="0" destOrd="0" presId="urn:microsoft.com/office/officeart/2005/8/layout/list1"/>
    <dgm:cxn modelId="{7E91C096-E9B7-5F4C-ADBB-2A54A68B8D19}" type="presParOf" srcId="{76AEB948-B8FE-244D-AF6A-4C465E8218C7}" destId="{969A8AFF-CB3F-734A-84CB-DBE738EB56E9}" srcOrd="1" destOrd="0" presId="urn:microsoft.com/office/officeart/2005/8/layout/list1"/>
    <dgm:cxn modelId="{31295FD4-5EDF-C24E-A0FE-A2363B4B4BCF}" type="presParOf" srcId="{D33288A2-A8DA-4D42-A074-49F24034CFC9}" destId="{9D6A9806-523F-BE45-98EC-6FD27CCCAB53}" srcOrd="9" destOrd="0" presId="urn:microsoft.com/office/officeart/2005/8/layout/list1"/>
    <dgm:cxn modelId="{2DE9EF06-A9C6-8941-8E2D-A380C405BF00}" type="presParOf" srcId="{D33288A2-A8DA-4D42-A074-49F24034CFC9}" destId="{5C768C32-C227-6B44-9C99-51E30F6536CD}" srcOrd="10" destOrd="0" presId="urn:microsoft.com/office/officeart/2005/8/layout/list1"/>
    <dgm:cxn modelId="{9AFDFFAE-896B-DE41-BD2C-1C6B4202AE32}" type="presParOf" srcId="{D33288A2-A8DA-4D42-A074-49F24034CFC9}" destId="{18067D04-5D17-3148-A870-B8A8FE4CC914}" srcOrd="11" destOrd="0" presId="urn:microsoft.com/office/officeart/2005/8/layout/list1"/>
    <dgm:cxn modelId="{544B71B4-D793-0941-9557-0E4445EAA49B}" type="presParOf" srcId="{D33288A2-A8DA-4D42-A074-49F24034CFC9}" destId="{754CD98B-7496-2E48-B888-193BA1F7F9C8}" srcOrd="12" destOrd="0" presId="urn:microsoft.com/office/officeart/2005/8/layout/list1"/>
    <dgm:cxn modelId="{B1FF98E6-9D4D-BF43-B023-E9F34C4D7889}" type="presParOf" srcId="{754CD98B-7496-2E48-B888-193BA1F7F9C8}" destId="{CF183F2C-F968-DF46-82EA-B5A57E135536}" srcOrd="0" destOrd="0" presId="urn:microsoft.com/office/officeart/2005/8/layout/list1"/>
    <dgm:cxn modelId="{8787D938-F22B-7D46-9F5F-7375B87B5E2F}" type="presParOf" srcId="{754CD98B-7496-2E48-B888-193BA1F7F9C8}" destId="{18299C5E-6B73-C442-88DB-95CBCC0A46AA}" srcOrd="1" destOrd="0" presId="urn:microsoft.com/office/officeart/2005/8/layout/list1"/>
    <dgm:cxn modelId="{B8373372-DD01-5E4C-9EAC-1551D9139557}" type="presParOf" srcId="{D33288A2-A8DA-4D42-A074-49F24034CFC9}" destId="{161FAD6F-E696-E948-B7F5-A812542784C9}" srcOrd="13" destOrd="0" presId="urn:microsoft.com/office/officeart/2005/8/layout/list1"/>
    <dgm:cxn modelId="{8F45CC6D-206D-3F42-9AFE-2E305BCB13C3}" type="presParOf" srcId="{D33288A2-A8DA-4D42-A074-49F24034CFC9}" destId="{D93B4ADC-462C-0648-BCBE-89DF5DDD0526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A7ECBD-871F-C540-A98A-A3EA79628FEE}">
      <dsp:nvSpPr>
        <dsp:cNvPr id="0" name=""/>
        <dsp:cNvSpPr/>
      </dsp:nvSpPr>
      <dsp:spPr>
        <a:xfrm>
          <a:off x="0" y="464642"/>
          <a:ext cx="1051560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71B0F5-07BD-0247-BF95-4714401C14AC}">
      <dsp:nvSpPr>
        <dsp:cNvPr id="0" name=""/>
        <dsp:cNvSpPr/>
      </dsp:nvSpPr>
      <dsp:spPr>
        <a:xfrm>
          <a:off x="525780" y="51362"/>
          <a:ext cx="7360920" cy="826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/>
            <a:t>Netzeffekte</a:t>
          </a:r>
        </a:p>
      </dsp:txBody>
      <dsp:txXfrm>
        <a:off x="566129" y="91711"/>
        <a:ext cx="7280222" cy="745862"/>
      </dsp:txXfrm>
    </dsp:sp>
    <dsp:sp modelId="{40F06208-1144-5F4E-B322-64179CC84EAF}">
      <dsp:nvSpPr>
        <dsp:cNvPr id="0" name=""/>
        <dsp:cNvSpPr/>
      </dsp:nvSpPr>
      <dsp:spPr>
        <a:xfrm>
          <a:off x="0" y="1734722"/>
          <a:ext cx="1051560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707A86-A9C1-3F4F-985B-BB1202455E25}">
      <dsp:nvSpPr>
        <dsp:cNvPr id="0" name=""/>
        <dsp:cNvSpPr/>
      </dsp:nvSpPr>
      <dsp:spPr>
        <a:xfrm>
          <a:off x="525780" y="1321442"/>
          <a:ext cx="7360920" cy="826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/>
            <a:t>Lerneffekte</a:t>
          </a:r>
        </a:p>
      </dsp:txBody>
      <dsp:txXfrm>
        <a:off x="566129" y="1361791"/>
        <a:ext cx="7280222" cy="745862"/>
      </dsp:txXfrm>
    </dsp:sp>
    <dsp:sp modelId="{5C768C32-C227-6B44-9C99-51E30F6536CD}">
      <dsp:nvSpPr>
        <dsp:cNvPr id="0" name=""/>
        <dsp:cNvSpPr/>
      </dsp:nvSpPr>
      <dsp:spPr>
        <a:xfrm>
          <a:off x="0" y="3004802"/>
          <a:ext cx="1051560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9A8AFF-CB3F-734A-84CB-DBE738EB56E9}">
      <dsp:nvSpPr>
        <dsp:cNvPr id="0" name=""/>
        <dsp:cNvSpPr/>
      </dsp:nvSpPr>
      <dsp:spPr>
        <a:xfrm>
          <a:off x="525780" y="2591522"/>
          <a:ext cx="7360920" cy="826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/>
            <a:t>Bestandseffekte</a:t>
          </a:r>
        </a:p>
      </dsp:txBody>
      <dsp:txXfrm>
        <a:off x="566129" y="2631871"/>
        <a:ext cx="7280222" cy="745862"/>
      </dsp:txXfrm>
    </dsp:sp>
    <dsp:sp modelId="{D93B4ADC-462C-0648-BCBE-89DF5DDD0526}">
      <dsp:nvSpPr>
        <dsp:cNvPr id="0" name=""/>
        <dsp:cNvSpPr/>
      </dsp:nvSpPr>
      <dsp:spPr>
        <a:xfrm>
          <a:off x="0" y="4274882"/>
          <a:ext cx="1051560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299C5E-6B73-C442-88DB-95CBCC0A46AA}">
      <dsp:nvSpPr>
        <dsp:cNvPr id="0" name=""/>
        <dsp:cNvSpPr/>
      </dsp:nvSpPr>
      <dsp:spPr>
        <a:xfrm>
          <a:off x="525780" y="3861602"/>
          <a:ext cx="7360920" cy="826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dirty="0"/>
            <a:t>Verbundeffekte</a:t>
          </a:r>
        </a:p>
      </dsp:txBody>
      <dsp:txXfrm>
        <a:off x="566129" y="3901951"/>
        <a:ext cx="7280222" cy="7458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2F241D-949C-B242-845A-F8B983B04694}" type="datetimeFigureOut">
              <a:rPr lang="de-DE" smtClean="0"/>
              <a:pPr/>
              <a:t>06.06.21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C8EDC1-9E9D-9747-9445-206990A9779B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9922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61B2F-1094-7D45-B7A3-8D001BEBF265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7666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61B2F-1094-7D45-B7A3-8D001BEBF265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266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noProof="1"/>
              <a:t>Marketingspirale Kap. 1.2.2 Alle Besucherquellen</a:t>
            </a:r>
          </a:p>
          <a:p>
            <a:endParaRPr lang="de-DE" noProof="1"/>
          </a:p>
        </p:txBody>
      </p:sp>
    </p:spTree>
    <p:extLst>
      <p:ext uri="{BB962C8B-B14F-4D97-AF65-F5344CB8AC3E}">
        <p14:creationId xmlns:p14="http://schemas.microsoft.com/office/powerpoint/2010/main" val="1414907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315B5-0917-CD4F-8F4B-11040D5A4519}" type="datetime1">
              <a:rPr lang="de-DE" smtClean="0"/>
              <a:t>06.06.21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Virtuelle Produktion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1484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05231-09CB-C54A-9C03-61CC38E8FCF7}" type="datetime1">
              <a:rPr lang="de-DE" smtClean="0"/>
              <a:t>06.06.21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Virtuelle Produktion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0918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C925D-9972-4444-9C23-0B3835F6A862}" type="datetime1">
              <a:rPr lang="de-DE" smtClean="0"/>
              <a:t>06.06.21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Virtuelle Produktion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1762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33BB4-6D45-7F4D-AA35-A14F9B685DB8}" type="datetime1">
              <a:rPr lang="de-DE" smtClean="0"/>
              <a:t>06.06.21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Virtuelle Produktion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7108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C6BD4-AA5E-CB45-A133-57393EC0F518}" type="datetime1">
              <a:rPr lang="de-DE" smtClean="0"/>
              <a:t>06.06.21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Virtuelle Produktion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593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F9CEA-575F-DF4B-9582-698CFC46C580}" type="datetime1">
              <a:rPr lang="de-DE" smtClean="0"/>
              <a:t>06.06.21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Virtuelle Produktion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8229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134E0-83C9-3444-A19C-6238D46681DA}" type="datetime1">
              <a:rPr lang="de-DE" smtClean="0"/>
              <a:t>06.06.21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Virtuelle Produktion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6463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D9795-E2AC-6A41-9B28-4573D0232B3F}" type="datetime1">
              <a:rPr lang="de-DE" smtClean="0"/>
              <a:t>06.06.21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Virtuelle Produktion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467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80E37-60F3-724D-A317-F7A0D9B557F6}" type="datetime1">
              <a:rPr lang="de-DE" smtClean="0"/>
              <a:t>06.06.21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Virtuelle Produktion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9214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8D323-C8DE-C142-B2A6-D02E467A6D8F}" type="datetime1">
              <a:rPr lang="de-DE" smtClean="0"/>
              <a:t>06.06.21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Virtuelle Produktion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517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DBE5-97B7-994A-80EC-289BB6F24B13}" type="datetime1">
              <a:rPr lang="de-DE" smtClean="0"/>
              <a:t>06.06.21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Virtuelle Produktion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29034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560ED-DDD9-174F-8FB7-C99CF0C6DBD7}" type="datetime1">
              <a:rPr lang="de-DE" smtClean="0"/>
              <a:t>06.06.21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Virtuelle Produktion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75217-4528-B44C-8B46-B01FA30B08B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7638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b-business.com/index.php/index.php/illustrationsbox-artikelsammlung/articles/illustrationsbox-lebenszyklus-der-potenzialnutzung.html" TargetMode="External"/><Relationship Id="rId2" Type="http://schemas.openxmlformats.org/officeDocument/2006/relationships/hyperlink" Target="https://www.web-business.com/index.php/illustrationsbox-artikelsammlung/articles/illustrationsbox-potenzialkurve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emf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57164" y="1410953"/>
            <a:ext cx="6212179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  <a:t>Web-Business</a:t>
            </a:r>
          </a:p>
          <a:p>
            <a:r>
              <a:rPr lang="de-DE" sz="44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  <a:t>Controlling und Optimierung</a:t>
            </a:r>
          </a:p>
          <a:p>
            <a:r>
              <a:rPr lang="de-DE" sz="2400" b="1" dirty="0">
                <a:solidFill>
                  <a:sysClr val="windowText" lastClr="000000"/>
                </a:solidFill>
                <a:latin typeface="Avenir Book" charset="0"/>
                <a:ea typeface="Avenir Book" charset="0"/>
                <a:cs typeface="Avenir Book" charset="0"/>
              </a:rPr>
              <a:t>Teil 3: Virtuelle Produktion</a:t>
            </a:r>
          </a:p>
          <a:p>
            <a:endParaRPr lang="de-DE" dirty="0">
              <a:solidFill>
                <a:sysClr val="windowText" lastClr="00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414867" y="6339416"/>
            <a:ext cx="4114800" cy="365125"/>
          </a:xfrm>
        </p:spPr>
        <p:txBody>
          <a:bodyPr/>
          <a:lstStyle/>
          <a:p>
            <a:r>
              <a:rPr lang="de-DE"/>
              <a:t>Virtuelle Produktion</a:t>
            </a:r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pPr/>
              <a:t>1</a:t>
            </a:fld>
            <a:endParaRPr lang="de-DE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43" y="0"/>
            <a:ext cx="5822657" cy="6858000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7" y="5823763"/>
            <a:ext cx="736470" cy="73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29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 xmlns:mv="urn:schemas-microsoft-com:mac:vml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8334" y="311680"/>
            <a:ext cx="10515600" cy="1325563"/>
          </a:xfrm>
        </p:spPr>
        <p:txBody>
          <a:bodyPr>
            <a:normAutofit/>
          </a:bodyPr>
          <a:lstStyle/>
          <a:p>
            <a:r>
              <a:rPr lang="de-DE" sz="40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  <a:t>Kostenminimierung im Web-Business</a:t>
            </a:r>
            <a:br>
              <a:rPr lang="de-DE" sz="40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de-DE" sz="2000" dirty="0">
                <a:latin typeface="Avenir Book" charset="0"/>
                <a:ea typeface="Avenir Book" charset="0"/>
                <a:cs typeface="Avenir Book" charset="0"/>
              </a:rPr>
              <a:t>Produktions- und Kostentheorie</a:t>
            </a:r>
            <a:endParaRPr lang="de-DE" sz="4000" b="1" dirty="0">
              <a:solidFill>
                <a:srgbClr val="0A6BB2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Virtuelle Produktion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pPr/>
              <a:t>10</a:t>
            </a:fld>
            <a:endParaRPr lang="de-DE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7" y="5823763"/>
            <a:ext cx="736470" cy="736470"/>
          </a:xfrm>
          <a:prstGeom prst="rect">
            <a:avLst/>
          </a:prstGeom>
        </p:spPr>
      </p:pic>
      <p:pic>
        <p:nvPicPr>
          <p:cNvPr id="3" name="Controller.mp4">
            <a:hlinkClick r:id="" action="ppaction://media"/>
            <a:extLst>
              <a:ext uri="{FF2B5EF4-FFF2-40B4-BE49-F238E27FC236}">
                <a16:creationId xmlns:a16="http://schemas.microsoft.com/office/drawing/2014/main" id="{D37EE394-D0EA-9A4D-8C77-05D9B26F27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1159" y="1619998"/>
            <a:ext cx="6096000" cy="4572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A48FE9C-A6CC-8D4D-8A8B-569E6B2B8D5E}"/>
              </a:ext>
            </a:extLst>
          </p:cNvPr>
          <p:cNvSpPr txBox="1"/>
          <p:nvPr/>
        </p:nvSpPr>
        <p:spPr>
          <a:xfrm>
            <a:off x="8610600" y="1619998"/>
            <a:ext cx="296333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Arbeitsplatz des Controllers</a:t>
            </a:r>
          </a:p>
          <a:p>
            <a:endParaRPr lang="de-DE" dirty="0"/>
          </a:p>
          <a:p>
            <a:r>
              <a:rPr lang="de-DE" dirty="0"/>
              <a:t>Koordiniert Maschinen und Menschen</a:t>
            </a:r>
          </a:p>
        </p:txBody>
      </p:sp>
    </p:spTree>
    <p:extLst>
      <p:ext uri="{BB962C8B-B14F-4D97-AF65-F5344CB8AC3E}">
        <p14:creationId xmlns:p14="http://schemas.microsoft.com/office/powerpoint/2010/main" val="13812519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8334" y="311680"/>
            <a:ext cx="10515600" cy="1325563"/>
          </a:xfrm>
        </p:spPr>
        <p:txBody>
          <a:bodyPr>
            <a:normAutofit/>
          </a:bodyPr>
          <a:lstStyle/>
          <a:p>
            <a:r>
              <a:rPr lang="de-DE" sz="40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  <a:t>Substitution im Business-Prozess</a:t>
            </a:r>
            <a:br>
              <a:rPr lang="de-DE" sz="40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de-DE" sz="2000" dirty="0">
                <a:latin typeface="Avenir Book" charset="0"/>
                <a:ea typeface="Avenir Book" charset="0"/>
                <a:cs typeface="Avenir Book" charset="0"/>
              </a:rPr>
              <a:t>Dynamische Optimierung</a:t>
            </a:r>
            <a:endParaRPr lang="de-DE" sz="4000" b="1" dirty="0">
              <a:solidFill>
                <a:srgbClr val="0A6BB2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58334" y="1637243"/>
            <a:ext cx="10515600" cy="5031845"/>
          </a:xfrm>
        </p:spPr>
        <p:txBody>
          <a:bodyPr>
            <a:noAutofit/>
          </a:bodyPr>
          <a:lstStyle/>
          <a:p>
            <a:pPr lvl="0"/>
            <a:endParaRPr lang="de-DE" sz="2200" dirty="0">
              <a:latin typeface="Avenir Book" charset="0"/>
              <a:ea typeface="Avenir Book" charset="0"/>
              <a:cs typeface="Avenir Book" charset="0"/>
            </a:endParaRPr>
          </a:p>
          <a:p>
            <a:pPr lvl="0"/>
            <a:endParaRPr lang="de-DE" sz="22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Virtuelle Produktion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pPr/>
              <a:t>11</a:t>
            </a:fld>
            <a:endParaRPr lang="de-DE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7" y="5823763"/>
            <a:ext cx="736470" cy="736470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34" y="1691144"/>
            <a:ext cx="8610600" cy="484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1827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8334" y="311680"/>
            <a:ext cx="10515600" cy="1325563"/>
          </a:xfrm>
        </p:spPr>
        <p:txBody>
          <a:bodyPr>
            <a:normAutofit/>
          </a:bodyPr>
          <a:lstStyle/>
          <a:p>
            <a:r>
              <a:rPr lang="de-DE" sz="40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  <a:t>Optimierungskalküle</a:t>
            </a:r>
            <a:br>
              <a:rPr lang="de-DE" sz="40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de-DE" sz="2000" dirty="0">
                <a:latin typeface="Avenir Book" charset="0"/>
                <a:ea typeface="Avenir Book" charset="0"/>
                <a:cs typeface="Avenir Book" charset="0"/>
              </a:rPr>
              <a:t>Produktions- und Kostentheorie</a:t>
            </a:r>
            <a:endParaRPr lang="de-DE" sz="4000" b="1" dirty="0">
              <a:solidFill>
                <a:srgbClr val="0A6BB2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58334" y="1637243"/>
            <a:ext cx="10515600" cy="4453591"/>
          </a:xfrm>
        </p:spPr>
        <p:txBody>
          <a:bodyPr>
            <a:noAutofit/>
          </a:bodyPr>
          <a:lstStyle/>
          <a:p>
            <a:pPr lvl="0"/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Optimierung: Zielgröße zur Bewertung verschiedener Aktionen unter festgelegten Rahmenbedingungen</a:t>
            </a:r>
          </a:p>
          <a:p>
            <a:pPr lvl="0"/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Auswählen nach Rangfolge in der Grenzbetrachtung</a:t>
            </a:r>
          </a:p>
          <a:p>
            <a:pPr lvl="0"/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Grenzbetrachtung zur Bestimmung der eigenen Position auf Potenzialkurve</a:t>
            </a:r>
          </a:p>
          <a:p>
            <a:pPr lvl="0"/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Glockenförmiger Verlauf eines Lebenszyklus</a:t>
            </a:r>
            <a:br>
              <a:rPr lang="de-DE" sz="2200" dirty="0">
                <a:latin typeface="Avenir Book" charset="0"/>
                <a:ea typeface="Avenir Book" charset="0"/>
                <a:cs typeface="Avenir Book" charset="0"/>
              </a:rPr>
            </a:br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- Potenzialkurve als Sättigungsfunktion</a:t>
            </a:r>
            <a:br>
              <a:rPr lang="de-DE" sz="2200" dirty="0">
                <a:latin typeface="Avenir Book" charset="0"/>
                <a:ea typeface="Avenir Book" charset="0"/>
                <a:cs typeface="Avenir Book" charset="0"/>
              </a:rPr>
            </a:br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- Wachstumsraten als erste Ableitung der Funktionen</a:t>
            </a:r>
          </a:p>
          <a:p>
            <a:pPr marL="0" lvl="0" indent="0">
              <a:buNone/>
            </a:pPr>
            <a:r>
              <a:rPr lang="de-DE" sz="1400" dirty="0">
                <a:latin typeface="Avenir Book" charset="0"/>
                <a:ea typeface="Avenir Book" charset="0"/>
                <a:cs typeface="Avenir Book" charset="0"/>
              </a:rPr>
              <a:t>Details hier: </a:t>
            </a:r>
          </a:p>
          <a:p>
            <a:pPr marL="0" lvl="0" indent="0">
              <a:buNone/>
            </a:pPr>
            <a:r>
              <a:rPr lang="de-DE" sz="1400" dirty="0">
                <a:latin typeface="Avenir Book" charset="0"/>
                <a:ea typeface="Avenir Book" charset="0"/>
                <a:cs typeface="Avenir Book" charset="0"/>
                <a:hlinkClick r:id="rId2"/>
              </a:rPr>
              <a:t>https://www.web-business.com/index.php/illustrationsbox-artikelsammlung/articles/illustrationsbox-potenzialkurve.html</a:t>
            </a:r>
            <a:endParaRPr lang="de-DE" sz="1400" dirty="0">
              <a:latin typeface="Avenir Book" charset="0"/>
              <a:ea typeface="Avenir Book" charset="0"/>
              <a:cs typeface="Avenir Book" charset="0"/>
            </a:endParaRPr>
          </a:p>
          <a:p>
            <a:pPr marL="0" lvl="0" indent="0">
              <a:buNone/>
            </a:pPr>
            <a:r>
              <a:rPr lang="de-DE" sz="1400" dirty="0">
                <a:latin typeface="Avenir Book" charset="0"/>
                <a:ea typeface="Avenir Book" charset="0"/>
                <a:cs typeface="Avenir Book" charset="0"/>
                <a:hlinkClick r:id="rId3"/>
              </a:rPr>
              <a:t>https://www.web-business.com/index.php/index.php/illustrationsbox-artikelsammlung/articles/illustrationsbox-lebenszyklus-der-potenzialnutzung.html</a:t>
            </a:r>
            <a:endParaRPr lang="de-DE" sz="1400" dirty="0">
              <a:latin typeface="Avenir Book" charset="0"/>
              <a:ea typeface="Avenir Book" charset="0"/>
              <a:cs typeface="Avenir Book" charset="0"/>
            </a:endParaRPr>
          </a:p>
          <a:p>
            <a:pPr marL="0" lvl="0" indent="0">
              <a:buNone/>
            </a:pPr>
            <a:endParaRPr lang="de-DE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Virtuelle Produktion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7" y="5823763"/>
            <a:ext cx="736470" cy="73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78536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>
            <a:extLst>
              <a:ext uri="{FF2B5EF4-FFF2-40B4-BE49-F238E27FC236}">
                <a16:creationId xmlns:a16="http://schemas.microsoft.com/office/drawing/2014/main" id="{E49D2A82-9E58-124D-B208-504CD4B04B5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27226" y="26988"/>
            <a:ext cx="7732713" cy="1065212"/>
          </a:xfrm>
        </p:spPr>
        <p:txBody>
          <a:bodyPr/>
          <a:lstStyle/>
          <a:p>
            <a:pPr eaLnBrk="1" hangingPunct="1"/>
            <a:r>
              <a:rPr lang="de-DE" altLang="de-DE">
                <a:latin typeface="Arial" panose="020B0604020202020204" pitchFamily="34" charset="0"/>
                <a:ea typeface="ＭＳ Ｐゴシック" panose="020B0600070205080204" pitchFamily="34" charset="-128"/>
              </a:rPr>
              <a:t>Ökonomisches Prinzip</a:t>
            </a:r>
            <a:br>
              <a:rPr lang="de-DE" altLang="de-DE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de-DE" altLang="de-DE" sz="2400">
                <a:latin typeface="Arial" panose="020B0604020202020204" pitchFamily="34" charset="0"/>
                <a:ea typeface="ＭＳ Ｐゴシック" panose="020B0600070205080204" pitchFamily="34" charset="-128"/>
              </a:rPr>
              <a:t>Minimierung</a:t>
            </a:r>
          </a:p>
        </p:txBody>
      </p:sp>
      <p:sp>
        <p:nvSpPr>
          <p:cNvPr id="61442" name="Slide Number Placeholder 27">
            <a:extLst>
              <a:ext uri="{FF2B5EF4-FFF2-40B4-BE49-F238E27FC236}">
                <a16:creationId xmlns:a16="http://schemas.microsoft.com/office/drawing/2014/main" id="{C07A1F23-045E-F24B-B2FB-FB054054AA12}"/>
              </a:ext>
            </a:extLst>
          </p:cNvPr>
          <p:cNvSpPr txBox="1">
            <a:spLocks noGrp="1"/>
          </p:cNvSpPr>
          <p:nvPr/>
        </p:nvSpPr>
        <p:spPr bwMode="auto">
          <a:xfrm>
            <a:off x="9421813" y="6275389"/>
            <a:ext cx="990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C673F55-5F6C-C648-A3BF-D762462CEB59}" type="slidenum">
              <a:rPr lang="de-DE" altLang="de-DE" sz="3600">
                <a:solidFill>
                  <a:schemeClr val="bg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de-DE" altLang="de-DE" sz="36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1443" name="Footer Placeholder 28">
            <a:extLst>
              <a:ext uri="{FF2B5EF4-FFF2-40B4-BE49-F238E27FC236}">
                <a16:creationId xmlns:a16="http://schemas.microsoft.com/office/drawing/2014/main" id="{C048A4B1-D720-BC4F-93B9-557DF20CA707}"/>
              </a:ext>
            </a:extLst>
          </p:cNvPr>
          <p:cNvSpPr txBox="1">
            <a:spLocks noGrp="1"/>
          </p:cNvSpPr>
          <p:nvPr/>
        </p:nvSpPr>
        <p:spPr bwMode="auto">
          <a:xfrm>
            <a:off x="1789114" y="6275389"/>
            <a:ext cx="4840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200">
                <a:solidFill>
                  <a:schemeClr val="bg1"/>
                </a:solidFill>
                <a:latin typeface="Arial" panose="020B0604020202020204" pitchFamily="34" charset="0"/>
              </a:rPr>
              <a:t>Minimalkostenkombination</a:t>
            </a:r>
            <a:endParaRPr lang="de-DE" altLang="de-DE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2" name="Group 38">
            <a:extLst>
              <a:ext uri="{FF2B5EF4-FFF2-40B4-BE49-F238E27FC236}">
                <a16:creationId xmlns:a16="http://schemas.microsoft.com/office/drawing/2014/main" id="{1A167185-7C0D-3444-90A9-D4C362B9C631}"/>
              </a:ext>
            </a:extLst>
          </p:cNvPr>
          <p:cNvGrpSpPr>
            <a:grpSpLocks/>
          </p:cNvGrpSpPr>
          <p:nvPr/>
        </p:nvGrpSpPr>
        <p:grpSpPr bwMode="auto">
          <a:xfrm>
            <a:off x="1905001" y="1828800"/>
            <a:ext cx="7845425" cy="1081088"/>
            <a:chOff x="232" y="1200"/>
            <a:chExt cx="4942" cy="681"/>
          </a:xfrm>
        </p:grpSpPr>
        <p:sp>
          <p:nvSpPr>
            <p:cNvPr id="61457" name="AutoShape 33">
              <a:extLst>
                <a:ext uri="{FF2B5EF4-FFF2-40B4-BE49-F238E27FC236}">
                  <a16:creationId xmlns:a16="http://schemas.microsoft.com/office/drawing/2014/main" id="{0A72CE93-E2A7-8941-830D-FF684F00DC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" y="1215"/>
              <a:ext cx="4942" cy="547"/>
            </a:xfrm>
            <a:prstGeom prst="roundRect">
              <a:avLst>
                <a:gd name="adj" fmla="val 11153"/>
              </a:avLst>
            </a:prstGeom>
            <a:solidFill>
              <a:srgbClr val="99CC00">
                <a:alpha val="5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24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458" name="Rectangle 3">
              <a:extLst>
                <a:ext uri="{FF2B5EF4-FFF2-40B4-BE49-F238E27FC236}">
                  <a16:creationId xmlns:a16="http://schemas.microsoft.com/office/drawing/2014/main" id="{5A50CEA0-6676-154C-AE9B-AA188F2DA8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6" y="1515"/>
              <a:ext cx="1008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6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mit a,α,β&gt;0</a:t>
              </a:r>
              <a:endParaRPr lang="de-DE" altLang="de-DE" sz="1600">
                <a:solidFill>
                  <a:schemeClr val="bg2"/>
                </a:solidFill>
                <a:latin typeface="Arial" panose="020B0604020202020204" pitchFamily="34" charset="0"/>
                <a:cs typeface="Times New Roman" panose="02020603050405020304" pitchFamily="18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600">
                <a:solidFill>
                  <a:schemeClr val="bg2"/>
                </a:solidFill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1459" name="Object 4">
              <a:extLst>
                <a:ext uri="{FF2B5EF4-FFF2-40B4-BE49-F238E27FC236}">
                  <a16:creationId xmlns:a16="http://schemas.microsoft.com/office/drawing/2014/main" id="{38E88ACA-2DA7-D545-9D32-3E8674C26D9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53" y="1200"/>
            <a:ext cx="1680" cy="5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8" name="Equation" r:id="rId3" imgW="18719800" imgH="5562600" progId="Equation.3">
                    <p:embed/>
                  </p:oleObj>
                </mc:Choice>
                <mc:Fallback>
                  <p:oleObj name="Equation" r:id="rId3" imgW="18719800" imgH="5562600" progId="Equation.3">
                    <p:embed/>
                    <p:pic>
                      <p:nvPicPr>
                        <p:cNvPr id="61459" name="Object 4">
                          <a:extLst>
                            <a:ext uri="{FF2B5EF4-FFF2-40B4-BE49-F238E27FC236}">
                              <a16:creationId xmlns:a16="http://schemas.microsoft.com/office/drawing/2014/main" id="{38E88ACA-2DA7-D545-9D32-3E8674C26D9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3" y="1200"/>
                          <a:ext cx="1680" cy="5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47">
            <a:extLst>
              <a:ext uri="{FF2B5EF4-FFF2-40B4-BE49-F238E27FC236}">
                <a16:creationId xmlns:a16="http://schemas.microsoft.com/office/drawing/2014/main" id="{7A5FBF1B-1ECA-C74D-AD0E-16D8E68447BF}"/>
              </a:ext>
            </a:extLst>
          </p:cNvPr>
          <p:cNvGrpSpPr>
            <a:grpSpLocks/>
          </p:cNvGrpSpPr>
          <p:nvPr/>
        </p:nvGrpSpPr>
        <p:grpSpPr bwMode="auto">
          <a:xfrm>
            <a:off x="1905001" y="5029200"/>
            <a:ext cx="7845425" cy="922338"/>
            <a:chOff x="232" y="2573"/>
            <a:chExt cx="4942" cy="581"/>
          </a:xfrm>
        </p:grpSpPr>
        <p:sp>
          <p:nvSpPr>
            <p:cNvPr id="61455" name="AutoShape 35">
              <a:extLst>
                <a:ext uri="{FF2B5EF4-FFF2-40B4-BE49-F238E27FC236}">
                  <a16:creationId xmlns:a16="http://schemas.microsoft.com/office/drawing/2014/main" id="{31D281CE-B3AA-6645-A0F1-DDB92281AD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" y="2601"/>
              <a:ext cx="4942" cy="547"/>
            </a:xfrm>
            <a:prstGeom prst="roundRect">
              <a:avLst>
                <a:gd name="adj" fmla="val 11153"/>
              </a:avLst>
            </a:prstGeom>
            <a:solidFill>
              <a:srgbClr val="33CCCC">
                <a:alpha val="5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24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  <p:graphicFrame>
          <p:nvGraphicFramePr>
            <p:cNvPr id="61456" name="Object 3">
              <a:extLst>
                <a:ext uri="{FF2B5EF4-FFF2-40B4-BE49-F238E27FC236}">
                  <a16:creationId xmlns:a16="http://schemas.microsoft.com/office/drawing/2014/main" id="{92A43D62-53C3-204E-B3FB-983D983B3C2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85" y="2573"/>
            <a:ext cx="4268" cy="5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9" name="Microsoft Formel-Editor 3.0" r:id="rId5" imgW="12877800" imgH="1752600" progId="Equation.3">
                    <p:embed/>
                  </p:oleObj>
                </mc:Choice>
                <mc:Fallback>
                  <p:oleObj name="Microsoft Formel-Editor 3.0" r:id="rId5" imgW="12877800" imgH="1752600" progId="Equation.3">
                    <p:embed/>
                    <p:pic>
                      <p:nvPicPr>
                        <p:cNvPr id="61456" name="Object 3">
                          <a:extLst>
                            <a:ext uri="{FF2B5EF4-FFF2-40B4-BE49-F238E27FC236}">
                              <a16:creationId xmlns:a16="http://schemas.microsoft.com/office/drawing/2014/main" id="{92A43D62-53C3-204E-B3FB-983D983B3C2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5" y="2573"/>
                          <a:ext cx="4268" cy="5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37">
            <a:extLst>
              <a:ext uri="{FF2B5EF4-FFF2-40B4-BE49-F238E27FC236}">
                <a16:creationId xmlns:a16="http://schemas.microsoft.com/office/drawing/2014/main" id="{E37BE371-96A6-6F44-9B23-7F908A34DF30}"/>
              </a:ext>
            </a:extLst>
          </p:cNvPr>
          <p:cNvGrpSpPr>
            <a:grpSpLocks/>
          </p:cNvGrpSpPr>
          <p:nvPr/>
        </p:nvGrpSpPr>
        <p:grpSpPr bwMode="auto">
          <a:xfrm>
            <a:off x="1905001" y="3505200"/>
            <a:ext cx="7845425" cy="882650"/>
            <a:chOff x="232" y="1902"/>
            <a:chExt cx="4942" cy="556"/>
          </a:xfrm>
        </p:grpSpPr>
        <p:sp>
          <p:nvSpPr>
            <p:cNvPr id="61453" name="AutoShape 34">
              <a:extLst>
                <a:ext uri="{FF2B5EF4-FFF2-40B4-BE49-F238E27FC236}">
                  <a16:creationId xmlns:a16="http://schemas.microsoft.com/office/drawing/2014/main" id="{4638B03A-53A1-0844-828B-7988CBE250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" y="1911"/>
              <a:ext cx="4942" cy="547"/>
            </a:xfrm>
            <a:prstGeom prst="roundRect">
              <a:avLst>
                <a:gd name="adj" fmla="val 11153"/>
              </a:avLst>
            </a:prstGeom>
            <a:solidFill>
              <a:srgbClr val="99CC00">
                <a:alpha val="5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24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  <p:graphicFrame>
          <p:nvGraphicFramePr>
            <p:cNvPr id="61454" name="Object 2">
              <a:extLst>
                <a:ext uri="{FF2B5EF4-FFF2-40B4-BE49-F238E27FC236}">
                  <a16:creationId xmlns:a16="http://schemas.microsoft.com/office/drawing/2014/main" id="{9CF61CE4-019C-C14F-AA5C-8DFE0C7EC0C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05" y="1902"/>
            <a:ext cx="2103" cy="4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0" name="Microsoft Formel-Editor 3.0" r:id="rId7" imgW="23990300" imgH="4978400" progId="Equation.3">
                    <p:embed/>
                  </p:oleObj>
                </mc:Choice>
                <mc:Fallback>
                  <p:oleObj name="Microsoft Formel-Editor 3.0" r:id="rId7" imgW="23990300" imgH="4978400" progId="Equation.3">
                    <p:embed/>
                    <p:pic>
                      <p:nvPicPr>
                        <p:cNvPr id="61454" name="Object 2">
                          <a:extLst>
                            <a:ext uri="{FF2B5EF4-FFF2-40B4-BE49-F238E27FC236}">
                              <a16:creationId xmlns:a16="http://schemas.microsoft.com/office/drawing/2014/main" id="{9CF61CE4-019C-C14F-AA5C-8DFE0C7EC0C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05" y="1902"/>
                          <a:ext cx="2103" cy="4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1447" name="Slide Number Placeholder 17">
            <a:extLst>
              <a:ext uri="{FF2B5EF4-FFF2-40B4-BE49-F238E27FC236}">
                <a16:creationId xmlns:a16="http://schemas.microsoft.com/office/drawing/2014/main" id="{EDF43C08-013A-0042-A4C6-40BD3984C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A6431E2-CE12-FD47-995D-03CB6F3E8D05}" type="slidenum">
              <a:rPr lang="de-DE" altLang="de-DE" sz="140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de-DE" altLang="de-DE" sz="1400"/>
          </a:p>
        </p:txBody>
      </p:sp>
      <p:sp>
        <p:nvSpPr>
          <p:cNvPr id="61448" name="Footer Placeholder 18">
            <a:extLst>
              <a:ext uri="{FF2B5EF4-FFF2-40B4-BE49-F238E27FC236}">
                <a16:creationId xmlns:a16="http://schemas.microsoft.com/office/drawing/2014/main" id="{C046CE15-B8A1-C942-85F6-667D5921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400">
                <a:latin typeface="Arial" panose="020B0604020202020204" pitchFamily="34" charset="0"/>
              </a:rPr>
              <a:t>Leben und Internet</a:t>
            </a:r>
            <a:endParaRPr lang="de-DE" altLang="de-DE" sz="1400">
              <a:latin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5ADBF1-AED9-BB47-8DFD-982897EB6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1295401"/>
            <a:ext cx="7086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00FF"/>
                </a:solidFill>
                <a:latin typeface="Arial" panose="020B0604020202020204" pitchFamily="34" charset="0"/>
              </a:rPr>
              <a:t>Produktionsmöglichkeiten O mit 2 Faktoren q</a:t>
            </a:r>
            <a:r>
              <a:rPr lang="de-DE" altLang="de-DE" sz="2400" baseline="-25000">
                <a:solidFill>
                  <a:srgbClr val="0000FF"/>
                </a:solidFill>
                <a:latin typeface="Arial" panose="020B0604020202020204" pitchFamily="34" charset="0"/>
              </a:rPr>
              <a:t>1</a:t>
            </a:r>
            <a:r>
              <a:rPr lang="de-DE" altLang="de-DE" sz="2400">
                <a:solidFill>
                  <a:srgbClr val="0000FF"/>
                </a:solidFill>
                <a:latin typeface="Arial" panose="020B0604020202020204" pitchFamily="34" charset="0"/>
              </a:rPr>
              <a:t> q</a:t>
            </a:r>
            <a:r>
              <a:rPr lang="de-DE" altLang="de-DE" sz="2400" baseline="-2500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lang="de-DE" altLang="de-DE" sz="240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FD8CDC-BC60-F44E-8CCD-8F7C937AF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895601"/>
            <a:ext cx="7086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00FF"/>
                </a:solidFill>
                <a:latin typeface="Arial" panose="020B0604020202020204" pitchFamily="34" charset="0"/>
              </a:rPr>
              <a:t>Kostenbudget K mit 2 Preisen p</a:t>
            </a:r>
            <a:r>
              <a:rPr lang="de-DE" altLang="de-DE" sz="2400" baseline="-25000">
                <a:solidFill>
                  <a:srgbClr val="0000FF"/>
                </a:solidFill>
                <a:latin typeface="Arial" panose="020B0604020202020204" pitchFamily="34" charset="0"/>
              </a:rPr>
              <a:t>1</a:t>
            </a:r>
            <a:r>
              <a:rPr lang="de-DE" altLang="de-DE" sz="2400">
                <a:solidFill>
                  <a:srgbClr val="0000FF"/>
                </a:solidFill>
                <a:latin typeface="Arial" panose="020B0604020202020204" pitchFamily="34" charset="0"/>
              </a:rPr>
              <a:t> p</a:t>
            </a:r>
            <a:r>
              <a:rPr lang="de-DE" altLang="de-DE" sz="2400" baseline="-2500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endParaRPr lang="de-DE" altLang="de-DE" sz="240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A399A4-6D28-7F4A-B0C8-B146841F2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4495801"/>
            <a:ext cx="7086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00FF"/>
                </a:solidFill>
                <a:latin typeface="Arial" panose="020B0604020202020204" pitchFamily="34" charset="0"/>
              </a:rPr>
              <a:t>Minimiere die Kosten unter o.g. Randbedingungen</a:t>
            </a:r>
          </a:p>
        </p:txBody>
      </p:sp>
      <p:pic>
        <p:nvPicPr>
          <p:cNvPr id="61452" name="Bild 8">
            <a:extLst>
              <a:ext uri="{FF2B5EF4-FFF2-40B4-BE49-F238E27FC236}">
                <a16:creationId xmlns:a16="http://schemas.microsoft.com/office/drawing/2014/main" id="{ABFF79E3-C3A8-D447-872B-8567EDC9A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6108700"/>
            <a:ext cx="5524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8334" y="311680"/>
            <a:ext cx="10515600" cy="1325563"/>
          </a:xfrm>
        </p:spPr>
        <p:txBody>
          <a:bodyPr>
            <a:normAutofit/>
          </a:bodyPr>
          <a:lstStyle/>
          <a:p>
            <a:r>
              <a:rPr lang="de-DE" sz="40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  <a:t>Statische Optimierung</a:t>
            </a:r>
            <a:br>
              <a:rPr lang="de-DE" sz="40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de-DE" sz="2000" dirty="0">
                <a:latin typeface="Avenir Book" charset="0"/>
                <a:ea typeface="Avenir Book" charset="0"/>
                <a:cs typeface="Avenir Book" charset="0"/>
              </a:rPr>
              <a:t>Optimierungskalküle</a:t>
            </a:r>
            <a:endParaRPr lang="de-DE" sz="4000" b="1" dirty="0">
              <a:solidFill>
                <a:srgbClr val="0A6BB2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58334" y="1637243"/>
            <a:ext cx="10515600" cy="3337713"/>
          </a:xfrm>
        </p:spPr>
        <p:txBody>
          <a:bodyPr>
            <a:noAutofit/>
          </a:bodyPr>
          <a:lstStyle/>
          <a:p>
            <a:pPr lvl="0"/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Statische Optimierung in abgegrenzten Rahmenbedingungen ohne Zeitbezug</a:t>
            </a:r>
          </a:p>
          <a:p>
            <a:pPr lvl="0"/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Kosten oder Gewinne unterschiedlicher Kampagnen werden bewertet und selektiert</a:t>
            </a:r>
          </a:p>
          <a:p>
            <a:pPr lvl="0"/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Fortführen der besten Kampagnen</a:t>
            </a:r>
          </a:p>
          <a:p>
            <a:pPr lvl="0"/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Verbessern schlechterer Kampagnen</a:t>
            </a:r>
          </a:p>
          <a:p>
            <a:pPr lvl="0"/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Beenden verlusteinbringender Kampagnen</a:t>
            </a:r>
          </a:p>
          <a:p>
            <a:pPr lvl="0"/>
            <a:endParaRPr lang="de-DE" sz="2200" dirty="0">
              <a:latin typeface="Avenir Book" charset="0"/>
              <a:ea typeface="Avenir Book" charset="0"/>
              <a:cs typeface="Avenir Book" charset="0"/>
            </a:endParaRPr>
          </a:p>
          <a:p>
            <a:pPr lvl="0"/>
            <a:endParaRPr lang="de-DE" sz="22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Virtuelle Produktion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pPr/>
              <a:t>14</a:t>
            </a:fld>
            <a:endParaRPr lang="de-DE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7" y="5823763"/>
            <a:ext cx="736470" cy="73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68769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8334" y="311680"/>
            <a:ext cx="10515600" cy="1325563"/>
          </a:xfrm>
        </p:spPr>
        <p:txBody>
          <a:bodyPr>
            <a:normAutofit/>
          </a:bodyPr>
          <a:lstStyle/>
          <a:p>
            <a:r>
              <a:rPr lang="de-DE" sz="40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  <a:t>Kampagnenauswahl</a:t>
            </a:r>
            <a:br>
              <a:rPr lang="de-DE" sz="40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de-DE" sz="2000" dirty="0">
                <a:latin typeface="Avenir Book" charset="0"/>
                <a:ea typeface="Avenir Book" charset="0"/>
                <a:cs typeface="Avenir Book" charset="0"/>
              </a:rPr>
              <a:t>Statische Optimierung</a:t>
            </a:r>
            <a:endParaRPr lang="de-DE" sz="4000" b="1" dirty="0">
              <a:solidFill>
                <a:srgbClr val="0A6BB2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58334" y="1637243"/>
            <a:ext cx="10515600" cy="5031845"/>
          </a:xfrm>
        </p:spPr>
        <p:txBody>
          <a:bodyPr>
            <a:noAutofit/>
          </a:bodyPr>
          <a:lstStyle/>
          <a:p>
            <a:pPr lvl="0"/>
            <a:endParaRPr lang="de-DE" sz="2200" dirty="0">
              <a:latin typeface="Avenir Book" charset="0"/>
              <a:ea typeface="Avenir Book" charset="0"/>
              <a:cs typeface="Avenir Book" charset="0"/>
            </a:endParaRPr>
          </a:p>
          <a:p>
            <a:pPr lvl="0"/>
            <a:endParaRPr lang="de-DE" sz="22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Virtuelle Produktion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pPr/>
              <a:t>15</a:t>
            </a:fld>
            <a:endParaRPr lang="de-DE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7" y="5823763"/>
            <a:ext cx="736470" cy="73647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959" y="1492474"/>
            <a:ext cx="8896350" cy="500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130235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8334" y="311680"/>
            <a:ext cx="10515600" cy="1325563"/>
          </a:xfrm>
        </p:spPr>
        <p:txBody>
          <a:bodyPr>
            <a:normAutofit/>
          </a:bodyPr>
          <a:lstStyle/>
          <a:p>
            <a:r>
              <a:rPr lang="de-DE" sz="40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  <a:t>Dynamische Optimierung</a:t>
            </a:r>
            <a:br>
              <a:rPr lang="de-DE" sz="40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de-DE" sz="2000" dirty="0">
                <a:latin typeface="Avenir Book" charset="0"/>
                <a:ea typeface="Avenir Book" charset="0"/>
                <a:cs typeface="Avenir Book" charset="0"/>
              </a:rPr>
              <a:t>Optimierungskalküle</a:t>
            </a:r>
            <a:endParaRPr lang="de-DE" sz="4000" b="1" dirty="0">
              <a:solidFill>
                <a:srgbClr val="0A6BB2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58334" y="1637244"/>
            <a:ext cx="10515600" cy="2983742"/>
          </a:xfrm>
        </p:spPr>
        <p:txBody>
          <a:bodyPr>
            <a:noAutofit/>
          </a:bodyPr>
          <a:lstStyle/>
          <a:p>
            <a:pPr lvl="0"/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Dynamische Optimierung: Abhängigkeit von Ergebnissen eines vorangehenden Niveaus </a:t>
            </a:r>
          </a:p>
          <a:p>
            <a:pPr lvl="0"/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Kennzahlensysteme und Vereinheitlichung von Bewertungsgrundlagen</a:t>
            </a:r>
          </a:p>
          <a:p>
            <a:pPr lvl="0"/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Effizienz des eingesetzten Budgets soll in unterschiedlichen Verwendungen gleich hoch sein – Ausgleich der Grenzerträge</a:t>
            </a:r>
          </a:p>
          <a:p>
            <a:pPr lvl="0"/>
            <a:r>
              <a:rPr lang="de-DE" sz="2200" dirty="0">
                <a:latin typeface="Avenir Book" charset="0"/>
                <a:ea typeface="Avenir Book" charset="0"/>
                <a:cs typeface="Avenir Book" charset="0"/>
                <a:sym typeface="Wingdings"/>
              </a:rPr>
              <a:t>Gleichgewicht aller Kosten und Erträge bei Nutzung der Potenziale</a:t>
            </a:r>
          </a:p>
          <a:p>
            <a:pPr lvl="0"/>
            <a:r>
              <a:rPr lang="de-DE" sz="2200" dirty="0">
                <a:latin typeface="Avenir Book" charset="0"/>
                <a:ea typeface="Avenir Book" charset="0"/>
                <a:cs typeface="Avenir Book" charset="0"/>
                <a:sym typeface="Wingdings"/>
              </a:rPr>
              <a:t>Optimierung folgt einer Spirale</a:t>
            </a:r>
            <a:endParaRPr lang="de-DE" sz="2200" dirty="0">
              <a:latin typeface="Avenir Book" charset="0"/>
              <a:ea typeface="Avenir Book" charset="0"/>
              <a:cs typeface="Avenir Book" charset="0"/>
            </a:endParaRPr>
          </a:p>
          <a:p>
            <a:pPr lvl="0"/>
            <a:endParaRPr lang="de-DE" sz="2200" dirty="0">
              <a:latin typeface="Avenir Book" charset="0"/>
              <a:ea typeface="Avenir Book" charset="0"/>
              <a:cs typeface="Avenir Book" charset="0"/>
            </a:endParaRPr>
          </a:p>
          <a:p>
            <a:pPr lvl="0"/>
            <a:endParaRPr lang="de-DE" sz="22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Virtuelle Produktion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pPr/>
              <a:t>16</a:t>
            </a:fld>
            <a:endParaRPr lang="de-DE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7" y="5823763"/>
            <a:ext cx="736470" cy="73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600918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ieren 16"/>
          <p:cNvGrpSpPr/>
          <p:nvPr/>
        </p:nvGrpSpPr>
        <p:grpSpPr>
          <a:xfrm>
            <a:off x="4296000" y="1554569"/>
            <a:ext cx="3600000" cy="3600000"/>
            <a:chOff x="4296000" y="1629000"/>
            <a:chExt cx="3600000" cy="3600000"/>
          </a:xfrm>
        </p:grpSpPr>
        <p:sp>
          <p:nvSpPr>
            <p:cNvPr id="18" name="Line 4"/>
            <p:cNvSpPr>
              <a:spLocks noChangeShapeType="1"/>
            </p:cNvSpPr>
            <p:nvPr/>
          </p:nvSpPr>
          <p:spPr bwMode="gray">
            <a:xfrm>
              <a:off x="4296000" y="3429000"/>
              <a:ext cx="3600000" cy="0"/>
            </a:xfrm>
            <a:prstGeom prst="line">
              <a:avLst/>
            </a:prstGeom>
            <a:ln w="38100">
              <a:solidFill>
                <a:schemeClr val="accent2"/>
              </a:solidFill>
              <a:headEnd type="none" w="sm" len="sm"/>
              <a:tailEnd type="none" w="sm" len="sm"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de-DE" dirty="0"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9" name="Line 5"/>
            <p:cNvSpPr>
              <a:spLocks noChangeShapeType="1"/>
            </p:cNvSpPr>
            <p:nvPr/>
          </p:nvSpPr>
          <p:spPr bwMode="gray">
            <a:xfrm>
              <a:off x="6096000" y="1629000"/>
              <a:ext cx="0" cy="3600000"/>
            </a:xfrm>
            <a:prstGeom prst="line">
              <a:avLst/>
            </a:prstGeom>
            <a:ln w="38100">
              <a:solidFill>
                <a:schemeClr val="accent2"/>
              </a:solidFill>
              <a:headEnd type="none" w="sm" len="sm"/>
              <a:tailEnd type="none" w="sm" len="sm"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de-DE" dirty="0"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0" name="Rectangle 7"/>
          <p:cNvSpPr>
            <a:spLocks noChangeArrowheads="1"/>
          </p:cNvSpPr>
          <p:nvPr/>
        </p:nvSpPr>
        <p:spPr bwMode="gray">
          <a:xfrm>
            <a:off x="4355166" y="3148111"/>
            <a:ext cx="1944000" cy="63784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08000" tIns="72000" rIns="108000" bIns="72000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Potenziale identifizieren</a:t>
            </a:r>
          </a:p>
        </p:txBody>
      </p:sp>
      <p:sp>
        <p:nvSpPr>
          <p:cNvPr id="24" name="Freeform 30"/>
          <p:cNvSpPr>
            <a:spLocks/>
          </p:cNvSpPr>
          <p:nvPr/>
        </p:nvSpPr>
        <p:spPr bwMode="gray">
          <a:xfrm>
            <a:off x="3439833" y="981075"/>
            <a:ext cx="6239674" cy="5350047"/>
          </a:xfrm>
          <a:custGeom>
            <a:avLst/>
            <a:gdLst/>
            <a:ahLst/>
            <a:cxnLst>
              <a:cxn ang="0">
                <a:pos x="52" y="166"/>
              </a:cxn>
              <a:cxn ang="0">
                <a:pos x="132" y="68"/>
              </a:cxn>
              <a:cxn ang="0">
                <a:pos x="54" y="4"/>
              </a:cxn>
              <a:cxn ang="0">
                <a:pos x="3" y="66"/>
              </a:cxn>
              <a:cxn ang="0">
                <a:pos x="53" y="107"/>
              </a:cxn>
              <a:cxn ang="0">
                <a:pos x="86" y="67"/>
              </a:cxn>
              <a:cxn ang="0">
                <a:pos x="54" y="41"/>
              </a:cxn>
              <a:cxn ang="0">
                <a:pos x="33" y="67"/>
              </a:cxn>
            </a:cxnLst>
            <a:rect l="0" t="0" r="r" b="b"/>
            <a:pathLst>
              <a:path w="137" h="166">
                <a:moveTo>
                  <a:pt x="52" y="166"/>
                </a:moveTo>
                <a:cubicBezTo>
                  <a:pt x="101" y="161"/>
                  <a:pt x="137" y="117"/>
                  <a:pt x="132" y="68"/>
                </a:cubicBezTo>
                <a:cubicBezTo>
                  <a:pt x="129" y="29"/>
                  <a:pt x="94" y="0"/>
                  <a:pt x="54" y="4"/>
                </a:cubicBezTo>
                <a:cubicBezTo>
                  <a:pt x="23" y="7"/>
                  <a:pt x="0" y="35"/>
                  <a:pt x="3" y="66"/>
                </a:cubicBezTo>
                <a:cubicBezTo>
                  <a:pt x="6" y="92"/>
                  <a:pt x="28" y="110"/>
                  <a:pt x="53" y="107"/>
                </a:cubicBezTo>
                <a:cubicBezTo>
                  <a:pt x="73" y="105"/>
                  <a:pt x="88" y="88"/>
                  <a:pt x="86" y="67"/>
                </a:cubicBezTo>
                <a:cubicBezTo>
                  <a:pt x="84" y="51"/>
                  <a:pt x="70" y="40"/>
                  <a:pt x="54" y="41"/>
                </a:cubicBezTo>
                <a:cubicBezTo>
                  <a:pt x="41" y="42"/>
                  <a:pt x="32" y="54"/>
                  <a:pt x="33" y="67"/>
                </a:cubicBezTo>
              </a:path>
            </a:pathLst>
          </a:custGeom>
          <a:noFill/>
          <a:ln w="63500" cap="flat" cmpd="sng">
            <a:solidFill>
              <a:schemeClr val="accent1"/>
            </a:solidFill>
            <a:prstDash val="solid"/>
            <a:miter lim="800000"/>
            <a:headEnd type="triangl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de-DE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Rectangle 9"/>
          <p:cNvSpPr>
            <a:spLocks noChangeArrowheads="1"/>
          </p:cNvSpPr>
          <p:nvPr/>
        </p:nvSpPr>
        <p:spPr bwMode="gray">
          <a:xfrm>
            <a:off x="2301691" y="4001974"/>
            <a:ext cx="1944000" cy="63784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08000" tIns="72000" rIns="108000" bIns="72000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Kontrollgröße </a:t>
            </a:r>
          </a:p>
          <a:p>
            <a:pPr algn="ctr" eaLnBrk="0" hangingPunct="0"/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messen</a:t>
            </a:r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gray">
          <a:xfrm>
            <a:off x="8568685" y="1165867"/>
            <a:ext cx="1944000" cy="63784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08000" tIns="72000" rIns="108000" bIns="72000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Kampagnen selektieren </a:t>
            </a:r>
          </a:p>
        </p:txBody>
      </p:sp>
      <p:sp>
        <p:nvSpPr>
          <p:cNvPr id="28" name="Rectangle 8"/>
          <p:cNvSpPr>
            <a:spLocks noChangeArrowheads="1"/>
          </p:cNvSpPr>
          <p:nvPr/>
        </p:nvSpPr>
        <p:spPr bwMode="gray">
          <a:xfrm>
            <a:off x="6768685" y="2086472"/>
            <a:ext cx="1944000" cy="63784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08000" tIns="72000" rIns="108000" bIns="72000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Aktivitäten </a:t>
            </a:r>
          </a:p>
          <a:p>
            <a:pPr algn="ctr" eaLnBrk="0" hangingPunct="0"/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festlegen </a:t>
            </a:r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gray">
          <a:xfrm>
            <a:off x="2301691" y="1058019"/>
            <a:ext cx="1944000" cy="63784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08000" tIns="72000" rIns="108000" bIns="72000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Grenzwerte</a:t>
            </a:r>
          </a:p>
          <a:p>
            <a:pPr algn="ctr" eaLnBrk="0" hangingPunct="0"/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berechnen</a:t>
            </a:r>
          </a:p>
        </p:txBody>
      </p:sp>
      <p:sp>
        <p:nvSpPr>
          <p:cNvPr id="30" name="Rectangle 8"/>
          <p:cNvSpPr>
            <a:spLocks noChangeArrowheads="1"/>
          </p:cNvSpPr>
          <p:nvPr/>
        </p:nvSpPr>
        <p:spPr bwMode="gray">
          <a:xfrm>
            <a:off x="9420451" y="3943084"/>
            <a:ext cx="1944000" cy="637849"/>
          </a:xfrm>
          <a:prstGeom prst="rect">
            <a:avLst/>
          </a:prstGeom>
          <a:solidFill>
            <a:schemeClr val="accent2"/>
          </a:solidFill>
          <a:ln>
            <a:noFill/>
            <a:headEnd/>
            <a:tailEnd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08000" tIns="72000" rIns="108000" bIns="72000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Potenziale identifizieren</a:t>
            </a:r>
          </a:p>
        </p:txBody>
      </p:sp>
      <p:sp>
        <p:nvSpPr>
          <p:cNvPr id="31" name="Rectangle 9"/>
          <p:cNvSpPr>
            <a:spLocks noChangeArrowheads="1"/>
          </p:cNvSpPr>
          <p:nvPr/>
        </p:nvSpPr>
        <p:spPr bwMode="gray">
          <a:xfrm>
            <a:off x="3829642" y="5570882"/>
            <a:ext cx="1944000" cy="637849"/>
          </a:xfrm>
          <a:prstGeom prst="rect">
            <a:avLst/>
          </a:prstGeom>
          <a:solidFill>
            <a:schemeClr val="accent2"/>
          </a:solidFill>
          <a:ln>
            <a:noFill/>
            <a:headEnd/>
            <a:tailEnd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08000" tIns="72000" rIns="108000" bIns="72000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Aktivitäten festlegen</a:t>
            </a:r>
          </a:p>
        </p:txBody>
      </p:sp>
      <p:pic>
        <p:nvPicPr>
          <p:cNvPr id="13" name="Bild 5">
            <a:extLst>
              <a:ext uri="{FF2B5EF4-FFF2-40B4-BE49-F238E27FC236}">
                <a16:creationId xmlns:a16="http://schemas.microsoft.com/office/drawing/2014/main" id="{792FC3B1-622D-174C-93DC-CFADD3560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7" y="5823763"/>
            <a:ext cx="736470" cy="736470"/>
          </a:xfrm>
          <a:prstGeom prst="rect">
            <a:avLst/>
          </a:prstGeom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ED5EA1AA-22DC-A046-9BD3-FAFFC6C580B2}"/>
              </a:ext>
            </a:extLst>
          </p:cNvPr>
          <p:cNvSpPr txBox="1">
            <a:spLocks/>
          </p:cNvSpPr>
          <p:nvPr/>
        </p:nvSpPr>
        <p:spPr>
          <a:xfrm>
            <a:off x="1058334" y="126960"/>
            <a:ext cx="10306117" cy="80483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  <a:t>Dynamische Optimierungsspirale</a:t>
            </a:r>
          </a:p>
        </p:txBody>
      </p:sp>
    </p:spTree>
    <p:extLst>
      <p:ext uri="{BB962C8B-B14F-4D97-AF65-F5344CB8AC3E}">
        <p14:creationId xmlns:p14="http://schemas.microsoft.com/office/powerpoint/2010/main" val="36686359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6A80713E-9B09-0E44-B7A5-F82AF88FA56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27226" y="217488"/>
            <a:ext cx="7732713" cy="849312"/>
          </a:xfrm>
        </p:spPr>
        <p:txBody>
          <a:bodyPr/>
          <a:lstStyle/>
          <a:p>
            <a:pPr eaLnBrk="1" hangingPunct="1"/>
            <a:r>
              <a:rPr lang="de-DE" altLang="de-DE" sz="4000">
                <a:latin typeface="Arial" panose="020B0604020202020204" pitchFamily="34" charset="0"/>
                <a:ea typeface="ＭＳ Ｐゴシック" panose="020B0600070205080204" pitchFamily="34" charset="-128"/>
              </a:rPr>
              <a:t>Minimalkostenlinie (Scale Line)</a:t>
            </a:r>
          </a:p>
        </p:txBody>
      </p:sp>
      <p:sp>
        <p:nvSpPr>
          <p:cNvPr id="30722" name="Slide Number Placeholder 27">
            <a:extLst>
              <a:ext uri="{FF2B5EF4-FFF2-40B4-BE49-F238E27FC236}">
                <a16:creationId xmlns:a16="http://schemas.microsoft.com/office/drawing/2014/main" id="{3358844F-3737-C44D-8FC9-818FAC867A28}"/>
              </a:ext>
            </a:extLst>
          </p:cNvPr>
          <p:cNvSpPr txBox="1">
            <a:spLocks noGrp="1"/>
          </p:cNvSpPr>
          <p:nvPr/>
        </p:nvSpPr>
        <p:spPr bwMode="auto">
          <a:xfrm>
            <a:off x="9421813" y="6275389"/>
            <a:ext cx="990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8D1DA32-61D5-224D-80F4-9C90CB94DB8B}" type="slidenum">
              <a:rPr lang="de-DE" altLang="de-DE" sz="3600">
                <a:solidFill>
                  <a:schemeClr val="bg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de-DE" altLang="de-DE" sz="36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0723" name="Date Placeholder 26">
            <a:extLst>
              <a:ext uri="{FF2B5EF4-FFF2-40B4-BE49-F238E27FC236}">
                <a16:creationId xmlns:a16="http://schemas.microsoft.com/office/drawing/2014/main" id="{F66EC652-4215-9340-BC0F-ADAAF6A78159}"/>
              </a:ext>
            </a:extLst>
          </p:cNvPr>
          <p:cNvSpPr txBox="1">
            <a:spLocks noGrp="1"/>
          </p:cNvSpPr>
          <p:nvPr/>
        </p:nvSpPr>
        <p:spPr bwMode="auto">
          <a:xfrm>
            <a:off x="7699375" y="6275389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e-DE" altLang="de-DE" sz="1200">
                <a:solidFill>
                  <a:schemeClr val="bg1"/>
                </a:solidFill>
                <a:latin typeface="Arial" panose="020B0604020202020204" pitchFamily="34" charset="0"/>
              </a:rPr>
              <a:t>Prof. Dr. Hildebrandt</a:t>
            </a:r>
          </a:p>
        </p:txBody>
      </p:sp>
      <p:sp>
        <p:nvSpPr>
          <p:cNvPr id="30724" name="Footer Placeholder 28">
            <a:extLst>
              <a:ext uri="{FF2B5EF4-FFF2-40B4-BE49-F238E27FC236}">
                <a16:creationId xmlns:a16="http://schemas.microsoft.com/office/drawing/2014/main" id="{D9E82FD0-4572-D441-B654-1D17F2A94375}"/>
              </a:ext>
            </a:extLst>
          </p:cNvPr>
          <p:cNvSpPr txBox="1">
            <a:spLocks noGrp="1"/>
          </p:cNvSpPr>
          <p:nvPr/>
        </p:nvSpPr>
        <p:spPr bwMode="auto">
          <a:xfrm>
            <a:off x="1789114" y="6275389"/>
            <a:ext cx="4840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200">
                <a:solidFill>
                  <a:schemeClr val="bg1"/>
                </a:solidFill>
                <a:latin typeface="Arial" panose="020B0604020202020204" pitchFamily="34" charset="0"/>
              </a:rPr>
              <a:t>Minimalkostenkombination</a:t>
            </a:r>
            <a:endParaRPr lang="de-DE" altLang="de-DE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3039" name="Arc 9">
            <a:extLst>
              <a:ext uri="{FF2B5EF4-FFF2-40B4-BE49-F238E27FC236}">
                <a16:creationId xmlns:a16="http://schemas.microsoft.com/office/drawing/2014/main" id="{4CEC47B1-CF19-2147-AFF6-9D8EB247F6E4}"/>
              </a:ext>
            </a:extLst>
          </p:cNvPr>
          <p:cNvSpPr>
            <a:spLocks/>
          </p:cNvSpPr>
          <p:nvPr/>
        </p:nvSpPr>
        <p:spPr bwMode="auto">
          <a:xfrm rot="10580607">
            <a:off x="3852863" y="3300413"/>
            <a:ext cx="1414462" cy="1776412"/>
          </a:xfrm>
          <a:custGeom>
            <a:avLst/>
            <a:gdLst>
              <a:gd name="T0" fmla="*/ 2147483646 w 21600"/>
              <a:gd name="T1" fmla="*/ 0 h 21396"/>
              <a:gd name="T2" fmla="*/ 2147483646 w 21600"/>
              <a:gd name="T3" fmla="*/ 2147483646 h 21396"/>
              <a:gd name="T4" fmla="*/ 0 w 21600"/>
              <a:gd name="T5" fmla="*/ 2147483646 h 21396"/>
              <a:gd name="T6" fmla="*/ 0 60000 65536"/>
              <a:gd name="T7" fmla="*/ 0 60000 65536"/>
              <a:gd name="T8" fmla="*/ 0 60000 65536"/>
              <a:gd name="T9" fmla="*/ 0 w 21600"/>
              <a:gd name="T10" fmla="*/ 0 h 21396"/>
              <a:gd name="T11" fmla="*/ 21600 w 21600"/>
              <a:gd name="T12" fmla="*/ 21396 h 213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396" fill="none" extrusionOk="0">
                <a:moveTo>
                  <a:pt x="2961" y="0"/>
                </a:moveTo>
                <a:cubicBezTo>
                  <a:pt x="13644" y="1478"/>
                  <a:pt x="21600" y="10611"/>
                  <a:pt x="21600" y="21396"/>
                </a:cubicBezTo>
              </a:path>
              <a:path w="21600" h="21396" stroke="0" extrusionOk="0">
                <a:moveTo>
                  <a:pt x="2961" y="0"/>
                </a:moveTo>
                <a:cubicBezTo>
                  <a:pt x="13644" y="1478"/>
                  <a:pt x="21600" y="10611"/>
                  <a:pt x="21600" y="21396"/>
                </a:cubicBezTo>
                <a:lnTo>
                  <a:pt x="0" y="21396"/>
                </a:lnTo>
                <a:lnTo>
                  <a:pt x="2961" y="0"/>
                </a:lnTo>
                <a:close/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/>
          <a:lstStyle/>
          <a:p>
            <a:endParaRPr lang="de-DE"/>
          </a:p>
        </p:txBody>
      </p:sp>
      <p:grpSp>
        <p:nvGrpSpPr>
          <p:cNvPr id="2" name="Group 49">
            <a:extLst>
              <a:ext uri="{FF2B5EF4-FFF2-40B4-BE49-F238E27FC236}">
                <a16:creationId xmlns:a16="http://schemas.microsoft.com/office/drawing/2014/main" id="{B9DF20AD-E312-F94F-B3CE-DBBA7F464C00}"/>
              </a:ext>
            </a:extLst>
          </p:cNvPr>
          <p:cNvGrpSpPr>
            <a:grpSpLocks/>
          </p:cNvGrpSpPr>
          <p:nvPr/>
        </p:nvGrpSpPr>
        <p:grpSpPr bwMode="auto">
          <a:xfrm>
            <a:off x="3527426" y="4470400"/>
            <a:ext cx="1382713" cy="984250"/>
            <a:chOff x="1262" y="2816"/>
            <a:chExt cx="871" cy="620"/>
          </a:xfrm>
        </p:grpSpPr>
        <p:sp>
          <p:nvSpPr>
            <p:cNvPr id="30749" name="Text Box 5">
              <a:extLst>
                <a:ext uri="{FF2B5EF4-FFF2-40B4-BE49-F238E27FC236}">
                  <a16:creationId xmlns:a16="http://schemas.microsoft.com/office/drawing/2014/main" id="{070FE327-F3CE-8648-84BB-EC9B7A64B3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6" y="2816"/>
              <a:ext cx="327" cy="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800">
                  <a:solidFill>
                    <a:srgbClr val="333333"/>
                  </a:solidFill>
                  <a:latin typeface="Arial" panose="020B0604020202020204" pitchFamily="34" charset="0"/>
                </a:rPr>
                <a:t>O</a:t>
              </a:r>
              <a:r>
                <a:rPr lang="de-DE" altLang="de-DE" sz="1800" baseline="-25000">
                  <a:solidFill>
                    <a:srgbClr val="333333"/>
                  </a:solidFill>
                  <a:latin typeface="Arial" panose="020B0604020202020204" pitchFamily="34" charset="0"/>
                </a:rPr>
                <a:t>0</a:t>
              </a:r>
              <a:endParaRPr lang="de-DE" altLang="de-DE" sz="1800">
                <a:solidFill>
                  <a:srgbClr val="333333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750" name="Freeform 10">
              <a:extLst>
                <a:ext uri="{FF2B5EF4-FFF2-40B4-BE49-F238E27FC236}">
                  <a16:creationId xmlns:a16="http://schemas.microsoft.com/office/drawing/2014/main" id="{BEE41984-6F6D-B64D-B638-1AC894508C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4" y="2961"/>
              <a:ext cx="0" cy="475"/>
            </a:xfrm>
            <a:custGeom>
              <a:avLst/>
              <a:gdLst>
                <a:gd name="T0" fmla="*/ 0 w 1"/>
                <a:gd name="T1" fmla="*/ 0 h 840"/>
                <a:gd name="T2" fmla="*/ 0 w 1"/>
                <a:gd name="T3" fmla="*/ 9 h 840"/>
                <a:gd name="T4" fmla="*/ 0 60000 65536"/>
                <a:gd name="T5" fmla="*/ 0 60000 65536"/>
                <a:gd name="T6" fmla="*/ 0 w 1"/>
                <a:gd name="T7" fmla="*/ 0 h 840"/>
                <a:gd name="T8" fmla="*/ 0 w 1"/>
                <a:gd name="T9" fmla="*/ 840 h 84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840">
                  <a:moveTo>
                    <a:pt x="0" y="0"/>
                  </a:moveTo>
                  <a:lnTo>
                    <a:pt x="0" y="84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51" name="Freeform 11">
              <a:extLst>
                <a:ext uri="{FF2B5EF4-FFF2-40B4-BE49-F238E27FC236}">
                  <a16:creationId xmlns:a16="http://schemas.microsoft.com/office/drawing/2014/main" id="{38EEB1C1-17DA-B44E-91DF-CC872305A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2" y="2920"/>
              <a:ext cx="502" cy="4"/>
            </a:xfrm>
            <a:custGeom>
              <a:avLst/>
              <a:gdLst>
                <a:gd name="T0" fmla="*/ 3 w 1013"/>
                <a:gd name="T1" fmla="*/ 1 h 7"/>
                <a:gd name="T2" fmla="*/ 0 w 1013"/>
                <a:gd name="T3" fmla="*/ 0 h 7"/>
                <a:gd name="T4" fmla="*/ 0 60000 65536"/>
                <a:gd name="T5" fmla="*/ 0 60000 65536"/>
                <a:gd name="T6" fmla="*/ 0 w 1013"/>
                <a:gd name="T7" fmla="*/ 0 h 7"/>
                <a:gd name="T8" fmla="*/ 1013 w 1013"/>
                <a:gd name="T9" fmla="*/ 7 h 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13" h="7">
                  <a:moveTo>
                    <a:pt x="1013" y="7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30727" name="Group 47">
            <a:extLst>
              <a:ext uri="{FF2B5EF4-FFF2-40B4-BE49-F238E27FC236}">
                <a16:creationId xmlns:a16="http://schemas.microsoft.com/office/drawing/2014/main" id="{FC61569F-ED79-3A45-8228-C1E6924ACAA2}"/>
              </a:ext>
            </a:extLst>
          </p:cNvPr>
          <p:cNvGrpSpPr>
            <a:grpSpLocks/>
          </p:cNvGrpSpPr>
          <p:nvPr/>
        </p:nvGrpSpPr>
        <p:grpSpPr bwMode="auto">
          <a:xfrm>
            <a:off x="2395539" y="1044576"/>
            <a:ext cx="6269037" cy="5180013"/>
            <a:chOff x="549" y="658"/>
            <a:chExt cx="3949" cy="3263"/>
          </a:xfrm>
        </p:grpSpPr>
        <p:sp>
          <p:nvSpPr>
            <p:cNvPr id="30745" name="Text Box 3">
              <a:extLst>
                <a:ext uri="{FF2B5EF4-FFF2-40B4-BE49-F238E27FC236}">
                  <a16:creationId xmlns:a16="http://schemas.microsoft.com/office/drawing/2014/main" id="{1A04FFC1-CE5C-C747-8898-68742FDBCD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9" y="658"/>
              <a:ext cx="717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800" dirty="0">
                  <a:solidFill>
                    <a:srgbClr val="333333"/>
                  </a:solidFill>
                  <a:latin typeface="Arial" panose="020B0604020202020204" pitchFamily="34" charset="0"/>
                </a:rPr>
                <a:t>q</a:t>
              </a:r>
              <a:r>
                <a:rPr lang="de-DE" altLang="de-DE" sz="1800" baseline="-25000" dirty="0">
                  <a:solidFill>
                    <a:srgbClr val="333333"/>
                  </a:solidFill>
                  <a:latin typeface="Arial" panose="020B0604020202020204" pitchFamily="34" charset="0"/>
                </a:rPr>
                <a:t>2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800" baseline="-25000" dirty="0">
                  <a:solidFill>
                    <a:srgbClr val="333333"/>
                  </a:solidFill>
                  <a:latin typeface="Arial" panose="020B0604020202020204" pitchFamily="34" charset="0"/>
                </a:rPr>
                <a:t>(z.B. Arbeit)</a:t>
              </a:r>
            </a:p>
          </p:txBody>
        </p:sp>
        <p:sp>
          <p:nvSpPr>
            <p:cNvPr id="30746" name="Line 6">
              <a:extLst>
                <a:ext uri="{FF2B5EF4-FFF2-40B4-BE49-F238E27FC236}">
                  <a16:creationId xmlns:a16="http://schemas.microsoft.com/office/drawing/2014/main" id="{9411EDD8-8E29-0745-8318-BDCF9FC764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0" y="672"/>
              <a:ext cx="0" cy="274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47" name="Line 7">
              <a:extLst>
                <a:ext uri="{FF2B5EF4-FFF2-40B4-BE49-F238E27FC236}">
                  <a16:creationId xmlns:a16="http://schemas.microsoft.com/office/drawing/2014/main" id="{74150630-6323-C84E-AB63-8F515DEFEF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0" y="3418"/>
              <a:ext cx="321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48" name="Text Box 12">
              <a:extLst>
                <a:ext uri="{FF2B5EF4-FFF2-40B4-BE49-F238E27FC236}">
                  <a16:creationId xmlns:a16="http://schemas.microsoft.com/office/drawing/2014/main" id="{ADE9FB41-D20A-6243-B215-4E3BEC151F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17" y="3440"/>
              <a:ext cx="781" cy="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800" dirty="0">
                  <a:solidFill>
                    <a:srgbClr val="333333"/>
                  </a:solidFill>
                  <a:latin typeface="Arial" panose="020B0604020202020204" pitchFamily="34" charset="0"/>
                </a:rPr>
                <a:t>q</a:t>
              </a:r>
              <a:r>
                <a:rPr lang="de-DE" altLang="de-DE" sz="1800" baseline="-25000" dirty="0">
                  <a:solidFill>
                    <a:srgbClr val="333333"/>
                  </a:solidFill>
                  <a:latin typeface="Arial" panose="020B0604020202020204" pitchFamily="34" charset="0"/>
                </a:rPr>
                <a:t>1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800" baseline="-25000" dirty="0">
                  <a:solidFill>
                    <a:srgbClr val="333333"/>
                  </a:solidFill>
                  <a:latin typeface="Arial" panose="020B0604020202020204" pitchFamily="34" charset="0"/>
                </a:rPr>
                <a:t>(z.B. Wissen)</a:t>
              </a:r>
            </a:p>
          </p:txBody>
        </p:sp>
      </p:grpSp>
      <p:sp>
        <p:nvSpPr>
          <p:cNvPr id="43043" name="Arc 13">
            <a:extLst>
              <a:ext uri="{FF2B5EF4-FFF2-40B4-BE49-F238E27FC236}">
                <a16:creationId xmlns:a16="http://schemas.microsoft.com/office/drawing/2014/main" id="{7EE5CA64-338A-DF42-996B-248201F41718}"/>
              </a:ext>
            </a:extLst>
          </p:cNvPr>
          <p:cNvSpPr>
            <a:spLocks/>
          </p:cNvSpPr>
          <p:nvPr/>
        </p:nvSpPr>
        <p:spPr bwMode="auto">
          <a:xfrm rot="10580607">
            <a:off x="4248151" y="2724150"/>
            <a:ext cx="1700213" cy="2046288"/>
          </a:xfrm>
          <a:custGeom>
            <a:avLst/>
            <a:gdLst>
              <a:gd name="T0" fmla="*/ 2147483646 w 21600"/>
              <a:gd name="T1" fmla="*/ 0 h 22601"/>
              <a:gd name="T2" fmla="*/ 2147483646 w 21600"/>
              <a:gd name="T3" fmla="*/ 2147483646 h 22601"/>
              <a:gd name="T4" fmla="*/ 0 w 21600"/>
              <a:gd name="T5" fmla="*/ 2147483646 h 22601"/>
              <a:gd name="T6" fmla="*/ 0 60000 65536"/>
              <a:gd name="T7" fmla="*/ 0 60000 65536"/>
              <a:gd name="T8" fmla="*/ 0 60000 65536"/>
              <a:gd name="T9" fmla="*/ 0 w 21600"/>
              <a:gd name="T10" fmla="*/ 0 h 22601"/>
              <a:gd name="T11" fmla="*/ 21600 w 21600"/>
              <a:gd name="T12" fmla="*/ 22601 h 2260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2601" fill="none" extrusionOk="0">
                <a:moveTo>
                  <a:pt x="2961" y="0"/>
                </a:moveTo>
                <a:cubicBezTo>
                  <a:pt x="13644" y="1478"/>
                  <a:pt x="21600" y="10611"/>
                  <a:pt x="21600" y="21396"/>
                </a:cubicBezTo>
                <a:cubicBezTo>
                  <a:pt x="21600" y="21797"/>
                  <a:pt x="21588" y="22199"/>
                  <a:pt x="21566" y="22601"/>
                </a:cubicBezTo>
              </a:path>
              <a:path w="21600" h="22601" stroke="0" extrusionOk="0">
                <a:moveTo>
                  <a:pt x="2961" y="0"/>
                </a:moveTo>
                <a:cubicBezTo>
                  <a:pt x="13644" y="1478"/>
                  <a:pt x="21600" y="10611"/>
                  <a:pt x="21600" y="21396"/>
                </a:cubicBezTo>
                <a:cubicBezTo>
                  <a:pt x="21600" y="21797"/>
                  <a:pt x="21588" y="22199"/>
                  <a:pt x="21566" y="22601"/>
                </a:cubicBezTo>
                <a:lnTo>
                  <a:pt x="0" y="21396"/>
                </a:lnTo>
                <a:lnTo>
                  <a:pt x="2961" y="0"/>
                </a:lnTo>
                <a:close/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/>
          <a:lstStyle/>
          <a:p>
            <a:endParaRPr lang="de-DE"/>
          </a:p>
        </p:txBody>
      </p:sp>
      <p:sp>
        <p:nvSpPr>
          <p:cNvPr id="43044" name="Arc 14">
            <a:extLst>
              <a:ext uri="{FF2B5EF4-FFF2-40B4-BE49-F238E27FC236}">
                <a16:creationId xmlns:a16="http://schemas.microsoft.com/office/drawing/2014/main" id="{B390BB5D-04A9-B942-9AF2-B5F5CF84BF3A}"/>
              </a:ext>
            </a:extLst>
          </p:cNvPr>
          <p:cNvSpPr>
            <a:spLocks/>
          </p:cNvSpPr>
          <p:nvPr/>
        </p:nvSpPr>
        <p:spPr bwMode="auto">
          <a:xfrm rot="10580607">
            <a:off x="4538664" y="2497138"/>
            <a:ext cx="1982787" cy="2100262"/>
          </a:xfrm>
          <a:custGeom>
            <a:avLst/>
            <a:gdLst>
              <a:gd name="T0" fmla="*/ 2147483646 w 21600"/>
              <a:gd name="T1" fmla="*/ 0 h 21396"/>
              <a:gd name="T2" fmla="*/ 2147483646 w 21600"/>
              <a:gd name="T3" fmla="*/ 2147483646 h 21396"/>
              <a:gd name="T4" fmla="*/ 0 w 21600"/>
              <a:gd name="T5" fmla="*/ 2147483646 h 21396"/>
              <a:gd name="T6" fmla="*/ 0 60000 65536"/>
              <a:gd name="T7" fmla="*/ 0 60000 65536"/>
              <a:gd name="T8" fmla="*/ 0 60000 65536"/>
              <a:gd name="T9" fmla="*/ 0 w 21600"/>
              <a:gd name="T10" fmla="*/ 0 h 21396"/>
              <a:gd name="T11" fmla="*/ 21600 w 21600"/>
              <a:gd name="T12" fmla="*/ 21396 h 213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396" fill="none" extrusionOk="0">
                <a:moveTo>
                  <a:pt x="2961" y="0"/>
                </a:moveTo>
                <a:cubicBezTo>
                  <a:pt x="13644" y="1478"/>
                  <a:pt x="21600" y="10611"/>
                  <a:pt x="21600" y="21396"/>
                </a:cubicBezTo>
              </a:path>
              <a:path w="21600" h="21396" stroke="0" extrusionOk="0">
                <a:moveTo>
                  <a:pt x="2961" y="0"/>
                </a:moveTo>
                <a:cubicBezTo>
                  <a:pt x="13644" y="1478"/>
                  <a:pt x="21600" y="10611"/>
                  <a:pt x="21600" y="21396"/>
                </a:cubicBezTo>
                <a:lnTo>
                  <a:pt x="0" y="21396"/>
                </a:lnTo>
                <a:lnTo>
                  <a:pt x="2961" y="0"/>
                </a:lnTo>
                <a:close/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/>
          <a:lstStyle/>
          <a:p>
            <a:endParaRPr lang="de-DE"/>
          </a:p>
        </p:txBody>
      </p:sp>
      <p:sp>
        <p:nvSpPr>
          <p:cNvPr id="43045" name="Arc 15">
            <a:extLst>
              <a:ext uri="{FF2B5EF4-FFF2-40B4-BE49-F238E27FC236}">
                <a16:creationId xmlns:a16="http://schemas.microsoft.com/office/drawing/2014/main" id="{34F00593-CD43-7445-8B81-E5A52774F49C}"/>
              </a:ext>
            </a:extLst>
          </p:cNvPr>
          <p:cNvSpPr>
            <a:spLocks/>
          </p:cNvSpPr>
          <p:nvPr/>
        </p:nvSpPr>
        <p:spPr bwMode="auto">
          <a:xfrm rot="10580607">
            <a:off x="4876800" y="2063751"/>
            <a:ext cx="2071688" cy="2219325"/>
          </a:xfrm>
          <a:custGeom>
            <a:avLst/>
            <a:gdLst>
              <a:gd name="T0" fmla="*/ 2147483646 w 21600"/>
              <a:gd name="T1" fmla="*/ 0 h 21396"/>
              <a:gd name="T2" fmla="*/ 2147483646 w 21600"/>
              <a:gd name="T3" fmla="*/ 2147483646 h 21396"/>
              <a:gd name="T4" fmla="*/ 0 w 21600"/>
              <a:gd name="T5" fmla="*/ 2147483646 h 21396"/>
              <a:gd name="T6" fmla="*/ 0 60000 65536"/>
              <a:gd name="T7" fmla="*/ 0 60000 65536"/>
              <a:gd name="T8" fmla="*/ 0 60000 65536"/>
              <a:gd name="T9" fmla="*/ 0 w 21600"/>
              <a:gd name="T10" fmla="*/ 0 h 21396"/>
              <a:gd name="T11" fmla="*/ 21600 w 21600"/>
              <a:gd name="T12" fmla="*/ 21396 h 213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396" fill="none" extrusionOk="0">
                <a:moveTo>
                  <a:pt x="2961" y="0"/>
                </a:moveTo>
                <a:cubicBezTo>
                  <a:pt x="13644" y="1478"/>
                  <a:pt x="21600" y="10611"/>
                  <a:pt x="21600" y="21396"/>
                </a:cubicBezTo>
              </a:path>
              <a:path w="21600" h="21396" stroke="0" extrusionOk="0">
                <a:moveTo>
                  <a:pt x="2961" y="0"/>
                </a:moveTo>
                <a:cubicBezTo>
                  <a:pt x="13644" y="1478"/>
                  <a:pt x="21600" y="10611"/>
                  <a:pt x="21600" y="21396"/>
                </a:cubicBezTo>
                <a:lnTo>
                  <a:pt x="0" y="21396"/>
                </a:lnTo>
                <a:lnTo>
                  <a:pt x="2961" y="0"/>
                </a:lnTo>
                <a:close/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/>
          <a:lstStyle/>
          <a:p>
            <a:endParaRPr lang="de-DE"/>
          </a:p>
        </p:txBody>
      </p:sp>
      <p:sp>
        <p:nvSpPr>
          <p:cNvPr id="43046" name="Line 16">
            <a:extLst>
              <a:ext uri="{FF2B5EF4-FFF2-40B4-BE49-F238E27FC236}">
                <a16:creationId xmlns:a16="http://schemas.microsoft.com/office/drawing/2014/main" id="{3204319D-3C21-444D-89A9-6E789C50273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0125" y="3005139"/>
            <a:ext cx="2406650" cy="2420937"/>
          </a:xfrm>
          <a:prstGeom prst="line">
            <a:avLst/>
          </a:prstGeom>
          <a:noFill/>
          <a:ln w="25400">
            <a:solidFill>
              <a:srgbClr val="8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3047" name="Line 17">
            <a:extLst>
              <a:ext uri="{FF2B5EF4-FFF2-40B4-BE49-F238E27FC236}">
                <a16:creationId xmlns:a16="http://schemas.microsoft.com/office/drawing/2014/main" id="{09791A76-DB3C-6B41-88E1-9C65A04B8B01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0125" y="2357439"/>
            <a:ext cx="2973388" cy="3068637"/>
          </a:xfrm>
          <a:prstGeom prst="line">
            <a:avLst/>
          </a:prstGeom>
          <a:noFill/>
          <a:ln w="25400">
            <a:solidFill>
              <a:srgbClr val="8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3048" name="Line 18">
            <a:extLst>
              <a:ext uri="{FF2B5EF4-FFF2-40B4-BE49-F238E27FC236}">
                <a16:creationId xmlns:a16="http://schemas.microsoft.com/office/drawing/2014/main" id="{104D1B9F-A674-E749-8023-4C245839A7C1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0126" y="1712913"/>
            <a:ext cx="3681413" cy="3713162"/>
          </a:xfrm>
          <a:prstGeom prst="line">
            <a:avLst/>
          </a:prstGeom>
          <a:noFill/>
          <a:ln w="25400">
            <a:solidFill>
              <a:srgbClr val="8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3050" name="Text Box 20">
            <a:extLst>
              <a:ext uri="{FF2B5EF4-FFF2-40B4-BE49-F238E27FC236}">
                <a16:creationId xmlns:a16="http://schemas.microsoft.com/office/drawing/2014/main" id="{D6DBAB07-CFE8-A840-B611-C56710FE8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0326" y="2085975"/>
            <a:ext cx="1958975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333333"/>
                </a:solidFill>
                <a:latin typeface="Arial" panose="020B0604020202020204" pitchFamily="34" charset="0"/>
              </a:rPr>
              <a:t>Minimalkosten-linie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333333"/>
                </a:solidFill>
                <a:latin typeface="Arial" panose="020B0604020202020204" pitchFamily="34" charset="0"/>
              </a:rPr>
              <a:t>scale line</a:t>
            </a:r>
          </a:p>
        </p:txBody>
      </p:sp>
      <p:sp>
        <p:nvSpPr>
          <p:cNvPr id="43051" name="Text Box 21">
            <a:extLst>
              <a:ext uri="{FF2B5EF4-FFF2-40B4-BE49-F238E27FC236}">
                <a16:creationId xmlns:a16="http://schemas.microsoft.com/office/drawing/2014/main" id="{A1BE45F0-B45B-A841-9825-55901E596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8125" y="3551239"/>
            <a:ext cx="1416050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0000FF"/>
                </a:solidFill>
                <a:latin typeface="Arial" panose="020B0604020202020204" pitchFamily="34" charset="0"/>
              </a:rPr>
              <a:t>Isoquante</a:t>
            </a:r>
          </a:p>
        </p:txBody>
      </p:sp>
      <p:sp>
        <p:nvSpPr>
          <p:cNvPr id="43052" name="Text Box 22">
            <a:extLst>
              <a:ext uri="{FF2B5EF4-FFF2-40B4-BE49-F238E27FC236}">
                <a16:creationId xmlns:a16="http://schemas.microsoft.com/office/drawing/2014/main" id="{A5B1F2C0-0A69-D94E-BA46-7E19DEA51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7175" y="4864100"/>
            <a:ext cx="2241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808000"/>
                </a:solidFill>
                <a:latin typeface="Arial" panose="020B0604020202020204" pitchFamily="34" charset="0"/>
              </a:rPr>
              <a:t>Isokostengerade</a:t>
            </a:r>
          </a:p>
        </p:txBody>
      </p:sp>
      <p:grpSp>
        <p:nvGrpSpPr>
          <p:cNvPr id="4" name="Group 48">
            <a:extLst>
              <a:ext uri="{FF2B5EF4-FFF2-40B4-BE49-F238E27FC236}">
                <a16:creationId xmlns:a16="http://schemas.microsoft.com/office/drawing/2014/main" id="{891656E2-85CA-E545-BFE8-1C2869FBA856}"/>
              </a:ext>
            </a:extLst>
          </p:cNvPr>
          <p:cNvGrpSpPr>
            <a:grpSpLocks/>
          </p:cNvGrpSpPr>
          <p:nvPr/>
        </p:nvGrpSpPr>
        <p:grpSpPr bwMode="auto">
          <a:xfrm>
            <a:off x="3032125" y="3395664"/>
            <a:ext cx="2317750" cy="2776537"/>
            <a:chOff x="950" y="2139"/>
            <a:chExt cx="1460" cy="1749"/>
          </a:xfrm>
        </p:grpSpPr>
        <p:sp>
          <p:nvSpPr>
            <p:cNvPr id="30742" name="Text Box 4">
              <a:extLst>
                <a:ext uri="{FF2B5EF4-FFF2-40B4-BE49-F238E27FC236}">
                  <a16:creationId xmlns:a16="http://schemas.microsoft.com/office/drawing/2014/main" id="{B6D49AA5-5D29-C84E-BEDE-2EC13C719A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4" y="3418"/>
              <a:ext cx="296" cy="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800" u="sng">
                  <a:solidFill>
                    <a:srgbClr val="808000"/>
                  </a:solidFill>
                  <a:latin typeface="Arial" panose="020B0604020202020204" pitchFamily="34" charset="0"/>
                </a:rPr>
                <a:t>K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800">
                  <a:solidFill>
                    <a:srgbClr val="808000"/>
                  </a:solidFill>
                  <a:latin typeface="Arial" panose="020B0604020202020204" pitchFamily="34" charset="0"/>
                </a:rPr>
                <a:t>p</a:t>
              </a:r>
              <a:r>
                <a:rPr lang="de-DE" altLang="de-DE" sz="1800" baseline="-25000">
                  <a:solidFill>
                    <a:srgbClr val="8080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30743" name="Line 8">
              <a:extLst>
                <a:ext uri="{FF2B5EF4-FFF2-40B4-BE49-F238E27FC236}">
                  <a16:creationId xmlns:a16="http://schemas.microsoft.com/office/drawing/2014/main" id="{78FD8C67-31A9-2F4C-9A3D-7C04B6E000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0" y="2401"/>
              <a:ext cx="981" cy="1017"/>
            </a:xfrm>
            <a:prstGeom prst="line">
              <a:avLst/>
            </a:prstGeom>
            <a:noFill/>
            <a:ln w="25400">
              <a:solidFill>
                <a:srgbClr val="8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44" name="Text Box 23">
              <a:extLst>
                <a:ext uri="{FF2B5EF4-FFF2-40B4-BE49-F238E27FC236}">
                  <a16:creationId xmlns:a16="http://schemas.microsoft.com/office/drawing/2014/main" id="{74AD68CC-1ADE-FB4E-841A-AA3A90D244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0" y="2139"/>
              <a:ext cx="296" cy="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800" u="sng">
                  <a:solidFill>
                    <a:srgbClr val="808000"/>
                  </a:solidFill>
                  <a:latin typeface="Arial" panose="020B0604020202020204" pitchFamily="34" charset="0"/>
                </a:rPr>
                <a:t>K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800">
                  <a:solidFill>
                    <a:srgbClr val="808000"/>
                  </a:solidFill>
                  <a:latin typeface="Arial" panose="020B0604020202020204" pitchFamily="34" charset="0"/>
                </a:rPr>
                <a:t>p</a:t>
              </a:r>
              <a:r>
                <a:rPr lang="de-DE" altLang="de-DE" sz="1800" baseline="-25000">
                  <a:solidFill>
                    <a:srgbClr val="808000"/>
                  </a:solidFill>
                  <a:latin typeface="Arial" panose="020B0604020202020204" pitchFamily="34" charset="0"/>
                </a:rPr>
                <a:t>2</a:t>
              </a:r>
              <a:endParaRPr lang="de-DE" altLang="de-DE" sz="1800">
                <a:solidFill>
                  <a:srgbClr val="808000"/>
                </a:solidFill>
                <a:latin typeface="Arial" panose="020B0604020202020204" pitchFamily="34" charset="0"/>
              </a:endParaRPr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47DB6D8-1E48-8743-B149-7AA43DDD2CAA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3556000" y="2878138"/>
            <a:ext cx="2692400" cy="2540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30739" name="Slide Number Placeholder 31">
            <a:extLst>
              <a:ext uri="{FF2B5EF4-FFF2-40B4-BE49-F238E27FC236}">
                <a16:creationId xmlns:a16="http://schemas.microsoft.com/office/drawing/2014/main" id="{4A4439A8-0313-BD40-B2A1-34924F5D3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982951-851E-D34D-9B45-A2676E9252D7}" type="slidenum">
              <a:rPr lang="de-DE" altLang="de-DE" sz="140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de-DE" altLang="de-DE" sz="1400"/>
          </a:p>
        </p:txBody>
      </p:sp>
      <p:sp>
        <p:nvSpPr>
          <p:cNvPr id="30740" name="Footer Placeholder 32">
            <a:extLst>
              <a:ext uri="{FF2B5EF4-FFF2-40B4-BE49-F238E27FC236}">
                <a16:creationId xmlns:a16="http://schemas.microsoft.com/office/drawing/2014/main" id="{200A189F-AFF7-664F-BA71-CCD2C6633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400">
                <a:latin typeface="Arial" panose="020B0604020202020204" pitchFamily="34" charset="0"/>
              </a:rPr>
              <a:t>Ethik und Internet</a:t>
            </a:r>
            <a:endParaRPr lang="de-DE" altLang="de-DE" sz="1400">
              <a:latin typeface="Arial" panose="020B0604020202020204" pitchFamily="34" charset="0"/>
            </a:endParaRPr>
          </a:p>
        </p:txBody>
      </p:sp>
      <p:pic>
        <p:nvPicPr>
          <p:cNvPr id="30741" name="Bild 8">
            <a:extLst>
              <a:ext uri="{FF2B5EF4-FFF2-40B4-BE49-F238E27FC236}">
                <a16:creationId xmlns:a16="http://schemas.microsoft.com/office/drawing/2014/main" id="{5D517651-0DB9-F542-AE0F-B027D8AE1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6108700"/>
            <a:ext cx="5524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feld 7">
            <a:extLst>
              <a:ext uri="{FF2B5EF4-FFF2-40B4-BE49-F238E27FC236}">
                <a16:creationId xmlns:a16="http://schemas.microsoft.com/office/drawing/2014/main" id="{2BB96678-5613-F241-9319-25430B097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5300" y="1463675"/>
            <a:ext cx="2806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FFFF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b="0" dirty="0">
                <a:solidFill>
                  <a:srgbClr val="FF0000"/>
                </a:solidFill>
              </a:rPr>
              <a:t>Struktureffekte verändern die Skalenerträge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3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0.21528 -2.59259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3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4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7.40741E-7 L 0.11111 -0.2203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3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6" y="-1101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3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3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3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61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3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50" grpId="0"/>
      <p:bldP spid="43051" grpId="0"/>
      <p:bldP spid="43051" grpId="1"/>
      <p:bldP spid="43052" grpId="0"/>
      <p:bldP spid="43052" grpId="1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8334" y="311680"/>
            <a:ext cx="10515600" cy="1325563"/>
          </a:xfrm>
        </p:spPr>
        <p:txBody>
          <a:bodyPr>
            <a:normAutofit/>
          </a:bodyPr>
          <a:lstStyle/>
          <a:p>
            <a:r>
              <a:rPr lang="de-DE" sz="40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  <a:t>Struktureffekte</a:t>
            </a:r>
            <a:br>
              <a:rPr lang="de-DE" sz="40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de-DE" sz="2000" dirty="0">
                <a:latin typeface="Avenir Book" charset="0"/>
                <a:ea typeface="Avenir Book" charset="0"/>
                <a:cs typeface="Avenir Book" charset="0"/>
              </a:rPr>
              <a:t>Virtuelle Produktion</a:t>
            </a:r>
            <a:endParaRPr lang="de-DE" sz="4000" b="1" dirty="0">
              <a:solidFill>
                <a:srgbClr val="0A6BB2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58334" y="1637244"/>
            <a:ext cx="10515600" cy="3797398"/>
          </a:xfrm>
        </p:spPr>
        <p:txBody>
          <a:bodyPr>
            <a:noAutofit/>
          </a:bodyPr>
          <a:lstStyle/>
          <a:p>
            <a:pPr lvl="0"/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Interaktionen zwischen Teilnehmern einer Community steigern</a:t>
            </a:r>
            <a:r>
              <a:rPr lang="de-DE" sz="2200" dirty="0">
                <a:latin typeface="Avenir Book" charset="0"/>
                <a:ea typeface="Avenir Book" charset="0"/>
                <a:cs typeface="Avenir Book" charset="0"/>
                <a:sym typeface="Wingdings"/>
              </a:rPr>
              <a:t> </a:t>
            </a:r>
            <a:r>
              <a:rPr lang="de-DE" sz="2200" b="1" dirty="0">
                <a:latin typeface="Avenir Book" charset="0"/>
                <a:ea typeface="Avenir Book" charset="0"/>
                <a:cs typeface="Avenir Book" charset="0"/>
                <a:sym typeface="Wingdings"/>
              </a:rPr>
              <a:t>Netzeffekte</a:t>
            </a:r>
          </a:p>
          <a:p>
            <a:pPr lvl="0"/>
            <a:r>
              <a:rPr lang="de-DE" sz="2200" dirty="0">
                <a:latin typeface="Avenir Book" charset="0"/>
                <a:ea typeface="Avenir Book" charset="0"/>
                <a:cs typeface="Avenir Book" charset="0"/>
                <a:sym typeface="Wingdings"/>
              </a:rPr>
              <a:t>In der Optimierungsspirale steigt das Wissen mit jeder Umdrehung  </a:t>
            </a:r>
            <a:r>
              <a:rPr lang="de-DE" sz="2200" b="1" dirty="0">
                <a:latin typeface="Avenir Book" charset="0"/>
                <a:ea typeface="Avenir Book" charset="0"/>
                <a:cs typeface="Avenir Book" charset="0"/>
                <a:sym typeface="Wingdings"/>
              </a:rPr>
              <a:t>Lerneffekt</a:t>
            </a:r>
          </a:p>
          <a:p>
            <a:pPr lvl="0"/>
            <a:r>
              <a:rPr lang="de-DE" sz="2200" dirty="0">
                <a:latin typeface="Avenir Book" charset="0"/>
                <a:ea typeface="Avenir Book" charset="0"/>
                <a:cs typeface="Avenir Book" charset="0"/>
                <a:sym typeface="Wingdings"/>
              </a:rPr>
              <a:t>Verknüpfung ermöglicht </a:t>
            </a:r>
            <a:r>
              <a:rPr lang="de-DE" sz="2200" b="1" dirty="0">
                <a:latin typeface="Avenir Book" charset="0"/>
                <a:ea typeface="Avenir Book" charset="0"/>
                <a:cs typeface="Avenir Book" charset="0"/>
                <a:sym typeface="Wingdings"/>
              </a:rPr>
              <a:t>Verbundeffekte</a:t>
            </a:r>
            <a:r>
              <a:rPr lang="de-DE" sz="2200" dirty="0">
                <a:latin typeface="Avenir Book" charset="0"/>
                <a:ea typeface="Avenir Book" charset="0"/>
                <a:cs typeface="Avenir Book" charset="0"/>
                <a:sym typeface="Wingdings"/>
              </a:rPr>
              <a:t>, da Ressourcen gemeinsam genutzt werden oder Zielgruppen gemeinsam angesprochen werden</a:t>
            </a:r>
          </a:p>
          <a:p>
            <a:pPr lvl="0"/>
            <a:r>
              <a:rPr lang="de-DE" sz="2200" dirty="0">
                <a:latin typeface="Avenir Book" charset="0"/>
                <a:ea typeface="Avenir Book" charset="0"/>
                <a:cs typeface="Avenir Book" charset="0"/>
                <a:sym typeface="Wingdings"/>
              </a:rPr>
              <a:t>Pflege des Kontaktbestands mit kostengünstiger Nutzung der Kundendatei  </a:t>
            </a:r>
            <a:r>
              <a:rPr lang="de-DE" sz="2200" b="1" dirty="0">
                <a:latin typeface="Avenir Book" charset="0"/>
                <a:ea typeface="Avenir Book" charset="0"/>
                <a:cs typeface="Avenir Book" charset="0"/>
                <a:sym typeface="Wingdings"/>
              </a:rPr>
              <a:t>Bestandseffekt</a:t>
            </a:r>
          </a:p>
          <a:p>
            <a:pPr marL="0" lvl="0" indent="0">
              <a:buNone/>
            </a:pPr>
            <a:endParaRPr lang="de-DE" sz="2200" dirty="0">
              <a:latin typeface="Avenir Book" charset="0"/>
              <a:ea typeface="Avenir Book" charset="0"/>
              <a:cs typeface="Avenir Book" charset="0"/>
              <a:sym typeface="Wingdings"/>
            </a:endParaRPr>
          </a:p>
          <a:p>
            <a:pPr marL="0" lvl="0" indent="0">
              <a:buNone/>
            </a:pPr>
            <a:r>
              <a:rPr lang="de-DE" sz="2200" dirty="0">
                <a:latin typeface="Avenir Book" charset="0"/>
                <a:ea typeface="Avenir Book" charset="0"/>
                <a:cs typeface="Avenir Book" charset="0"/>
                <a:sym typeface="Wingdings"/>
              </a:rPr>
              <a:t>Struktureffekte ziehen </a:t>
            </a:r>
            <a:r>
              <a:rPr lang="de-DE" sz="2200" b="1" dirty="0">
                <a:latin typeface="Avenir Book" charset="0"/>
                <a:ea typeface="Avenir Book" charset="0"/>
                <a:cs typeface="Avenir Book" charset="0"/>
                <a:sym typeface="Wingdings"/>
              </a:rPr>
              <a:t>steigende Grenzerträge </a:t>
            </a:r>
            <a:r>
              <a:rPr lang="de-DE" sz="2200" dirty="0">
                <a:latin typeface="Avenir Book" charset="0"/>
                <a:ea typeface="Avenir Book" charset="0"/>
                <a:cs typeface="Avenir Book" charset="0"/>
                <a:sym typeface="Wingdings"/>
              </a:rPr>
              <a:t>nach sich; jeder neue Abschluss, jede Bestellung, jeder Kundenkontakt wird kostengünstiger</a:t>
            </a:r>
            <a:endParaRPr lang="de-DE" sz="2200" dirty="0">
              <a:latin typeface="Avenir Book" charset="0"/>
              <a:ea typeface="Avenir Book" charset="0"/>
              <a:cs typeface="Avenir Book" charset="0"/>
            </a:endParaRPr>
          </a:p>
          <a:p>
            <a:pPr lvl="0"/>
            <a:endParaRPr lang="de-DE" sz="22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Virtuelle Produktion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pPr/>
              <a:t>19</a:t>
            </a:fld>
            <a:endParaRPr lang="de-DE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7" y="5823763"/>
            <a:ext cx="736470" cy="73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2716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  <a:t>Übersicht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Industrie 4.0</a:t>
            </a:r>
          </a:p>
          <a:p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Wissen als Produktionsfaktor</a:t>
            </a:r>
          </a:p>
          <a:p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Produktions- und Kostentheorie</a:t>
            </a:r>
          </a:p>
          <a:p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Struktureffekte</a:t>
            </a:r>
          </a:p>
          <a:p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Zusammenfassung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Virtuelle Produktion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pPr/>
              <a:t>2</a:t>
            </a:fld>
            <a:endParaRPr lang="de-DE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7" y="5823763"/>
            <a:ext cx="736470" cy="73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14850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8334" y="31168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de-DE" sz="40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  <a:t>Struktureffekte mit steigenden Skalenerträgen</a:t>
            </a:r>
            <a:br>
              <a:rPr lang="de-DE" sz="40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de-DE" sz="2000" dirty="0">
                <a:latin typeface="Avenir Book" charset="0"/>
                <a:ea typeface="Avenir Book" charset="0"/>
                <a:cs typeface="Avenir Book" charset="0"/>
              </a:rPr>
              <a:t>Struktureffekte</a:t>
            </a:r>
            <a:endParaRPr lang="de-DE" sz="4000" b="1" dirty="0">
              <a:solidFill>
                <a:srgbClr val="0A6BB2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306977"/>
              </p:ext>
            </p:extLst>
          </p:nvPr>
        </p:nvGraphicFramePr>
        <p:xfrm>
          <a:off x="1058334" y="1637243"/>
          <a:ext cx="10515600" cy="5031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Virtuelle Produktion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pPr/>
              <a:t>20</a:t>
            </a:fld>
            <a:endParaRPr lang="de-DE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7" y="5823763"/>
            <a:ext cx="736470" cy="73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503721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1866901" y="6195108"/>
            <a:ext cx="4114800" cy="365125"/>
          </a:xfrm>
        </p:spPr>
        <p:txBody>
          <a:bodyPr/>
          <a:lstStyle/>
          <a:p>
            <a:r>
              <a:rPr lang="de-DE" dirty="0"/>
              <a:t>Virtuelle Produktion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841249" y="1408176"/>
            <a:ext cx="51404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  <a:t>Zusammenfassung virtuelle Produktion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pPr/>
              <a:t>21</a:t>
            </a:fld>
            <a:endParaRPr lang="de-DE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7" y="5823763"/>
            <a:ext cx="736470" cy="736470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925" y="0"/>
            <a:ext cx="5032075" cy="592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089860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b="1" dirty="0">
                <a:solidFill>
                  <a:srgbClr val="0A6BB2"/>
                </a:solidFill>
              </a:rPr>
              <a:t>Virtuelle Produktion</a:t>
            </a:r>
            <a:br>
              <a:rPr lang="de-DE" dirty="0"/>
            </a:br>
            <a:r>
              <a:rPr lang="de-DE" sz="2000" dirty="0"/>
              <a:t>Zusammenfassung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98138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de-DE" sz="2200" dirty="0" err="1">
                <a:latin typeface="Avenir Book" charset="0"/>
                <a:ea typeface="Avenir Book" charset="0"/>
                <a:cs typeface="Avenir Book" charset="0"/>
              </a:rPr>
              <a:t>Effizenz</a:t>
            </a:r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 im Web-Business durch vermehrten Einsatz von Koordination und Wissen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Geringe Kosten durch Verschiebung des Aufwands von Arbeit hin zum effizienteren Know-how-Einsatz im Web-Business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Grenzbetrachtungen sind entscheidend für Ausbau und Optimierung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Statistische Optimierung: Entscheidungsgrundlagen in bestimmtem Zeitraum als Basis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Dynamische Optimierung: Abhängigkeit von Ergebnissen und Fortschritt eines vorangehenden Niveaus oder Verknüpfung von Teilprozessen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2200" dirty="0">
                <a:latin typeface="Avenir Book" charset="0"/>
                <a:ea typeface="Avenir Book" charset="0"/>
                <a:cs typeface="Avenir Book" charset="0"/>
                <a:sym typeface="Wingdings"/>
              </a:rPr>
              <a:t>Steigende Grenzerträge bei Nutzung der Struktureffekte</a:t>
            </a:r>
            <a:br>
              <a:rPr lang="de-DE" sz="2200" dirty="0">
                <a:latin typeface="Avenir Book" charset="0"/>
                <a:ea typeface="Avenir Book" charset="0"/>
                <a:cs typeface="Avenir Book" charset="0"/>
                <a:sym typeface="Wingdings"/>
              </a:rPr>
            </a:br>
            <a:endParaRPr lang="de-DE" sz="2200" dirty="0">
              <a:latin typeface="Avenir Book" charset="0"/>
              <a:ea typeface="Avenir Book" charset="0"/>
              <a:cs typeface="Avenir Book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2200" dirty="0">
              <a:latin typeface="Avenir Book" charset="0"/>
              <a:ea typeface="Avenir Book" charset="0"/>
              <a:cs typeface="Avenir Book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de-DE" sz="2200" dirty="0">
              <a:latin typeface="Avenir Book" charset="0"/>
              <a:ea typeface="Avenir Book" charset="0"/>
              <a:cs typeface="Avenir Book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de-DE" sz="2200" dirty="0">
              <a:latin typeface="Avenir Book" charset="0"/>
              <a:ea typeface="Avenir Book" charset="0"/>
              <a:cs typeface="Avenir Book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sz="22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Virtuelle Produktion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pPr/>
              <a:t>22</a:t>
            </a:fld>
            <a:endParaRPr lang="de-DE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7" y="5823763"/>
            <a:ext cx="736470" cy="73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8711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8334" y="311680"/>
            <a:ext cx="10515600" cy="1325563"/>
          </a:xfrm>
        </p:spPr>
        <p:txBody>
          <a:bodyPr>
            <a:normAutofit/>
          </a:bodyPr>
          <a:lstStyle/>
          <a:p>
            <a:r>
              <a:rPr lang="de-DE" sz="40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  <a:t>Industrie 4.0</a:t>
            </a:r>
            <a:br>
              <a:rPr lang="de-DE" sz="40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de-DE" sz="2000" dirty="0">
                <a:latin typeface="Avenir Book" charset="0"/>
                <a:ea typeface="Avenir Book" charset="0"/>
                <a:cs typeface="Avenir Book" charset="0"/>
              </a:rPr>
              <a:t>Virtuelle Produktion</a:t>
            </a:r>
            <a:endParaRPr lang="de-DE" sz="4000" b="1" dirty="0">
              <a:solidFill>
                <a:srgbClr val="0A6BB2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58334" y="1637244"/>
            <a:ext cx="10515600" cy="3819660"/>
          </a:xfrm>
        </p:spPr>
        <p:txBody>
          <a:bodyPr>
            <a:noAutofit/>
          </a:bodyPr>
          <a:lstStyle/>
          <a:p>
            <a:pPr lvl="0"/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Wissen: verarbeitete und angewandte Information</a:t>
            </a:r>
          </a:p>
          <a:p>
            <a:pPr lvl="0"/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Kommunikation im Netzwerk macht unabhängig von Raum und Zeit</a:t>
            </a:r>
          </a:p>
          <a:p>
            <a:pPr lvl="0"/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Wissen als Einsatzfaktor wichtiger als „Kapital“ und „Boden“</a:t>
            </a:r>
          </a:p>
          <a:p>
            <a:pPr lvl="0"/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Neue Potenziale für alte und neue Aufgaben der Ökonomie</a:t>
            </a:r>
          </a:p>
          <a:p>
            <a:pPr lvl="0"/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Industrie 4.0 im produzierenden Gewerbe: neue Produktionsstruktur unter Einbezug des Webs </a:t>
            </a:r>
          </a:p>
          <a:p>
            <a:pPr lvl="0"/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Industrie integriert Web-Business in Herstellungsprozess</a:t>
            </a:r>
          </a:p>
          <a:p>
            <a:pPr lvl="0"/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Web-Business führt zu Virtualisierung der Dienstleistungen und erhöht so deutlich Flexibilität und Effizienz der Industrie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Virtuelle Produktion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7" y="5823763"/>
            <a:ext cx="736470" cy="73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4941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8334" y="31168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de-DE" sz="40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  <a:t>Vorteile des Internets gegenüber anderen Massenmedien</a:t>
            </a:r>
            <a:br>
              <a:rPr lang="de-DE" sz="40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de-DE" sz="2000" dirty="0">
                <a:latin typeface="Avenir Book" charset="0"/>
                <a:ea typeface="Avenir Book" charset="0"/>
                <a:cs typeface="Avenir Book" charset="0"/>
              </a:rPr>
              <a:t>Industrie 4.0</a:t>
            </a:r>
            <a:endParaRPr lang="de-DE" sz="4000" b="1" dirty="0">
              <a:solidFill>
                <a:srgbClr val="0A6BB2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58334" y="1637244"/>
            <a:ext cx="10515600" cy="1960721"/>
          </a:xfrm>
        </p:spPr>
        <p:txBody>
          <a:bodyPr>
            <a:noAutofit/>
          </a:bodyPr>
          <a:lstStyle/>
          <a:p>
            <a:pPr lvl="0"/>
            <a:endParaRPr lang="de-DE" sz="2200" dirty="0">
              <a:latin typeface="Avenir Book" charset="0"/>
              <a:ea typeface="Avenir Book" charset="0"/>
              <a:cs typeface="Avenir Book" charset="0"/>
            </a:endParaRPr>
          </a:p>
          <a:p>
            <a:pPr lvl="0"/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Zeitversetzte Kommunikation zwischen Teilnehmern</a:t>
            </a:r>
          </a:p>
          <a:p>
            <a:pPr lvl="0"/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Verbindung anonymer Akteure über Computer</a:t>
            </a:r>
          </a:p>
          <a:p>
            <a:pPr lvl="0"/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Interaktionsmöglichkeiten im Netzwerk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Virtuelle Produktion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7" y="5823763"/>
            <a:ext cx="736470" cy="73647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54A5446-DDF8-8746-BEC2-E2E15CD40B97}"/>
              </a:ext>
            </a:extLst>
          </p:cNvPr>
          <p:cNvSpPr txBox="1"/>
          <p:nvPr/>
        </p:nvSpPr>
        <p:spPr>
          <a:xfrm>
            <a:off x="1331843" y="3597965"/>
            <a:ext cx="100219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  <a:sym typeface="Wingdings"/>
              </a:rPr>
              <a:t>Mit den Änderungen der Rahmenbedingungen durch das neue Massenmedium werden nach den geltenden Regeln der Ökonomie bestehende Prozesse der Unternehmen modifiziert und neue Prozesse eingeführt.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7255707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8334" y="311680"/>
            <a:ext cx="10515600" cy="1325563"/>
          </a:xfrm>
        </p:spPr>
        <p:txBody>
          <a:bodyPr>
            <a:normAutofit/>
          </a:bodyPr>
          <a:lstStyle/>
          <a:p>
            <a:r>
              <a:rPr lang="de-DE" sz="40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  <a:t>Spezialisierung und Koordination</a:t>
            </a:r>
            <a:br>
              <a:rPr lang="de-DE" sz="40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de-DE" sz="2000" dirty="0">
                <a:latin typeface="Avenir Book" charset="0"/>
                <a:ea typeface="Avenir Book" charset="0"/>
                <a:cs typeface="Avenir Book" charset="0"/>
              </a:rPr>
              <a:t>Wissen als Produktionsfaktor</a:t>
            </a:r>
            <a:endParaRPr lang="de-DE" sz="4000" b="1" dirty="0">
              <a:solidFill>
                <a:srgbClr val="0A6BB2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413" y="1636713"/>
            <a:ext cx="8938499" cy="5032375"/>
          </a:xfrm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Virtuelle Produktion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pPr/>
              <a:t>5</a:t>
            </a:fld>
            <a:endParaRPr lang="de-DE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7" y="5823763"/>
            <a:ext cx="736470" cy="73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6304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8334" y="311680"/>
            <a:ext cx="10515600" cy="1325563"/>
          </a:xfrm>
        </p:spPr>
        <p:txBody>
          <a:bodyPr>
            <a:normAutofit/>
          </a:bodyPr>
          <a:lstStyle/>
          <a:p>
            <a:r>
              <a:rPr lang="de-DE" sz="40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  <a:t>Spezialisierung und Koordination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Virtuelle Produktion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7" y="5823763"/>
            <a:ext cx="736470" cy="736470"/>
          </a:xfrm>
          <a:prstGeom prst="rect">
            <a:avLst/>
          </a:prstGeom>
        </p:spPr>
      </p:pic>
      <p:pic>
        <p:nvPicPr>
          <p:cNvPr id="9" name="Factory Work [360p].mp4">
            <a:hlinkClick r:id="" action="ppaction://media"/>
            <a:extLst>
              <a:ext uri="{FF2B5EF4-FFF2-40B4-BE49-F238E27FC236}">
                <a16:creationId xmlns:a16="http://schemas.microsoft.com/office/drawing/2014/main" id="{2E051176-2CEA-BC47-88C2-7CCFB5A74A3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94050" y="1825625"/>
            <a:ext cx="5802313" cy="4351338"/>
          </a:xfrm>
        </p:spPr>
      </p:pic>
    </p:spTree>
    <p:extLst>
      <p:ext uri="{BB962C8B-B14F-4D97-AF65-F5344CB8AC3E}">
        <p14:creationId xmlns:p14="http://schemas.microsoft.com/office/powerpoint/2010/main" val="27344550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8334" y="311680"/>
            <a:ext cx="10515600" cy="1325563"/>
          </a:xfrm>
        </p:spPr>
        <p:txBody>
          <a:bodyPr>
            <a:normAutofit/>
          </a:bodyPr>
          <a:lstStyle/>
          <a:p>
            <a:r>
              <a:rPr lang="de-DE" sz="40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  <a:t>Wissen als Produktionsfaktor</a:t>
            </a:r>
            <a:br>
              <a:rPr lang="de-DE" sz="40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de-DE" sz="2000" dirty="0">
                <a:latin typeface="Avenir Book" charset="0"/>
                <a:ea typeface="Avenir Book" charset="0"/>
                <a:cs typeface="Avenir Book" charset="0"/>
              </a:rPr>
              <a:t>Virtuelle Produktion</a:t>
            </a:r>
            <a:endParaRPr lang="de-DE" sz="4000" b="1" dirty="0">
              <a:solidFill>
                <a:srgbClr val="0A6BB2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58334" y="1637244"/>
            <a:ext cx="10515600" cy="3709672"/>
          </a:xfrm>
        </p:spPr>
        <p:txBody>
          <a:bodyPr>
            <a:noAutofit/>
          </a:bodyPr>
          <a:lstStyle/>
          <a:p>
            <a:pPr lvl="0"/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Arbeitsteilung fördert die Beschäftigung minder qualifizierter Arbeitnehmer, die einfache Tätigkeiten ausüben</a:t>
            </a:r>
          </a:p>
          <a:p>
            <a:pPr lvl="0"/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Spezialisten mit Organisationswissen werden benötigt, die einfache Tätigkeiten koordinieren und kontrollieren</a:t>
            </a:r>
          </a:p>
          <a:p>
            <a:pPr lvl="0"/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Web erleichtert Austausch und Koordination über weite Distanzen und fördert Globalisierung der Arbeitsteilung</a:t>
            </a:r>
          </a:p>
          <a:p>
            <a:pPr lvl="0"/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Abbildung und Diskussion der Substitution zwischen Know-how und Arbeitskraft in einfacher Produktionsfunktion</a:t>
            </a:r>
          </a:p>
          <a:p>
            <a:pPr lvl="0"/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Vermehrter Einsatz von Koordination und Wissen lässt virtuelle Ökonomie als 4. Sektor weiter wachsen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Virtuelle Produktion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7" y="5823763"/>
            <a:ext cx="736470" cy="73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237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8334" y="311680"/>
            <a:ext cx="10515600" cy="1325563"/>
          </a:xfrm>
        </p:spPr>
        <p:txBody>
          <a:bodyPr>
            <a:normAutofit/>
          </a:bodyPr>
          <a:lstStyle/>
          <a:p>
            <a:r>
              <a:rPr lang="de-DE" sz="40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  <a:t>Produktions- und Kostentheorie</a:t>
            </a:r>
            <a:br>
              <a:rPr lang="de-DE" sz="40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de-DE" sz="2000" dirty="0">
                <a:latin typeface="Avenir Book" charset="0"/>
                <a:ea typeface="Avenir Book" charset="0"/>
                <a:cs typeface="Avenir Book" charset="0"/>
              </a:rPr>
              <a:t>Virtuelle Produktion</a:t>
            </a:r>
            <a:endParaRPr lang="de-DE" sz="4000" b="1" dirty="0">
              <a:solidFill>
                <a:srgbClr val="0A6BB2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58334" y="1637244"/>
            <a:ext cx="10515600" cy="4186520"/>
          </a:xfrm>
        </p:spPr>
        <p:txBody>
          <a:bodyPr>
            <a:noAutofit/>
          </a:bodyPr>
          <a:lstStyle/>
          <a:p>
            <a:pPr lvl="0"/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Verschiebung des Aufwands von Arbeit hin zum effizienteren Know-how-Einsatz im Web-Business führt zu geringeren Kosten</a:t>
            </a:r>
          </a:p>
          <a:p>
            <a:pPr lvl="0"/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Grenzbetrachtungen entscheidend für Ausbaustrategie</a:t>
            </a:r>
          </a:p>
          <a:p>
            <a:pPr lvl="0"/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Grenzbetrachtungen veranschaulichen</a:t>
            </a:r>
            <a:br>
              <a:rPr lang="de-DE" sz="2200" dirty="0">
                <a:latin typeface="Avenir Book" charset="0"/>
                <a:ea typeface="Avenir Book" charset="0"/>
                <a:cs typeface="Avenir Book" charset="0"/>
              </a:rPr>
            </a:br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- Welche Kosten ein zusätzlicher Kunde verursacht</a:t>
            </a:r>
            <a:br>
              <a:rPr lang="de-DE" sz="2200" dirty="0">
                <a:latin typeface="Avenir Book" charset="0"/>
                <a:ea typeface="Avenir Book" charset="0"/>
                <a:cs typeface="Avenir Book" charset="0"/>
              </a:rPr>
            </a:br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- Welchen Ertrag der Verkauf eines zusätzlichen Gutes erbringt</a:t>
            </a:r>
            <a:br>
              <a:rPr lang="de-DE" sz="2200" dirty="0">
                <a:latin typeface="Avenir Book" charset="0"/>
                <a:ea typeface="Avenir Book" charset="0"/>
                <a:cs typeface="Avenir Book" charset="0"/>
              </a:rPr>
            </a:br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- Welche Konversionsrate zusätzliche Besucherquelle erzielen muss</a:t>
            </a:r>
          </a:p>
          <a:p>
            <a:pPr lvl="0"/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Grundlage der Optimierung für Web-Business: </a:t>
            </a:r>
            <a:r>
              <a:rPr lang="de-DE" sz="2200" dirty="0" err="1">
                <a:latin typeface="Avenir Book" charset="0"/>
                <a:ea typeface="Avenir Book" charset="0"/>
                <a:cs typeface="Avenir Book" charset="0"/>
              </a:rPr>
              <a:t>Isoquante</a:t>
            </a:r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 als grafischer Ort des gleichen Outputs für Kombination von Inputs</a:t>
            </a:r>
          </a:p>
          <a:p>
            <a:pPr lvl="0"/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Aufgabe der Kostenminimierung: </a:t>
            </a:r>
            <a:r>
              <a:rPr lang="de-DE" sz="2200" b="1" i="1" dirty="0">
                <a:latin typeface="Avenir Book" charset="0"/>
                <a:ea typeface="Avenir Book" charset="0"/>
                <a:cs typeface="Avenir Book" charset="0"/>
              </a:rPr>
              <a:t>Minimiere die Kosten der Leistungserstellung unter den Nebenbedingungen der technischen Möglichkeiten im Web-Business.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Virtuelle Produktion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pPr/>
              <a:t>8</a:t>
            </a:fld>
            <a:endParaRPr lang="de-DE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7" y="5823763"/>
            <a:ext cx="736470" cy="73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359817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8334" y="311680"/>
            <a:ext cx="10515600" cy="1325563"/>
          </a:xfrm>
        </p:spPr>
        <p:txBody>
          <a:bodyPr>
            <a:normAutofit/>
          </a:bodyPr>
          <a:lstStyle/>
          <a:p>
            <a:r>
              <a:rPr lang="de-DE" sz="40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  <a:t>Kostenminimierung im Web-Business</a:t>
            </a:r>
            <a:br>
              <a:rPr lang="de-DE" sz="40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de-DE" sz="2000" dirty="0">
                <a:latin typeface="Avenir Book" charset="0"/>
                <a:ea typeface="Avenir Book" charset="0"/>
                <a:cs typeface="Avenir Book" charset="0"/>
              </a:rPr>
              <a:t>Produktions- und Kostentheorie</a:t>
            </a:r>
            <a:endParaRPr lang="de-DE" sz="4000" b="1" dirty="0">
              <a:solidFill>
                <a:srgbClr val="0A6BB2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Virtuelle Produktion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7" y="5823763"/>
            <a:ext cx="736470" cy="736470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981199" y="1637243"/>
            <a:ext cx="7437966" cy="418757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10799978" rev="0"/>
            </a:camera>
            <a:lightRig rig="threePt" dir="t"/>
          </a:scene3d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EEC3AC5-9501-2144-9DB7-BD34BFB4F0C3}"/>
              </a:ext>
            </a:extLst>
          </p:cNvPr>
          <p:cNvSpPr txBox="1"/>
          <p:nvPr/>
        </p:nvSpPr>
        <p:spPr>
          <a:xfrm>
            <a:off x="1981199" y="5959929"/>
            <a:ext cx="91385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Optimierungskalküle und Fallbeispiel hier: https://</a:t>
            </a:r>
            <a:r>
              <a:rPr lang="de-DE" sz="1400" dirty="0" err="1"/>
              <a:t>www.web-business.com</a:t>
            </a:r>
            <a:r>
              <a:rPr lang="de-DE" sz="1400" dirty="0"/>
              <a:t>/</a:t>
            </a:r>
            <a:r>
              <a:rPr lang="de-DE" sz="1400" dirty="0" err="1"/>
              <a:t>optimierungskalkuele.html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79378578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848</Words>
  <Application>Microsoft Macintosh PowerPoint</Application>
  <PresentationFormat>Breitbild</PresentationFormat>
  <Paragraphs>168</Paragraphs>
  <Slides>22</Slides>
  <Notes>3</Notes>
  <HiddenSlides>0</HiddenSlides>
  <MMClips>2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22</vt:i4>
      </vt:variant>
    </vt:vector>
  </HeadingPairs>
  <TitlesOfParts>
    <vt:vector size="31" baseType="lpstr">
      <vt:lpstr>Arial</vt:lpstr>
      <vt:lpstr>Avenir Book</vt:lpstr>
      <vt:lpstr>Calibri</vt:lpstr>
      <vt:lpstr>Calibri Light</vt:lpstr>
      <vt:lpstr>Open Sans</vt:lpstr>
      <vt:lpstr>Times New Roman</vt:lpstr>
      <vt:lpstr>Office-Design</vt:lpstr>
      <vt:lpstr>Microsoft Equation</vt:lpstr>
      <vt:lpstr>Microsoft Formel-Editor 3.0</vt:lpstr>
      <vt:lpstr>PowerPoint-Präsentation</vt:lpstr>
      <vt:lpstr>Übersicht</vt:lpstr>
      <vt:lpstr>Industrie 4.0 Virtuelle Produktion</vt:lpstr>
      <vt:lpstr>Vorteile des Internets gegenüber anderen Massenmedien Industrie 4.0</vt:lpstr>
      <vt:lpstr>Spezialisierung und Koordination Wissen als Produktionsfaktor</vt:lpstr>
      <vt:lpstr>Spezialisierung und Koordination</vt:lpstr>
      <vt:lpstr>Wissen als Produktionsfaktor Virtuelle Produktion</vt:lpstr>
      <vt:lpstr>Produktions- und Kostentheorie Virtuelle Produktion</vt:lpstr>
      <vt:lpstr>Kostenminimierung im Web-Business Produktions- und Kostentheorie</vt:lpstr>
      <vt:lpstr>Kostenminimierung im Web-Business Produktions- und Kostentheorie</vt:lpstr>
      <vt:lpstr>Substitution im Business-Prozess Dynamische Optimierung</vt:lpstr>
      <vt:lpstr>Optimierungskalküle Produktions- und Kostentheorie</vt:lpstr>
      <vt:lpstr>Ökonomisches Prinzip Minimierung</vt:lpstr>
      <vt:lpstr>Statische Optimierung Optimierungskalküle</vt:lpstr>
      <vt:lpstr>Kampagnenauswahl Statische Optimierung</vt:lpstr>
      <vt:lpstr>Dynamische Optimierung Optimierungskalküle</vt:lpstr>
      <vt:lpstr>PowerPoint-Präsentation</vt:lpstr>
      <vt:lpstr>Minimalkostenlinie (Scale Line)</vt:lpstr>
      <vt:lpstr>Struktureffekte Virtuelle Produktion</vt:lpstr>
      <vt:lpstr>Struktureffekte mit steigenden Skalenerträgen Struktureffekte</vt:lpstr>
      <vt:lpstr>PowerPoint-Präsentation</vt:lpstr>
      <vt:lpstr>Virtuelle Produktion Zusammenfassung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Sara</dc:creator>
  <cp:lastModifiedBy>Microsoft Office User</cp:lastModifiedBy>
  <cp:revision>95</cp:revision>
  <dcterms:created xsi:type="dcterms:W3CDTF">2018-03-05T11:06:05Z</dcterms:created>
  <dcterms:modified xsi:type="dcterms:W3CDTF">2021-06-06T19:38:57Z</dcterms:modified>
</cp:coreProperties>
</file>