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87" r:id="rId3"/>
    <p:sldId id="288" r:id="rId4"/>
    <p:sldId id="289" r:id="rId5"/>
    <p:sldId id="290" r:id="rId6"/>
    <p:sldId id="291" r:id="rId7"/>
    <p:sldId id="292" r:id="rId8"/>
    <p:sldId id="294" r:id="rId9"/>
    <p:sldId id="295" r:id="rId10"/>
    <p:sldId id="284" r:id="rId11"/>
    <p:sldId id="285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05"/>
    <p:restoredTop sz="93575"/>
  </p:normalViewPr>
  <p:slideViewPr>
    <p:cSldViewPr snapToGrid="0" snapToObjects="1">
      <p:cViewPr varScale="1">
        <p:scale>
          <a:sx n="54" d="100"/>
          <a:sy n="54" d="100"/>
        </p:scale>
        <p:origin x="24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C8E2-98FC-1349-AFC1-A396EAF9A2F7}" type="datetimeFigureOut">
              <a:rPr lang="de-DE" smtClean="0"/>
              <a:t>19.03.19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1B2F-1094-7D45-B7A3-8D001BEBF26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287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44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FB52F-58D9-FD45-8E6C-5025231FC11F}" type="slidenum">
              <a:rPr lang="de-DE"/>
              <a:pPr/>
              <a:t>2</a:t>
            </a:fld>
            <a:endParaRPr lang="de-DE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03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9EA85-9925-B84F-AA80-5EA5ABE63A52}" type="slidenum">
              <a:rPr lang="de-DE"/>
              <a:pPr/>
              <a:t>3</a:t>
            </a:fld>
            <a:endParaRPr lang="de-DE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365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82164-866E-D842-AC5B-A8A55278841D}" type="slidenum">
              <a:rPr lang="de-DE"/>
              <a:pPr/>
              <a:t>4</a:t>
            </a:fld>
            <a:endParaRPr lang="de-DE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282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96B0D-5E68-FE43-A8D7-6B5F54A71645}" type="slidenum">
              <a:rPr lang="de-DE"/>
              <a:pPr/>
              <a:t>5</a:t>
            </a:fld>
            <a:endParaRPr lang="de-DE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de-DE" dirty="0"/>
              <a:t>Achten Sie jetzt nicht auf die Kleidung</a:t>
            </a:r>
          </a:p>
        </p:txBody>
      </p:sp>
    </p:spTree>
    <p:extLst>
      <p:ext uri="{BB962C8B-B14F-4D97-AF65-F5344CB8AC3E}">
        <p14:creationId xmlns:p14="http://schemas.microsoft.com/office/powerpoint/2010/main" val="418617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96B0D-5E68-FE43-A8D7-6B5F54A71645}" type="slidenum">
              <a:rPr lang="de-DE"/>
              <a:pPr/>
              <a:t>6</a:t>
            </a:fld>
            <a:endParaRPr lang="de-DE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934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680F3-84FD-8B49-A5D9-194C928520A7}" type="slidenum">
              <a:rPr lang="de-DE"/>
              <a:pPr/>
              <a:t>7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de-DE" dirty="0"/>
              <a:t>Palmers Strümpfe</a:t>
            </a:r>
          </a:p>
          <a:p>
            <a:pPr eaLnBrk="1" hangingPunct="1"/>
            <a:r>
              <a:rPr lang="de-DE" dirty="0"/>
              <a:t>In dieser Mischung von Eindrücken geht der Fokus verloren.</a:t>
            </a:r>
          </a:p>
        </p:txBody>
      </p:sp>
    </p:spTree>
    <p:extLst>
      <p:ext uri="{BB962C8B-B14F-4D97-AF65-F5344CB8AC3E}">
        <p14:creationId xmlns:p14="http://schemas.microsoft.com/office/powerpoint/2010/main" val="140107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Halo &amp; Primacy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86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Halo &amp; Primacy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016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Halo &amp; Primacy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177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Halo &amp; Primacy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890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Halo &amp; Primacy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14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Halo &amp; Primacy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37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Halo &amp; Primacy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9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Halo &amp; Primacy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01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Halo &amp; Primacy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0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Halo &amp; Primacy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67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Halo &amp; Primacy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140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Web-Business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Halo &amp; Primacy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3B26-7D4A-704A-872A-153D708DA86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191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0832" y="1336119"/>
            <a:ext cx="45634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Arial"/>
                <a:cs typeface="Arial"/>
              </a:rPr>
              <a:t>Halo und </a:t>
            </a:r>
            <a:r>
              <a:rPr lang="de-DE" sz="4400" dirty="0" err="1">
                <a:latin typeface="Arial"/>
                <a:cs typeface="Arial"/>
              </a:rPr>
              <a:t>Primacy</a:t>
            </a:r>
            <a:r>
              <a:rPr lang="de-DE" sz="4400" dirty="0">
                <a:latin typeface="Arial"/>
                <a:cs typeface="Arial"/>
              </a:rPr>
              <a:t> </a:t>
            </a:r>
            <a:r>
              <a:rPr lang="de-DE" sz="4400" dirty="0" err="1">
                <a:latin typeface="Arial"/>
                <a:cs typeface="Arial"/>
              </a:rPr>
              <a:t>Effect</a:t>
            </a:r>
            <a:r>
              <a:rPr lang="de-DE" sz="4400" dirty="0">
                <a:latin typeface="Arial"/>
                <a:cs typeface="Arial"/>
              </a:rPr>
              <a:t> im Webmarketing</a:t>
            </a:r>
            <a:endParaRPr lang="de-DE" dirty="0">
              <a:solidFill>
                <a:sysClr val="windowText" lastClr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14867" y="6339416"/>
            <a:ext cx="4114800" cy="365125"/>
          </a:xfrm>
        </p:spPr>
        <p:txBody>
          <a:bodyPr/>
          <a:lstStyle/>
          <a:p>
            <a:r>
              <a:rPr lang="de-DE"/>
              <a:t>Halo &amp; Primacy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233A729-6E18-7F40-8A91-FEEF0D20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232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Halo &amp; Primacy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41248" y="1408176"/>
            <a:ext cx="5528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Zusammenfassung Halo und </a:t>
            </a:r>
            <a:r>
              <a:rPr lang="de-DE" sz="4000" b="1" dirty="0" err="1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Primacy</a:t>
            </a:r>
            <a:endParaRPr lang="de-DE" sz="4000" b="1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EF3A64-2DE7-5D4F-8A22-7EC0BE33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29605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</a:rPr>
              <a:t>Halo und </a:t>
            </a:r>
            <a:r>
              <a:rPr lang="de-DE" sz="4000" b="1" dirty="0" err="1">
                <a:solidFill>
                  <a:srgbClr val="0A6BB2"/>
                </a:solidFill>
              </a:rPr>
              <a:t>Primacy</a:t>
            </a:r>
            <a:r>
              <a:rPr lang="de-DE" sz="4000" b="1" dirty="0">
                <a:solidFill>
                  <a:srgbClr val="0A6BB2"/>
                </a:solidFill>
              </a:rPr>
              <a:t> </a:t>
            </a:r>
            <a:r>
              <a:rPr lang="de-DE" sz="4000" b="1" dirty="0" err="1">
                <a:solidFill>
                  <a:srgbClr val="0A6BB2"/>
                </a:solidFill>
              </a:rPr>
              <a:t>Effect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66158" cy="161540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latin typeface="Verdana" pitchFamily="-112" charset="0"/>
              </a:rPr>
              <a:t>Der erste Eindruck ist der bleibende.</a:t>
            </a:r>
          </a:p>
          <a:p>
            <a:pPr>
              <a:spcBef>
                <a:spcPct val="50000"/>
              </a:spcBef>
            </a:pPr>
            <a:r>
              <a:rPr lang="de-DE" sz="2400" dirty="0">
                <a:latin typeface="Verdana" pitchFamily="-112" charset="0"/>
              </a:rPr>
              <a:t>Ein positiver Stimulus überstrahlt alle anderen und hebt sie mit an.</a:t>
            </a:r>
            <a:endParaRPr lang="de-DE" sz="2400" dirty="0"/>
          </a:p>
          <a:p>
            <a:pPr>
              <a:spcBef>
                <a:spcPct val="50000"/>
              </a:spcBef>
            </a:pPr>
            <a:endParaRPr lang="de-DE" sz="2400" dirty="0"/>
          </a:p>
          <a:p>
            <a:endParaRPr lang="de-DE" sz="2200" dirty="0"/>
          </a:p>
          <a:p>
            <a:endParaRPr lang="de-DE" sz="2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Halo &amp; Primacy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094166-D71C-D549-A7E4-71244D1F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3B26-7D4A-704A-872A-153D708DA864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812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Halo &amp; Primacy</a:t>
            </a:r>
            <a:endParaRPr lang="de-DE"/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E0EFD5-E960-0145-BB15-10CB77A6A20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2971800" y="5029201"/>
            <a:ext cx="6172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4">
              <a:spcBef>
                <a:spcPct val="50000"/>
              </a:spcBef>
            </a:pPr>
            <a:r>
              <a:rPr lang="de-DE" b="1" dirty="0">
                <a:solidFill>
                  <a:schemeClr val="bg1"/>
                </a:solidFill>
                <a:latin typeface="Verdana" pitchFamily="-112" charset="0"/>
              </a:rPr>
              <a:t>Halo Effekt</a:t>
            </a:r>
          </a:p>
          <a:p>
            <a:pPr>
              <a:spcBef>
                <a:spcPct val="50000"/>
              </a:spcBef>
            </a:pPr>
            <a:r>
              <a:rPr lang="de-DE" b="1" dirty="0">
                <a:solidFill>
                  <a:schemeClr val="bg1"/>
                </a:solidFill>
                <a:latin typeface="Verdana" pitchFamily="-112" charset="0"/>
              </a:rPr>
              <a:t>Ein positiver Stimulus überstrahlt alle anderen und hebt sie mit an.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436ED873-8282-004C-BD76-DB16E7593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mp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Halo &amp; Primacy</a:t>
            </a:r>
            <a:endParaRPr lang="de-DE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318DF9-15B8-0744-A93D-A2964F26BA05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260647"/>
            <a:ext cx="8560523" cy="5707015"/>
          </a:xfrm>
          <a:prstGeom prst="rect">
            <a:avLst/>
          </a:prstGeom>
        </p:spPr>
      </p:pic>
      <p:pic>
        <p:nvPicPr>
          <p:cNvPr id="9" name="Bild 4">
            <a:extLst>
              <a:ext uri="{FF2B5EF4-FFF2-40B4-BE49-F238E27FC236}">
                <a16:creationId xmlns:a16="http://schemas.microsoft.com/office/drawing/2014/main" id="{403FE024-A6B8-674D-86A8-1AB37A095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8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Halo &amp; Primacy</a:t>
            </a:r>
            <a:endParaRPr lang="de-DE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5F08F2-71DD-E24E-8D35-803F62454827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7180675" y="60198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Arial" pitchFamily="-112" charset="0"/>
              </a:rPr>
              <a:t>Halo – Effekt 2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7571184" cy="5047456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33AB7FC3-C53A-2A47-BC66-36D94E360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Halo &amp; Primacy</a:t>
            </a:r>
            <a:endParaRPr lang="de-DE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901F40-F911-D340-A1D4-78D5AF86A5E9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8382000" cy="1066800"/>
          </a:xfrm>
        </p:spPr>
        <p:txBody>
          <a:bodyPr/>
          <a:lstStyle/>
          <a:p>
            <a:pPr eaLnBrk="1" hangingPunct="1"/>
            <a:r>
              <a:rPr lang="de-DE" dirty="0" err="1">
                <a:latin typeface="Arial" pitchFamily="-112" charset="0"/>
              </a:rPr>
              <a:t>Virtual</a:t>
            </a:r>
            <a:r>
              <a:rPr lang="de-DE" dirty="0">
                <a:latin typeface="Arial" pitchFamily="-112" charset="0"/>
              </a:rPr>
              <a:t> </a:t>
            </a:r>
            <a:r>
              <a:rPr lang="de-DE" dirty="0" err="1">
                <a:latin typeface="Arial" pitchFamily="-112" charset="0"/>
              </a:rPr>
              <a:t>Identity</a:t>
            </a:r>
            <a:r>
              <a:rPr lang="de-DE" dirty="0">
                <a:latin typeface="Arial" pitchFamily="-112" charset="0"/>
              </a:rPr>
              <a:t> (VI)</a:t>
            </a:r>
            <a:endParaRPr lang="de-DE" sz="2400" dirty="0">
              <a:latin typeface="Arial" pitchFamily="-112" charset="0"/>
            </a:endParaRP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8001000" y="548640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Arial" pitchFamily="-112" charset="0"/>
              </a:rPr>
              <a:t>Halo – Effekt 3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7658100" cy="5105400"/>
          </a:xfrm>
          <a:prstGeom prst="rect">
            <a:avLst/>
          </a:prstGeom>
        </p:spPr>
      </p:pic>
      <p:pic>
        <p:nvPicPr>
          <p:cNvPr id="9" name="Bild 4">
            <a:extLst>
              <a:ext uri="{FF2B5EF4-FFF2-40B4-BE49-F238E27FC236}">
                <a16:creationId xmlns:a16="http://schemas.microsoft.com/office/drawing/2014/main" id="{3577CD99-7AF2-3E47-A237-6BC3BA188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Halo &amp; Primacy</a:t>
            </a:r>
            <a:endParaRPr lang="de-DE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901F40-F911-D340-A1D4-78D5AF86A5E9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83820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4000" dirty="0">
                <a:solidFill>
                  <a:srgbClr val="0A6BB2"/>
                </a:solidFill>
                <a:latin typeface="Avenir Roman" panose="02000503020000020003" pitchFamily="2" charset="0"/>
              </a:rPr>
              <a:t>Virtual </a:t>
            </a:r>
            <a:r>
              <a:rPr lang="de-DE" sz="4000" dirty="0" err="1">
                <a:solidFill>
                  <a:srgbClr val="0A6BB2"/>
                </a:solidFill>
                <a:latin typeface="Avenir Roman" panose="02000503020000020003" pitchFamily="2" charset="0"/>
              </a:rPr>
              <a:t>Perception</a:t>
            </a:r>
            <a:endParaRPr lang="de-DE" sz="4000" dirty="0">
              <a:solidFill>
                <a:srgbClr val="0A6BB2"/>
              </a:solidFill>
              <a:latin typeface="Avenir Roman" panose="02000503020000020003" pitchFamily="2" charset="0"/>
            </a:endParaRP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8077200" y="5517232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Arial" pitchFamily="-112" charset="0"/>
              </a:rPr>
              <a:t>Halo – Effekt 4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333500"/>
            <a:ext cx="7874000" cy="4191000"/>
          </a:xfrm>
          <a:prstGeom prst="rect">
            <a:avLst/>
          </a:prstGeom>
        </p:spPr>
      </p:pic>
      <p:pic>
        <p:nvPicPr>
          <p:cNvPr id="9" name="Bild 4">
            <a:extLst>
              <a:ext uri="{FF2B5EF4-FFF2-40B4-BE49-F238E27FC236}">
                <a16:creationId xmlns:a16="http://schemas.microsoft.com/office/drawing/2014/main" id="{4187E7F5-AF19-114F-A537-BF7509870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1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Halo &amp; Primacy</a:t>
            </a:r>
            <a:endParaRPr lang="de-DE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7315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4000" dirty="0" err="1">
                <a:solidFill>
                  <a:srgbClr val="0A6BB2"/>
                </a:solidFill>
                <a:latin typeface="Avenir Roman" panose="02000503020000020003" pitchFamily="2" charset="0"/>
              </a:rPr>
              <a:t>Primacy</a:t>
            </a:r>
            <a:r>
              <a:rPr lang="de-DE" sz="4000" dirty="0">
                <a:solidFill>
                  <a:srgbClr val="0A6BB2"/>
                </a:solidFill>
                <a:latin typeface="Avenir Roman" panose="02000503020000020003" pitchFamily="2" charset="0"/>
              </a:rPr>
              <a:t> </a:t>
            </a:r>
            <a:r>
              <a:rPr lang="de-DE" sz="4000" dirty="0" err="1">
                <a:solidFill>
                  <a:srgbClr val="0A6BB2"/>
                </a:solidFill>
                <a:latin typeface="Avenir Roman" panose="02000503020000020003" pitchFamily="2" charset="0"/>
              </a:rPr>
              <a:t>Effect</a:t>
            </a:r>
            <a:endParaRPr lang="de-DE" sz="4000" dirty="0">
              <a:solidFill>
                <a:srgbClr val="0A6BB2"/>
              </a:solidFill>
              <a:latin typeface="Avenir Roman" panose="0200050302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743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Arial"/>
                <a:cs typeface="Arial"/>
              </a:rPr>
              <a:t>Welche Automarke?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DD1C-4C28-3749-A027-0A8F20C783B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9" name="Bild 4">
            <a:extLst>
              <a:ext uri="{FF2B5EF4-FFF2-40B4-BE49-F238E27FC236}">
                <a16:creationId xmlns:a16="http://schemas.microsoft.com/office/drawing/2014/main" id="{8197B92E-A259-3748-96A9-B05388AB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7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7772400" cy="1143000"/>
          </a:xfrm>
        </p:spPr>
        <p:txBody>
          <a:bodyPr/>
          <a:lstStyle/>
          <a:p>
            <a:r>
              <a:rPr lang="de-DE" dirty="0" err="1">
                <a:solidFill>
                  <a:srgbClr val="0A6BB2"/>
                </a:solidFill>
                <a:latin typeface="Avenir Roman" panose="02000503020000020003" pitchFamily="2" charset="0"/>
                <a:cs typeface="Arial"/>
              </a:rPr>
              <a:t>Primacy</a:t>
            </a:r>
            <a:r>
              <a:rPr lang="de-DE" dirty="0">
                <a:solidFill>
                  <a:srgbClr val="0A6BB2"/>
                </a:solidFill>
                <a:latin typeface="Avenir Roman" panose="02000503020000020003" pitchFamily="2" charset="0"/>
                <a:cs typeface="Arial"/>
              </a:rPr>
              <a:t> </a:t>
            </a:r>
            <a:r>
              <a:rPr lang="de-DE" dirty="0" err="1">
                <a:solidFill>
                  <a:srgbClr val="0A6BB2"/>
                </a:solidFill>
                <a:latin typeface="Avenir Roman" panose="02000503020000020003" pitchFamily="2" charset="0"/>
                <a:cs typeface="Arial"/>
              </a:rPr>
              <a:t>Effect</a:t>
            </a:r>
            <a:endParaRPr lang="de-DE" dirty="0">
              <a:solidFill>
                <a:srgbClr val="0A6BB2"/>
              </a:solidFill>
              <a:latin typeface="Avenir Roman" panose="02000503020000020003" pitchFamily="2" charset="0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Halo &amp; Primacy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93C2D-23EB-B543-A886-374A34A528F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8" name="Diet Coke II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2300" y="1514745"/>
            <a:ext cx="6120680" cy="4590510"/>
          </a:xfrm>
          <a:prstGeom prst="rect">
            <a:avLst/>
          </a:prstGeom>
        </p:spPr>
      </p:pic>
      <p:pic>
        <p:nvPicPr>
          <p:cNvPr id="9" name="Bild 4">
            <a:extLst>
              <a:ext uri="{FF2B5EF4-FFF2-40B4-BE49-F238E27FC236}">
                <a16:creationId xmlns:a16="http://schemas.microsoft.com/office/drawing/2014/main" id="{3C87DFA2-2523-DB46-B294-CD063DBB1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0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Halo &amp; Primacy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DD1C-4C28-3749-A027-0A8F20C783B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7" name="Picture 6" descr="Zertifikat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1000"/>
            <a:ext cx="1917700" cy="3873500"/>
          </a:xfrm>
          <a:prstGeom prst="rect">
            <a:avLst/>
          </a:prstGeom>
        </p:spPr>
      </p:pic>
      <p:pic>
        <p:nvPicPr>
          <p:cNvPr id="8" name="Picture 7" descr="Zertifikat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667001"/>
            <a:ext cx="1371600" cy="1603169"/>
          </a:xfrm>
          <a:prstGeom prst="rect">
            <a:avLst/>
          </a:prstGeom>
        </p:spPr>
      </p:pic>
      <p:pic>
        <p:nvPicPr>
          <p:cNvPr id="9" name="Picture 8" descr="Zertifikate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1" y="4267201"/>
            <a:ext cx="7618413" cy="1957509"/>
          </a:xfrm>
          <a:prstGeom prst="rect">
            <a:avLst/>
          </a:prstGeom>
        </p:spPr>
      </p:pic>
      <p:pic>
        <p:nvPicPr>
          <p:cNvPr id="10" name="Picture 9" descr="Zertifikat 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2438400"/>
            <a:ext cx="1816100" cy="1752600"/>
          </a:xfrm>
          <a:prstGeom prst="rect">
            <a:avLst/>
          </a:prstGeom>
        </p:spPr>
      </p:pic>
      <p:pic>
        <p:nvPicPr>
          <p:cNvPr id="11" name="Picture 10" descr="Zertifikat 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1905000"/>
            <a:ext cx="2006600" cy="22733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4572000" y="1"/>
            <a:ext cx="6096000" cy="1419725"/>
          </a:xfrm>
        </p:spPr>
        <p:txBody>
          <a:bodyPr>
            <a:normAutofit/>
          </a:bodyPr>
          <a:lstStyle/>
          <a:p>
            <a:pPr lvl="4"/>
            <a:r>
              <a:rPr lang="de-DE" sz="4000" dirty="0">
                <a:solidFill>
                  <a:srgbClr val="0A6BB2"/>
                </a:solidFill>
                <a:latin typeface="Avenir Roman" panose="02000503020000020003" pitchFamily="2" charset="0"/>
              </a:rPr>
              <a:t>Halo Effekt</a:t>
            </a:r>
          </a:p>
        </p:txBody>
      </p:sp>
      <p:pic>
        <p:nvPicPr>
          <p:cNvPr id="12" name="Bild 4">
            <a:extLst>
              <a:ext uri="{FF2B5EF4-FFF2-40B4-BE49-F238E27FC236}">
                <a16:creationId xmlns:a16="http://schemas.microsoft.com/office/drawing/2014/main" id="{F714BD9C-DD66-D840-85E5-296FBBB23A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91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Macintosh PowerPoint</Application>
  <PresentationFormat>Breitbild</PresentationFormat>
  <Paragraphs>49</Paragraphs>
  <Slides>11</Slides>
  <Notes>7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Avenir Book</vt:lpstr>
      <vt:lpstr>Avenir Roman</vt:lpstr>
      <vt:lpstr>Calibri</vt:lpstr>
      <vt:lpstr>Calibri Light</vt:lpstr>
      <vt:lpstr>Verdana</vt:lpstr>
      <vt:lpstr>Office-Design</vt:lpstr>
      <vt:lpstr>PowerPoint-Präsentation</vt:lpstr>
      <vt:lpstr>PowerPoint-Präsentation</vt:lpstr>
      <vt:lpstr>PowerPoint-Präsentation</vt:lpstr>
      <vt:lpstr>PowerPoint-Präsentation</vt:lpstr>
      <vt:lpstr>Virtual Identity (VI)</vt:lpstr>
      <vt:lpstr>Virtual Perception</vt:lpstr>
      <vt:lpstr>Primacy Effect</vt:lpstr>
      <vt:lpstr>Primacy Effect</vt:lpstr>
      <vt:lpstr>Halo Effekt</vt:lpstr>
      <vt:lpstr>PowerPoint-Präsentation</vt:lpstr>
      <vt:lpstr>Halo und Primacy Effect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</dc:creator>
  <cp:lastModifiedBy>Microsoft Office-Benutzer</cp:lastModifiedBy>
  <cp:revision>62</cp:revision>
  <dcterms:created xsi:type="dcterms:W3CDTF">2016-08-31T09:26:40Z</dcterms:created>
  <dcterms:modified xsi:type="dcterms:W3CDTF">2019-03-19T21:35:34Z</dcterms:modified>
</cp:coreProperties>
</file>