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65" r:id="rId2"/>
    <p:sldId id="266" r:id="rId3"/>
    <p:sldId id="272" r:id="rId4"/>
    <p:sldId id="284" r:id="rId5"/>
    <p:sldId id="285" r:id="rId6"/>
    <p:sldId id="412" r:id="rId7"/>
    <p:sldId id="286" r:id="rId8"/>
    <p:sldId id="259" r:id="rId9"/>
    <p:sldId id="260" r:id="rId10"/>
    <p:sldId id="273" r:id="rId11"/>
    <p:sldId id="413" r:id="rId12"/>
    <p:sldId id="287" r:id="rId13"/>
    <p:sldId id="269" r:id="rId14"/>
    <p:sldId id="271" r:id="rId15"/>
    <p:sldId id="267" r:id="rId16"/>
    <p:sldId id="268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90"/>
    <p:restoredTop sz="93632"/>
  </p:normalViewPr>
  <p:slideViewPr>
    <p:cSldViewPr snapToGrid="0" snapToObjects="1">
      <p:cViewPr varScale="1">
        <p:scale>
          <a:sx n="68" d="100"/>
          <a:sy n="68" d="100"/>
        </p:scale>
        <p:origin x="224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1" d="100"/>
        <a:sy n="13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395177165354299"/>
          <c:y val="7.13651210265384E-2"/>
          <c:w val="0.82240977690288697"/>
          <c:h val="0.76992125984252002"/>
        </c:manualLayout>
      </c:layout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Besucher</c:v>
                </c:pt>
              </c:strCache>
            </c:strRef>
          </c:tx>
          <c:spPr>
            <a:ln w="38100">
              <a:solidFill>
                <a:schemeClr val="accent1"/>
              </a:solidFill>
            </a:ln>
          </c:spPr>
          <c:marker>
            <c:symbol val="diamond"/>
            <c:size val="8"/>
            <c:spPr>
              <a:solidFill>
                <a:schemeClr val="accent1"/>
              </a:solidFill>
              <a:ln>
                <a:noFill/>
              </a:ln>
            </c:spPr>
          </c:marker>
          <c:cat>
            <c:numRef>
              <c:f>Tabelle1!$A$2:$A$15</c:f>
              <c:numCache>
                <c:formatCode>General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</c:numCache>
            </c:numRef>
          </c:cat>
          <c:val>
            <c:numRef>
              <c:f>Tabelle1!$B$2:$B$15</c:f>
              <c:numCache>
                <c:formatCode>#,##0</c:formatCode>
                <c:ptCount val="14"/>
                <c:pt idx="0">
                  <c:v>1200</c:v>
                </c:pt>
                <c:pt idx="1">
                  <c:v>1600</c:v>
                </c:pt>
                <c:pt idx="2">
                  <c:v>2900</c:v>
                </c:pt>
                <c:pt idx="3">
                  <c:v>3400</c:v>
                </c:pt>
                <c:pt idx="4">
                  <c:v>5300</c:v>
                </c:pt>
                <c:pt idx="5">
                  <c:v>6800</c:v>
                </c:pt>
                <c:pt idx="6">
                  <c:v>3700</c:v>
                </c:pt>
                <c:pt idx="7">
                  <c:v>1800</c:v>
                </c:pt>
                <c:pt idx="8">
                  <c:v>3100</c:v>
                </c:pt>
                <c:pt idx="9">
                  <c:v>1600</c:v>
                </c:pt>
                <c:pt idx="10">
                  <c:v>2900</c:v>
                </c:pt>
                <c:pt idx="11">
                  <c:v>1600</c:v>
                </c:pt>
                <c:pt idx="12">
                  <c:v>4200</c:v>
                </c:pt>
                <c:pt idx="13">
                  <c:v>1900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83C-6841-A339-1A76B9BA0C40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Kosten variabel</c:v>
                </c:pt>
              </c:strCache>
            </c:strRef>
          </c:tx>
          <c:spPr>
            <a:ln w="38100">
              <a:solidFill>
                <a:schemeClr val="accent6"/>
              </a:solidFill>
            </a:ln>
          </c:spPr>
          <c:marker>
            <c:symbol val="diamond"/>
            <c:size val="8"/>
            <c:spPr>
              <a:solidFill>
                <a:schemeClr val="accent6"/>
              </a:solidFill>
              <a:ln>
                <a:noFill/>
              </a:ln>
            </c:spPr>
          </c:marker>
          <c:cat>
            <c:numRef>
              <c:f>Tabelle1!$A$2:$A$15</c:f>
              <c:numCache>
                <c:formatCode>General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</c:numCache>
            </c:numRef>
          </c:cat>
          <c:val>
            <c:numRef>
              <c:f>Tabelle1!$C$2:$C$15</c:f>
              <c:numCache>
                <c:formatCode>#,##0"$";[Red]#,##0"$"</c:formatCode>
                <c:ptCount val="14"/>
                <c:pt idx="0">
                  <c:v>233.6</c:v>
                </c:pt>
                <c:pt idx="1">
                  <c:v>515.4</c:v>
                </c:pt>
                <c:pt idx="2">
                  <c:v>976.5</c:v>
                </c:pt>
                <c:pt idx="3">
                  <c:v>1569.5</c:v>
                </c:pt>
                <c:pt idx="4">
                  <c:v>1232.5</c:v>
                </c:pt>
                <c:pt idx="5">
                  <c:v>1159.2</c:v>
                </c:pt>
                <c:pt idx="6">
                  <c:v>1155</c:v>
                </c:pt>
                <c:pt idx="7">
                  <c:v>963.6</c:v>
                </c:pt>
                <c:pt idx="8">
                  <c:v>832.1</c:v>
                </c:pt>
                <c:pt idx="9">
                  <c:v>841.5</c:v>
                </c:pt>
                <c:pt idx="10">
                  <c:v>866.4</c:v>
                </c:pt>
                <c:pt idx="11">
                  <c:v>660</c:v>
                </c:pt>
                <c:pt idx="12">
                  <c:v>613.79999999999995</c:v>
                </c:pt>
                <c:pt idx="13">
                  <c:v>380.9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83C-6841-A339-1A76B9BA0C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046429504"/>
        <c:axId val="-1046425744"/>
      </c:lineChart>
      <c:catAx>
        <c:axId val="-1046429504"/>
        <c:scaling>
          <c:orientation val="minMax"/>
        </c:scaling>
        <c:delete val="0"/>
        <c:axPos val="b"/>
        <c:majorGridlines>
          <c:spPr>
            <a:ln w="12700"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lang="de-DE" sz="1400" b="0" i="0" u="none" strike="noStrike" kern="1200" baseline="0" noProof="0">
                    <a:solidFill>
                      <a:prstClr val="black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en-US" sz="1600" b="0" i="0" baseline="0" dirty="0" err="1">
                    <a:effectLst/>
                  </a:rPr>
                  <a:t>Kampagne</a:t>
                </a:r>
                <a:r>
                  <a:rPr lang="en-US" sz="1600" b="1" i="0" baseline="0" dirty="0">
                    <a:effectLst/>
                  </a:rPr>
                  <a:t> </a:t>
                </a:r>
                <a:r>
                  <a:rPr lang="en-US" sz="1600" b="0" i="0" baseline="0" dirty="0">
                    <a:effectLst/>
                  </a:rPr>
                  <a:t>- </a:t>
                </a:r>
                <a:r>
                  <a:rPr lang="en-US" sz="1600" b="0" i="0" baseline="0" dirty="0" err="1">
                    <a:effectLst/>
                  </a:rPr>
                  <a:t>Nr</a:t>
                </a:r>
                <a:r>
                  <a:rPr lang="en-US" sz="1600" b="0" i="0" baseline="0" dirty="0">
                    <a:effectLst/>
                  </a:rPr>
                  <a:t>.</a:t>
                </a:r>
                <a:endParaRPr lang="de-DE" sz="1400" dirty="0">
                  <a:effectLst/>
                </a:endParaRPr>
              </a:p>
            </c:rich>
          </c:tx>
          <c:layout>
            <c:manualLayout>
              <c:xMode val="edge"/>
              <c:yMode val="edge"/>
              <c:x val="0.46845037729658801"/>
              <c:y val="0.91869130941965604"/>
            </c:manualLayout>
          </c:layout>
          <c:overlay val="0"/>
        </c:title>
        <c:numFmt formatCode="#,##0_ ;[Red]\-#,##0\ " sourceLinked="0"/>
        <c:majorTickMark val="none"/>
        <c:minorTickMark val="none"/>
        <c:tickLblPos val="nextTo"/>
        <c:spPr>
          <a:ln w="25400"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lang="de-DE" sz="1600">
                <a:latin typeface="+mj-lt"/>
              </a:defRPr>
            </a:pPr>
            <a:endParaRPr lang="de-DE"/>
          </a:p>
        </c:txPr>
        <c:crossAx val="-1046425744"/>
        <c:crossesAt val="0"/>
        <c:auto val="1"/>
        <c:lblAlgn val="ctr"/>
        <c:lblOffset val="100"/>
        <c:noMultiLvlLbl val="0"/>
      </c:catAx>
      <c:valAx>
        <c:axId val="-1046425744"/>
        <c:scaling>
          <c:orientation val="minMax"/>
        </c:scaling>
        <c:delete val="0"/>
        <c:axPos val="l"/>
        <c:majorGridlines>
          <c:spPr>
            <a:ln w="12700"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lang="de-DE" sz="1400" b="0" noProof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r>
                  <a:rPr lang="en-US" sz="1600" b="0" i="0" baseline="0" dirty="0" err="1">
                    <a:effectLst/>
                  </a:rPr>
                  <a:t>Besucher</a:t>
                </a:r>
                <a:endParaRPr lang="de-DE" sz="1400" dirty="0">
                  <a:effectLst/>
                </a:endParaRPr>
              </a:p>
            </c:rich>
          </c:tx>
          <c:layout>
            <c:manualLayout>
              <c:xMode val="edge"/>
              <c:yMode val="edge"/>
              <c:x val="2.3430938320209999E-2"/>
              <c:y val="0.37178871391076102"/>
            </c:manualLayout>
          </c:layout>
          <c:overlay val="0"/>
        </c:title>
        <c:numFmt formatCode="#,##0_ ;[Red]\-#,##0\ " sourceLinked="0"/>
        <c:majorTickMark val="none"/>
        <c:minorTickMark val="none"/>
        <c:tickLblPos val="nextTo"/>
        <c:spPr>
          <a:solidFill>
            <a:srgbClr val="FFFFFF"/>
          </a:solidFill>
          <a:ln w="25400"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lang="de-DE" sz="1600">
                <a:latin typeface="+mj-lt"/>
              </a:defRPr>
            </a:pPr>
            <a:endParaRPr lang="de-DE"/>
          </a:p>
        </c:txPr>
        <c:crossAx val="-1046429504"/>
        <c:crosses val="autoZero"/>
        <c:crossBetween val="midCat"/>
      </c:valAx>
      <c:spPr>
        <a:ln>
          <a:noFill/>
        </a:ln>
      </c:spPr>
    </c:plotArea>
    <c:legend>
      <c:legendPos val="t"/>
      <c:legendEntry>
        <c:idx val="0"/>
        <c:txPr>
          <a:bodyPr/>
          <a:lstStyle/>
          <a:p>
            <a:pP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</c:legendEntry>
      <c:legendEntry>
        <c:idx val="1"/>
        <c:txPr>
          <a:bodyPr/>
          <a:lstStyle/>
          <a:p>
            <a:pP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de-DE"/>
          </a:p>
        </c:txPr>
      </c:legendEntry>
      <c:layout>
        <c:manualLayout>
          <c:xMode val="edge"/>
          <c:yMode val="edge"/>
          <c:x val="0.7066672207321063"/>
          <c:y val="0.24114778167083104"/>
          <c:w val="0.29333275918635199"/>
          <c:h val="0.16424632880754769"/>
        </c:manualLayout>
      </c:layout>
      <c:overlay val="0"/>
      <c:txPr>
        <a:bodyPr/>
        <a:lstStyle/>
        <a:p>
          <a:pPr>
            <a:defRPr lang="de-DE" sz="16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242486846776"/>
          <c:y val="0.14316159765653"/>
          <c:w val="0.78827125235182605"/>
          <c:h val="0.698563249801774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Besucher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 w="12700">
              <a:solidFill>
                <a:srgbClr val="FFFFFF"/>
              </a:solidFill>
            </a:ln>
            <a:effectLst/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6</c:v>
                </c:pt>
                <c:pt idx="1">
                  <c:v>5</c:v>
                </c:pt>
                <c:pt idx="2">
                  <c:v>13</c:v>
                </c:pt>
                <c:pt idx="3">
                  <c:v>7</c:v>
                </c:pt>
                <c:pt idx="4">
                  <c:v>4</c:v>
                </c:pt>
                <c:pt idx="5">
                  <c:v>9</c:v>
                </c:pt>
                <c:pt idx="6">
                  <c:v>3</c:v>
                </c:pt>
                <c:pt idx="7">
                  <c:v>11</c:v>
                </c:pt>
                <c:pt idx="8">
                  <c:v>14</c:v>
                </c:pt>
                <c:pt idx="9">
                  <c:v>8</c:v>
                </c:pt>
                <c:pt idx="10">
                  <c:v>2</c:v>
                </c:pt>
                <c:pt idx="11">
                  <c:v>10</c:v>
                </c:pt>
                <c:pt idx="12">
                  <c:v>12</c:v>
                </c:pt>
                <c:pt idx="13">
                  <c:v>1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6800</c:v>
                </c:pt>
                <c:pt idx="1">
                  <c:v>5300</c:v>
                </c:pt>
                <c:pt idx="2">
                  <c:v>4200</c:v>
                </c:pt>
                <c:pt idx="3">
                  <c:v>3700</c:v>
                </c:pt>
                <c:pt idx="4">
                  <c:v>3400</c:v>
                </c:pt>
                <c:pt idx="5">
                  <c:v>3100</c:v>
                </c:pt>
                <c:pt idx="6">
                  <c:v>2900</c:v>
                </c:pt>
                <c:pt idx="7">
                  <c:v>2900</c:v>
                </c:pt>
                <c:pt idx="8">
                  <c:v>1900</c:v>
                </c:pt>
                <c:pt idx="9">
                  <c:v>1800</c:v>
                </c:pt>
                <c:pt idx="10">
                  <c:v>1600</c:v>
                </c:pt>
                <c:pt idx="11">
                  <c:v>1600</c:v>
                </c:pt>
                <c:pt idx="12">
                  <c:v>1600</c:v>
                </c:pt>
                <c:pt idx="13">
                  <c:v>1200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DB-2B49-A057-7809D4DF23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"/>
        <c:axId val="-1045259648"/>
        <c:axId val="-1045256896"/>
      </c:barChart>
      <c:lineChart>
        <c:grouping val="stacked"/>
        <c:varyColors val="0"/>
        <c:ser>
          <c:idx val="1"/>
          <c:order val="1"/>
          <c:tx>
            <c:strRef>
              <c:f>Tabelle1!$C$1</c:f>
              <c:strCache>
                <c:ptCount val="1"/>
                <c:pt idx="0">
                  <c:v>Pozentanteil</c:v>
                </c:pt>
              </c:strCache>
            </c:strRef>
          </c:tx>
          <c:spPr>
            <a:ln w="38100">
              <a:solidFill>
                <a:schemeClr val="accent1"/>
              </a:solidFill>
            </a:ln>
            <a:effectLst/>
          </c:spPr>
          <c:marker>
            <c:symbol val="diamond"/>
            <c:size val="8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en-GB" sz="1600" b="0" i="0" u="none" strike="noStrike" kern="1200" baseline="0">
                      <a:solidFill>
                        <a:srgbClr val="000000"/>
                      </a:solidFill>
                      <a:latin typeface="+mj-lt"/>
                      <a:ea typeface="Arial"/>
                      <a:cs typeface="Arial"/>
                    </a:defRPr>
                  </a:pPr>
                  <a:endParaRPr lang="de-DE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0DDB-2B49-A057-7809D4DF23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de-DE" sz="1600"/>
                </a:pPr>
                <a:endParaRPr lang="de-DE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Tabelle1!$A$2:$A$15</c:f>
              <c:numCache>
                <c:formatCode>General</c:formatCode>
                <c:ptCount val="14"/>
                <c:pt idx="0">
                  <c:v>6</c:v>
                </c:pt>
                <c:pt idx="1">
                  <c:v>5</c:v>
                </c:pt>
                <c:pt idx="2">
                  <c:v>13</c:v>
                </c:pt>
                <c:pt idx="3">
                  <c:v>7</c:v>
                </c:pt>
                <c:pt idx="4">
                  <c:v>4</c:v>
                </c:pt>
                <c:pt idx="5">
                  <c:v>9</c:v>
                </c:pt>
                <c:pt idx="6">
                  <c:v>3</c:v>
                </c:pt>
                <c:pt idx="7">
                  <c:v>11</c:v>
                </c:pt>
                <c:pt idx="8">
                  <c:v>14</c:v>
                </c:pt>
                <c:pt idx="9">
                  <c:v>8</c:v>
                </c:pt>
                <c:pt idx="10">
                  <c:v>2</c:v>
                </c:pt>
                <c:pt idx="11">
                  <c:v>10</c:v>
                </c:pt>
                <c:pt idx="12">
                  <c:v>12</c:v>
                </c:pt>
                <c:pt idx="13">
                  <c:v>1</c:v>
                </c:pt>
              </c:numCache>
            </c:numRef>
          </c:cat>
          <c:val>
            <c:numRef>
              <c:f>Tabelle1!$C$2:$C$15</c:f>
              <c:numCache>
                <c:formatCode>0%</c:formatCode>
                <c:ptCount val="14"/>
                <c:pt idx="0">
                  <c:v>0.161904761904762</c:v>
                </c:pt>
                <c:pt idx="1">
                  <c:v>0.28809523809523802</c:v>
                </c:pt>
                <c:pt idx="2">
                  <c:v>0.38809523809523799</c:v>
                </c:pt>
                <c:pt idx="3">
                  <c:v>0.476190476190476</c:v>
                </c:pt>
                <c:pt idx="4">
                  <c:v>0.55714285714285705</c:v>
                </c:pt>
                <c:pt idx="5">
                  <c:v>0.63095238095238104</c:v>
                </c:pt>
                <c:pt idx="6">
                  <c:v>0.7</c:v>
                </c:pt>
                <c:pt idx="7">
                  <c:v>0.76904761904761898</c:v>
                </c:pt>
                <c:pt idx="8">
                  <c:v>0.81428571428571395</c:v>
                </c:pt>
                <c:pt idx="9">
                  <c:v>0.85714285714285698</c:v>
                </c:pt>
                <c:pt idx="10">
                  <c:v>0.89523809523809506</c:v>
                </c:pt>
                <c:pt idx="11">
                  <c:v>0.93333333333333302</c:v>
                </c:pt>
                <c:pt idx="12">
                  <c:v>0.97142857142857197</c:v>
                </c:pt>
                <c:pt idx="13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DDB-2B49-A057-7809D4DF23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045251424"/>
        <c:axId val="-1045253904"/>
      </c:lineChart>
      <c:catAx>
        <c:axId val="-1045259648"/>
        <c:scaling>
          <c:orientation val="minMax"/>
        </c:scaling>
        <c:delete val="0"/>
        <c:axPos val="b"/>
        <c:numFmt formatCode="#,##0_ ;[Red]\-#,##0\ " sourceLinked="0"/>
        <c:majorTickMark val="none"/>
        <c:minorTickMark val="none"/>
        <c:tickLblPos val="nextTo"/>
        <c:spPr>
          <a:ln w="25400">
            <a:solidFill>
              <a:srgbClr val="969696"/>
            </a:solidFill>
          </a:ln>
          <a:effectLst/>
        </c:spPr>
        <c:txPr>
          <a:bodyPr/>
          <a:lstStyle/>
          <a:p>
            <a:pPr>
              <a:defRPr lang="de-DE" sz="1600"/>
            </a:pPr>
            <a:endParaRPr lang="de-DE"/>
          </a:p>
        </c:txPr>
        <c:crossAx val="-1045256896"/>
        <c:crosses val="autoZero"/>
        <c:auto val="1"/>
        <c:lblAlgn val="ctr"/>
        <c:lblOffset val="100"/>
        <c:noMultiLvlLbl val="0"/>
      </c:catAx>
      <c:valAx>
        <c:axId val="-1045256896"/>
        <c:scaling>
          <c:orientation val="minMax"/>
          <c:max val="7000"/>
        </c:scaling>
        <c:delete val="0"/>
        <c:axPos val="l"/>
        <c:numFmt formatCode="#,##0_ ;[Red]\-#,##0\ 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ctr">
              <a:defRPr lang="de-DE" sz="1600"/>
            </a:pPr>
            <a:endParaRPr lang="de-DE"/>
          </a:p>
        </c:txPr>
        <c:crossAx val="-1045259648"/>
        <c:crosses val="autoZero"/>
        <c:crossBetween val="between"/>
        <c:majorUnit val="500"/>
      </c:valAx>
      <c:valAx>
        <c:axId val="-1045253904"/>
        <c:scaling>
          <c:orientation val="minMax"/>
          <c:max val="1"/>
        </c:scaling>
        <c:delete val="0"/>
        <c:axPos val="r"/>
        <c:numFmt formatCode="#,##0.0_ ;[Red]\-#,##0.0\ 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 algn="ctr">
              <a:defRPr lang="en-GB" sz="1600" b="0" i="0" u="none" strike="noStrike" kern="1200" baseline="0">
                <a:solidFill>
                  <a:srgbClr val="000000"/>
                </a:solidFill>
                <a:latin typeface="+mj-lt"/>
                <a:ea typeface="Arial"/>
                <a:cs typeface="Arial"/>
              </a:defRPr>
            </a:pPr>
            <a:endParaRPr lang="de-DE"/>
          </a:p>
        </c:txPr>
        <c:crossAx val="-1045251424"/>
        <c:crosses val="max"/>
        <c:crossBetween val="between"/>
      </c:valAx>
      <c:catAx>
        <c:axId val="-10452514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045253904"/>
        <c:crosses val="autoZero"/>
        <c:auto val="1"/>
        <c:lblAlgn val="ctr"/>
        <c:lblOffset val="100"/>
        <c:noMultiLvlLbl val="0"/>
      </c:catAx>
    </c:plotArea>
    <c:plotVisOnly val="1"/>
    <c:dispBlanksAs val="zero"/>
    <c:showDLblsOverMax val="0"/>
  </c:chart>
  <c:spPr>
    <a:noFill/>
  </c:spPr>
  <c:txPr>
    <a:bodyPr/>
    <a:lstStyle/>
    <a:p>
      <a:pPr algn="ctr">
        <a:defRPr lang="en-GB" sz="1200" b="0" i="0" u="none" strike="noStrike" kern="1200" baseline="0">
          <a:solidFill>
            <a:srgbClr val="000000"/>
          </a:solidFill>
          <a:latin typeface="+mj-lt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4183C1-E4F0-BC4E-8C29-19A53938F8D7}" type="doc">
      <dgm:prSet loTypeId="urn:microsoft.com/office/officeart/2005/8/layout/arrow2" loCatId="process" qsTypeId="urn:microsoft.com/office/officeart/2005/8/quickstyle/simple4" qsCatId="simple" csTypeId="urn:microsoft.com/office/officeart/2005/8/colors/accent1_2" csCatId="accent1" phldr="1"/>
      <dgm:spPr/>
    </dgm:pt>
    <dgm:pt modelId="{2962FC60-2B92-6141-BF92-BEFD415FDDFD}">
      <dgm:prSet phldrT="[Text]" custT="1"/>
      <dgm:spPr/>
      <dgm:t>
        <a:bodyPr/>
        <a:lstStyle/>
        <a:p>
          <a:r>
            <a:rPr lang="en-US" sz="2400" dirty="0">
              <a:latin typeface="+mj-lt"/>
            </a:rPr>
            <a:t>CTR</a:t>
          </a:r>
        </a:p>
      </dgm:t>
    </dgm:pt>
    <dgm:pt modelId="{1FEC510B-4F07-A443-B2BB-F0354A078087}" type="parTrans" cxnId="{205E4C60-54EC-5F4F-8753-9C90A1B5AF38}">
      <dgm:prSet/>
      <dgm:spPr/>
      <dgm:t>
        <a:bodyPr/>
        <a:lstStyle/>
        <a:p>
          <a:endParaRPr lang="en-US"/>
        </a:p>
      </dgm:t>
    </dgm:pt>
    <dgm:pt modelId="{0CC169F2-724B-FC45-BBB2-15593DFE6D6E}" type="sibTrans" cxnId="{205E4C60-54EC-5F4F-8753-9C90A1B5AF38}">
      <dgm:prSet/>
      <dgm:spPr/>
      <dgm:t>
        <a:bodyPr/>
        <a:lstStyle/>
        <a:p>
          <a:endParaRPr lang="en-US"/>
        </a:p>
      </dgm:t>
    </dgm:pt>
    <dgm:pt modelId="{8A9C67B2-960A-3441-98A8-067DD2579648}">
      <dgm:prSet phldrT="[Text]" custT="1"/>
      <dgm:spPr/>
      <dgm:t>
        <a:bodyPr/>
        <a:lstStyle/>
        <a:p>
          <a:r>
            <a:rPr lang="en-US" sz="2400" dirty="0">
              <a:latin typeface="+mj-lt"/>
            </a:rPr>
            <a:t>CPC</a:t>
          </a:r>
        </a:p>
      </dgm:t>
    </dgm:pt>
    <dgm:pt modelId="{D64F36C8-4F0E-1A45-AABC-6D58CF6C9C6D}" type="parTrans" cxnId="{CCC6F583-9A45-2F41-97B2-1BD35219074E}">
      <dgm:prSet/>
      <dgm:spPr/>
      <dgm:t>
        <a:bodyPr/>
        <a:lstStyle/>
        <a:p>
          <a:endParaRPr lang="en-US"/>
        </a:p>
      </dgm:t>
    </dgm:pt>
    <dgm:pt modelId="{10BAEFF5-30E8-9D48-A4CA-5861BB0FB8E3}" type="sibTrans" cxnId="{CCC6F583-9A45-2F41-97B2-1BD35219074E}">
      <dgm:prSet/>
      <dgm:spPr/>
      <dgm:t>
        <a:bodyPr/>
        <a:lstStyle/>
        <a:p>
          <a:endParaRPr lang="en-US"/>
        </a:p>
      </dgm:t>
    </dgm:pt>
    <dgm:pt modelId="{1111D0B4-9843-824C-B33E-619C55E421DB}">
      <dgm:prSet phldrT="[Text]" custT="1"/>
      <dgm:spPr/>
      <dgm:t>
        <a:bodyPr/>
        <a:lstStyle/>
        <a:p>
          <a:r>
            <a:rPr lang="en-US" sz="2400" dirty="0">
              <a:latin typeface="+mj-lt"/>
            </a:rPr>
            <a:t>Conversion</a:t>
          </a:r>
        </a:p>
      </dgm:t>
    </dgm:pt>
    <dgm:pt modelId="{9F740D77-20C1-B84F-8E0E-1BF35D08D40B}" type="parTrans" cxnId="{BE8E54C5-3551-CF4E-848A-9DA5BF19DAB1}">
      <dgm:prSet/>
      <dgm:spPr/>
      <dgm:t>
        <a:bodyPr/>
        <a:lstStyle/>
        <a:p>
          <a:endParaRPr lang="en-US"/>
        </a:p>
      </dgm:t>
    </dgm:pt>
    <dgm:pt modelId="{6BBD8015-D9E3-5A46-AD9D-E5CE95074FD9}" type="sibTrans" cxnId="{BE8E54C5-3551-CF4E-848A-9DA5BF19DAB1}">
      <dgm:prSet/>
      <dgm:spPr/>
      <dgm:t>
        <a:bodyPr/>
        <a:lstStyle/>
        <a:p>
          <a:endParaRPr lang="en-US"/>
        </a:p>
      </dgm:t>
    </dgm:pt>
    <dgm:pt modelId="{781ACB55-FFD9-0743-8C59-E86CBA57814D}">
      <dgm:prSet custT="1"/>
      <dgm:spPr/>
      <dgm:t>
        <a:bodyPr/>
        <a:lstStyle/>
        <a:p>
          <a:r>
            <a:rPr lang="en-US" sz="2400" dirty="0">
              <a:latin typeface="+mj-lt"/>
            </a:rPr>
            <a:t>Profit</a:t>
          </a:r>
        </a:p>
      </dgm:t>
    </dgm:pt>
    <dgm:pt modelId="{49B34EBD-DB6C-2E4E-B1EE-190F3CB1A146}" type="parTrans" cxnId="{059D958F-D1DE-004E-9840-76E1D667967A}">
      <dgm:prSet/>
      <dgm:spPr/>
      <dgm:t>
        <a:bodyPr/>
        <a:lstStyle/>
        <a:p>
          <a:endParaRPr lang="en-US"/>
        </a:p>
      </dgm:t>
    </dgm:pt>
    <dgm:pt modelId="{6EF6450A-9B08-9245-94C7-C18E803451E1}" type="sibTrans" cxnId="{059D958F-D1DE-004E-9840-76E1D667967A}">
      <dgm:prSet/>
      <dgm:spPr/>
      <dgm:t>
        <a:bodyPr/>
        <a:lstStyle/>
        <a:p>
          <a:endParaRPr lang="en-US"/>
        </a:p>
      </dgm:t>
    </dgm:pt>
    <dgm:pt modelId="{33371151-19C3-584B-99F2-7B1228B62897}" type="pres">
      <dgm:prSet presAssocID="{CB4183C1-E4F0-BC4E-8C29-19A53938F8D7}" presName="arrowDiagram" presStyleCnt="0">
        <dgm:presLayoutVars>
          <dgm:chMax val="5"/>
          <dgm:dir/>
          <dgm:resizeHandles val="exact"/>
        </dgm:presLayoutVars>
      </dgm:prSet>
      <dgm:spPr/>
    </dgm:pt>
    <dgm:pt modelId="{7136E3A5-D137-A345-9EA8-68E6FD2C400B}" type="pres">
      <dgm:prSet presAssocID="{CB4183C1-E4F0-BC4E-8C29-19A53938F8D7}" presName="arrow" presStyleLbl="bgShp" presStyleIdx="0" presStyleCnt="1" custScaleX="115558"/>
      <dgm:spPr>
        <a:solidFill>
          <a:schemeClr val="bg1">
            <a:lumMod val="85000"/>
          </a:schemeClr>
        </a:solidFill>
        <a:effectLst/>
      </dgm:spPr>
    </dgm:pt>
    <dgm:pt modelId="{7952DEDD-5E32-E547-9529-52EC556DC2DE}" type="pres">
      <dgm:prSet presAssocID="{CB4183C1-E4F0-BC4E-8C29-19A53938F8D7}" presName="arrowDiagram4" presStyleCnt="0"/>
      <dgm:spPr/>
    </dgm:pt>
    <dgm:pt modelId="{849E3703-AFE9-7447-B695-14B666B708CB}" type="pres">
      <dgm:prSet presAssocID="{2962FC60-2B92-6141-BF92-BEFD415FDDFD}" presName="bullet4a" presStyleLbl="node1" presStyleIdx="0" presStyleCnt="4" custLinFactX="-129660" custLinFactNeighborX="-200000" custLinFactNeighborY="18089"/>
      <dgm:spPr>
        <a:solidFill>
          <a:schemeClr val="accent1"/>
        </a:solidFill>
        <a:effectLst/>
      </dgm:spPr>
    </dgm:pt>
    <dgm:pt modelId="{E0371E8B-C5D5-C543-AA42-A00EE681493D}" type="pres">
      <dgm:prSet presAssocID="{2962FC60-2B92-6141-BF92-BEFD415FDDFD}" presName="textBox4a" presStyleLbl="revTx" presStyleIdx="0" presStyleCnt="4" custScaleY="122338" custLinFactNeighborX="-36430">
        <dgm:presLayoutVars>
          <dgm:bulletEnabled val="1"/>
        </dgm:presLayoutVars>
      </dgm:prSet>
      <dgm:spPr/>
    </dgm:pt>
    <dgm:pt modelId="{00F11E98-2387-A24B-AC8B-7C7BBB9A8CDB}" type="pres">
      <dgm:prSet presAssocID="{8A9C67B2-960A-3441-98A8-067DD2579648}" presName="bullet4b" presStyleLbl="node1" presStyleIdx="1" presStyleCnt="4" custLinFactX="-14927" custLinFactNeighborX="-100000"/>
      <dgm:spPr>
        <a:solidFill>
          <a:schemeClr val="accent1"/>
        </a:solidFill>
        <a:effectLst/>
      </dgm:spPr>
    </dgm:pt>
    <dgm:pt modelId="{33CBE828-227F-6442-A659-FEF154C54657}" type="pres">
      <dgm:prSet presAssocID="{8A9C67B2-960A-3441-98A8-067DD2579648}" presName="textBox4b" presStyleLbl="revTx" presStyleIdx="1" presStyleCnt="4" custScaleY="110625" custLinFactNeighborX="-15451">
        <dgm:presLayoutVars>
          <dgm:bulletEnabled val="1"/>
        </dgm:presLayoutVars>
      </dgm:prSet>
      <dgm:spPr/>
    </dgm:pt>
    <dgm:pt modelId="{821FAA2E-6F9C-684D-BB9B-6398FF8FCAFE}" type="pres">
      <dgm:prSet presAssocID="{1111D0B4-9843-824C-B33E-619C55E421DB}" presName="bullet4c" presStyleLbl="node1" presStyleIdx="2" presStyleCnt="4" custLinFactNeighborX="58675"/>
      <dgm:spPr>
        <a:solidFill>
          <a:schemeClr val="accent1"/>
        </a:solidFill>
        <a:effectLst/>
      </dgm:spPr>
    </dgm:pt>
    <dgm:pt modelId="{2CD0610C-B2C5-4B4B-99B2-DA1B925008D8}" type="pres">
      <dgm:prSet presAssocID="{1111D0B4-9843-824C-B33E-619C55E421DB}" presName="textBox4c" presStyleLbl="revTx" presStyleIdx="2" presStyleCnt="4" custScaleY="105198" custLinFactNeighborX="21249">
        <dgm:presLayoutVars>
          <dgm:bulletEnabled val="1"/>
        </dgm:presLayoutVars>
      </dgm:prSet>
      <dgm:spPr/>
    </dgm:pt>
    <dgm:pt modelId="{BC0C3E2F-0C25-8F49-8ED5-7B06A4FEDD46}" type="pres">
      <dgm:prSet presAssocID="{781ACB55-FFD9-0743-8C59-E86CBA57814D}" presName="bullet4d" presStyleLbl="node1" presStyleIdx="3" presStyleCnt="4" custLinFactX="71391" custLinFactNeighborX="100000" custLinFactNeighborY="-13185"/>
      <dgm:spPr>
        <a:solidFill>
          <a:schemeClr val="accent1"/>
        </a:solidFill>
        <a:effectLst/>
      </dgm:spPr>
    </dgm:pt>
    <dgm:pt modelId="{D5072939-247B-D148-9524-91ADEC93E5AF}" type="pres">
      <dgm:prSet presAssocID="{781ACB55-FFD9-0743-8C59-E86CBA57814D}" presName="textBox4d" presStyleLbl="revTx" presStyleIdx="3" presStyleCnt="4" custLinFactNeighborX="64386" custLinFactNeighborY="-2089">
        <dgm:presLayoutVars>
          <dgm:bulletEnabled val="1"/>
        </dgm:presLayoutVars>
      </dgm:prSet>
      <dgm:spPr/>
    </dgm:pt>
  </dgm:ptLst>
  <dgm:cxnLst>
    <dgm:cxn modelId="{7BDBE63C-DFD4-B54E-8D38-CFC2282D9BB1}" type="presOf" srcId="{CB4183C1-E4F0-BC4E-8C29-19A53938F8D7}" destId="{33371151-19C3-584B-99F2-7B1228B62897}" srcOrd="0" destOrd="0" presId="urn:microsoft.com/office/officeart/2005/8/layout/arrow2"/>
    <dgm:cxn modelId="{205E4C60-54EC-5F4F-8753-9C90A1B5AF38}" srcId="{CB4183C1-E4F0-BC4E-8C29-19A53938F8D7}" destId="{2962FC60-2B92-6141-BF92-BEFD415FDDFD}" srcOrd="0" destOrd="0" parTransId="{1FEC510B-4F07-A443-B2BB-F0354A078087}" sibTransId="{0CC169F2-724B-FC45-BBB2-15593DFE6D6E}"/>
    <dgm:cxn modelId="{36B2BD78-C22F-BD4D-9495-107379DD5B5E}" type="presOf" srcId="{1111D0B4-9843-824C-B33E-619C55E421DB}" destId="{2CD0610C-B2C5-4B4B-99B2-DA1B925008D8}" srcOrd="0" destOrd="0" presId="urn:microsoft.com/office/officeart/2005/8/layout/arrow2"/>
    <dgm:cxn modelId="{CCC6F583-9A45-2F41-97B2-1BD35219074E}" srcId="{CB4183C1-E4F0-BC4E-8C29-19A53938F8D7}" destId="{8A9C67B2-960A-3441-98A8-067DD2579648}" srcOrd="1" destOrd="0" parTransId="{D64F36C8-4F0E-1A45-AABC-6D58CF6C9C6D}" sibTransId="{10BAEFF5-30E8-9D48-A4CA-5861BB0FB8E3}"/>
    <dgm:cxn modelId="{059D958F-D1DE-004E-9840-76E1D667967A}" srcId="{CB4183C1-E4F0-BC4E-8C29-19A53938F8D7}" destId="{781ACB55-FFD9-0743-8C59-E86CBA57814D}" srcOrd="3" destOrd="0" parTransId="{49B34EBD-DB6C-2E4E-B1EE-190F3CB1A146}" sibTransId="{6EF6450A-9B08-9245-94C7-C18E803451E1}"/>
    <dgm:cxn modelId="{C22775A7-6E33-AC48-A1F6-4B70ECC29879}" type="presOf" srcId="{781ACB55-FFD9-0743-8C59-E86CBA57814D}" destId="{D5072939-247B-D148-9524-91ADEC93E5AF}" srcOrd="0" destOrd="0" presId="urn:microsoft.com/office/officeart/2005/8/layout/arrow2"/>
    <dgm:cxn modelId="{721AACAE-73B4-4D4F-A0F5-4E51E8BE7C7A}" type="presOf" srcId="{8A9C67B2-960A-3441-98A8-067DD2579648}" destId="{33CBE828-227F-6442-A659-FEF154C54657}" srcOrd="0" destOrd="0" presId="urn:microsoft.com/office/officeart/2005/8/layout/arrow2"/>
    <dgm:cxn modelId="{448810C4-4680-2346-A220-311648F1D5CA}" type="presOf" srcId="{2962FC60-2B92-6141-BF92-BEFD415FDDFD}" destId="{E0371E8B-C5D5-C543-AA42-A00EE681493D}" srcOrd="0" destOrd="0" presId="urn:microsoft.com/office/officeart/2005/8/layout/arrow2"/>
    <dgm:cxn modelId="{BE8E54C5-3551-CF4E-848A-9DA5BF19DAB1}" srcId="{CB4183C1-E4F0-BC4E-8C29-19A53938F8D7}" destId="{1111D0B4-9843-824C-B33E-619C55E421DB}" srcOrd="2" destOrd="0" parTransId="{9F740D77-20C1-B84F-8E0E-1BF35D08D40B}" sibTransId="{6BBD8015-D9E3-5A46-AD9D-E5CE95074FD9}"/>
    <dgm:cxn modelId="{C87111DB-88F9-BF44-B2CA-87F8502A912F}" type="presParOf" srcId="{33371151-19C3-584B-99F2-7B1228B62897}" destId="{7136E3A5-D137-A345-9EA8-68E6FD2C400B}" srcOrd="0" destOrd="0" presId="urn:microsoft.com/office/officeart/2005/8/layout/arrow2"/>
    <dgm:cxn modelId="{7F1F21B7-225B-9D47-99FE-0A606BC20CD5}" type="presParOf" srcId="{33371151-19C3-584B-99F2-7B1228B62897}" destId="{7952DEDD-5E32-E547-9529-52EC556DC2DE}" srcOrd="1" destOrd="0" presId="urn:microsoft.com/office/officeart/2005/8/layout/arrow2"/>
    <dgm:cxn modelId="{8BD9A82E-C636-AC42-BCC1-89F1BEF36870}" type="presParOf" srcId="{7952DEDD-5E32-E547-9529-52EC556DC2DE}" destId="{849E3703-AFE9-7447-B695-14B666B708CB}" srcOrd="0" destOrd="0" presId="urn:microsoft.com/office/officeart/2005/8/layout/arrow2"/>
    <dgm:cxn modelId="{F6E51733-41BF-1947-B941-90DF87D6181D}" type="presParOf" srcId="{7952DEDD-5E32-E547-9529-52EC556DC2DE}" destId="{E0371E8B-C5D5-C543-AA42-A00EE681493D}" srcOrd="1" destOrd="0" presId="urn:microsoft.com/office/officeart/2005/8/layout/arrow2"/>
    <dgm:cxn modelId="{65841A38-4E0F-9F4F-8424-015E4227572B}" type="presParOf" srcId="{7952DEDD-5E32-E547-9529-52EC556DC2DE}" destId="{00F11E98-2387-A24B-AC8B-7C7BBB9A8CDB}" srcOrd="2" destOrd="0" presId="urn:microsoft.com/office/officeart/2005/8/layout/arrow2"/>
    <dgm:cxn modelId="{F3CDEE31-5B1E-5E45-88DA-CA35C3552A9E}" type="presParOf" srcId="{7952DEDD-5E32-E547-9529-52EC556DC2DE}" destId="{33CBE828-227F-6442-A659-FEF154C54657}" srcOrd="3" destOrd="0" presId="urn:microsoft.com/office/officeart/2005/8/layout/arrow2"/>
    <dgm:cxn modelId="{BC1DEA86-38AF-1543-83D9-65F534292F5C}" type="presParOf" srcId="{7952DEDD-5E32-E547-9529-52EC556DC2DE}" destId="{821FAA2E-6F9C-684D-BB9B-6398FF8FCAFE}" srcOrd="4" destOrd="0" presId="urn:microsoft.com/office/officeart/2005/8/layout/arrow2"/>
    <dgm:cxn modelId="{D0A04C58-1119-C349-BD67-6E4772D7BE44}" type="presParOf" srcId="{7952DEDD-5E32-E547-9529-52EC556DC2DE}" destId="{2CD0610C-B2C5-4B4B-99B2-DA1B925008D8}" srcOrd="5" destOrd="0" presId="urn:microsoft.com/office/officeart/2005/8/layout/arrow2"/>
    <dgm:cxn modelId="{9E30A417-7BBC-2F41-93B9-32B85D44CA2D}" type="presParOf" srcId="{7952DEDD-5E32-E547-9529-52EC556DC2DE}" destId="{BC0C3E2F-0C25-8F49-8ED5-7B06A4FEDD46}" srcOrd="6" destOrd="0" presId="urn:microsoft.com/office/officeart/2005/8/layout/arrow2"/>
    <dgm:cxn modelId="{755F2368-E053-A84C-8B20-235BCBB841CD}" type="presParOf" srcId="{7952DEDD-5E32-E547-9529-52EC556DC2DE}" destId="{D5072939-247B-D148-9524-91ADEC93E5AF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6E3A5-D137-A345-9EA8-68E6FD2C400B}">
      <dsp:nvSpPr>
        <dsp:cNvPr id="0" name=""/>
        <dsp:cNvSpPr/>
      </dsp:nvSpPr>
      <dsp:spPr>
        <a:xfrm>
          <a:off x="-24" y="-80052"/>
          <a:ext cx="11136047" cy="6022975"/>
        </a:xfrm>
        <a:prstGeom prst="swooshArrow">
          <a:avLst>
            <a:gd name="adj1" fmla="val 25000"/>
            <a:gd name="adj2" fmla="val 2500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49E3703-AFE9-7447-B695-14B666B708CB}">
      <dsp:nvSpPr>
        <dsp:cNvPr id="0" name=""/>
        <dsp:cNvSpPr/>
      </dsp:nvSpPr>
      <dsp:spPr>
        <a:xfrm>
          <a:off x="968163" y="4438725"/>
          <a:ext cx="221645" cy="221645"/>
        </a:xfrm>
        <a:prstGeom prst="ellipse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371E8B-C5D5-C543-AA42-A00EE681493D}">
      <dsp:nvSpPr>
        <dsp:cNvPr id="0" name=""/>
        <dsp:cNvSpPr/>
      </dsp:nvSpPr>
      <dsp:spPr>
        <a:xfrm>
          <a:off x="1209338" y="4349350"/>
          <a:ext cx="1647885" cy="17536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445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+mj-lt"/>
            </a:rPr>
            <a:t>CTR</a:t>
          </a:r>
        </a:p>
      </dsp:txBody>
      <dsp:txXfrm>
        <a:off x="1209338" y="4349350"/>
        <a:ext cx="1647885" cy="1753676"/>
      </dsp:txXfrm>
    </dsp:sp>
    <dsp:sp modelId="{00F11E98-2387-A24B-AC8B-7C7BBB9A8CDB}">
      <dsp:nvSpPr>
        <dsp:cNvPr id="0" name=""/>
        <dsp:cNvSpPr/>
      </dsp:nvSpPr>
      <dsp:spPr>
        <a:xfrm>
          <a:off x="2821804" y="2997688"/>
          <a:ext cx="385470" cy="385470"/>
        </a:xfrm>
        <a:prstGeom prst="ellipse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3CBE828-227F-6442-A659-FEF154C54657}">
      <dsp:nvSpPr>
        <dsp:cNvPr id="0" name=""/>
        <dsp:cNvSpPr/>
      </dsp:nvSpPr>
      <dsp:spPr>
        <a:xfrm>
          <a:off x="3144864" y="3044196"/>
          <a:ext cx="2023719" cy="30449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4253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+mj-lt"/>
            </a:rPr>
            <a:t>CPC</a:t>
          </a:r>
        </a:p>
      </dsp:txBody>
      <dsp:txXfrm>
        <a:off x="3144864" y="3044196"/>
        <a:ext cx="2023719" cy="3044952"/>
      </dsp:txXfrm>
    </dsp:sp>
    <dsp:sp modelId="{821FAA2E-6F9C-684D-BB9B-6398FF8FCAFE}">
      <dsp:nvSpPr>
        <dsp:cNvPr id="0" name=""/>
        <dsp:cNvSpPr/>
      </dsp:nvSpPr>
      <dsp:spPr>
        <a:xfrm>
          <a:off x="5564123" y="1965350"/>
          <a:ext cx="510748" cy="510748"/>
        </a:xfrm>
        <a:prstGeom prst="ellipse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CD0610C-B2C5-4B4B-99B2-DA1B925008D8}">
      <dsp:nvSpPr>
        <dsp:cNvPr id="0" name=""/>
        <dsp:cNvSpPr/>
      </dsp:nvSpPr>
      <dsp:spPr>
        <a:xfrm>
          <a:off x="5949835" y="2123984"/>
          <a:ext cx="2023719" cy="39156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635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+mj-lt"/>
            </a:rPr>
            <a:t>Conversion</a:t>
          </a:r>
        </a:p>
      </dsp:txBody>
      <dsp:txXfrm>
        <a:off x="5949835" y="2123984"/>
        <a:ext cx="2023719" cy="3915678"/>
      </dsp:txXfrm>
    </dsp:sp>
    <dsp:sp modelId="{BC0C3E2F-0C25-8F49-8ED5-7B06A4FEDD46}">
      <dsp:nvSpPr>
        <dsp:cNvPr id="0" name=""/>
        <dsp:cNvSpPr/>
      </dsp:nvSpPr>
      <dsp:spPr>
        <a:xfrm>
          <a:off x="8615023" y="1192131"/>
          <a:ext cx="684209" cy="684209"/>
        </a:xfrm>
        <a:prstGeom prst="ellipse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072939-247B-D148-9524-91ADEC93E5AF}">
      <dsp:nvSpPr>
        <dsp:cNvPr id="0" name=""/>
        <dsp:cNvSpPr/>
      </dsp:nvSpPr>
      <dsp:spPr>
        <a:xfrm>
          <a:off x="9087446" y="1534236"/>
          <a:ext cx="2023719" cy="43184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2549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+mj-lt"/>
            </a:rPr>
            <a:t>Profit</a:t>
          </a:r>
        </a:p>
      </dsp:txBody>
      <dsp:txXfrm>
        <a:off x="9087446" y="1534236"/>
        <a:ext cx="2023719" cy="43184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0563F0-11CF-1E40-AE4B-27504D2916AE}" type="datetimeFigureOut">
              <a:rPr lang="de-DE" smtClean="0"/>
              <a:t>04.06.23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5DE9C-2A62-4D4F-A166-AF23B9433C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724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61B2F-1094-7D45-B7A3-8D001BEBF265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1920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61B2F-1094-7D45-B7A3-8D001BEBF265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75264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200" b="1" kern="12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+mn-ea"/>
                <a:cs typeface="+mn-cs"/>
              </a:rPr>
              <a:t>Tabelle 2-1: </a:t>
            </a:r>
            <a:r>
              <a:rPr lang="de-DE" sz="1200" b="1" kern="12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+mn-ea"/>
                <a:cs typeface="+mn-cs"/>
              </a:rPr>
              <a:t>Findability</a:t>
            </a:r>
            <a:endParaRPr lang="de-DE" sz="1200" b="1" kern="1200" dirty="0">
              <a:solidFill>
                <a:schemeClr val="tx1"/>
              </a:solidFill>
              <a:effectLst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6CAE9-35E7-7943-BA17-8181F46174A0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925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200" b="1" kern="12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+mn-ea"/>
                <a:cs typeface="+mn-cs"/>
              </a:rPr>
              <a:t>Tabelle 3-1: Usability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6CAE9-35E7-7943-BA17-8181F46174A0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8264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5 </a:t>
            </a:r>
            <a:r>
              <a:rPr lang="en-US" dirty="0" err="1"/>
              <a:t>Partielle</a:t>
            </a:r>
            <a:r>
              <a:rPr lang="en-US" dirty="0"/>
              <a:t> </a:t>
            </a:r>
            <a:r>
              <a:rPr lang="en-US" dirty="0" err="1"/>
              <a:t>Optimierung</a:t>
            </a:r>
            <a:r>
              <a:rPr lang="en-US" dirty="0"/>
              <a:t> </a:t>
            </a:r>
            <a:r>
              <a:rPr lang="en-US" dirty="0" err="1"/>
              <a:t>Menge.xls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6CAE9-35E7-7943-BA17-8181F46174A0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7225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529644-27C0-4655-9503-40E917BF2C41}" type="slidenum">
              <a:rPr/>
              <a:pPr/>
              <a:t>10</a:t>
            </a:fld>
            <a:endParaRPr lang="de-DE" dirty="0"/>
          </a:p>
        </p:txBody>
      </p:sp>
      <p:sp>
        <p:nvSpPr>
          <p:cNvPr id="97283" name="Rectangle 7"/>
          <p:cNvSpPr txBox="1">
            <a:spLocks noGrp="1" noChangeArrowheads="1"/>
          </p:cNvSpPr>
          <p:nvPr/>
        </p:nvSpPr>
        <p:spPr bwMode="auto">
          <a:xfrm>
            <a:off x="3887788" y="8689976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0C7B8A1B-A169-42ED-96E3-CF5B68CF2C7A}" type="slidenum">
              <a:rPr lang="en-GB" sz="1300">
                <a:latin typeface="Open Sans" panose="020B0606030504020204" pitchFamily="34" charset="0"/>
              </a:rPr>
              <a:pPr algn="r" defTabSz="947738"/>
              <a:t>10</a:t>
            </a:fld>
            <a:endParaRPr lang="en-GB" sz="1300" dirty="0">
              <a:latin typeface="Open Sans" panose="020B0606030504020204" pitchFamily="34" charset="0"/>
            </a:endParaRPr>
          </a:p>
        </p:txBody>
      </p:sp>
      <p:sp>
        <p:nvSpPr>
          <p:cNvPr id="972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7588" cy="3430588"/>
          </a:xfrm>
          <a:ln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r>
              <a:rPr lang="de-DE" noProof="1">
                <a:cs typeface="Open Sans" panose="020B0606030504020204" pitchFamily="34" charset="0"/>
              </a:rPr>
              <a:t>Illustrationsbox Pareto Analyse</a:t>
            </a:r>
          </a:p>
          <a:p>
            <a:pPr eaLnBrk="1" hangingPunct="1"/>
            <a:r>
              <a:rPr lang="de-DE" noProof="1">
                <a:cs typeface="Open Sans" panose="020B0606030504020204" pitchFamily="34" charset="0"/>
              </a:rPr>
              <a:t>Web-Business</a:t>
            </a:r>
            <a:r>
              <a:rPr lang="de-DE" baseline="0" noProof="1">
                <a:cs typeface="Open Sans" panose="020B0606030504020204" pitchFamily="34" charset="0"/>
              </a:rPr>
              <a:t> CPC-Kampagnen.xls </a:t>
            </a:r>
            <a:endParaRPr lang="de-DE" noProof="1">
              <a:cs typeface="Open Sans" panose="020B0606030504020204" pitchFamily="34" charset="0"/>
            </a:endParaRPr>
          </a:p>
          <a:p>
            <a:pPr eaLnBrk="1" hangingPunct="1"/>
            <a:endParaRPr lang="de-DE" noProof="1"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1408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200" b="1" kern="12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+mn-ea"/>
                <a:cs typeface="+mn-cs"/>
              </a:rPr>
              <a:t>Tabelle 4-1: </a:t>
            </a:r>
            <a:r>
              <a:rPr lang="de-DE" sz="1200" b="1" kern="12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+mn-ea"/>
                <a:cs typeface="+mn-cs"/>
              </a:rPr>
              <a:t>Profitability</a:t>
            </a:r>
            <a:endParaRPr lang="de-DE" sz="1200" b="1" kern="1200" dirty="0">
              <a:solidFill>
                <a:schemeClr val="tx1"/>
              </a:solidFill>
              <a:effectLst/>
              <a:latin typeface="Open Sans" panose="020B0606030504020204" pitchFamily="34" charset="0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6CAE9-35E7-7943-BA17-8181F46174A0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9736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2D3C59-343F-E449-A509-73620F30BE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DCB8816-5F64-2B45-9F85-38BC55B246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E43CF2-B724-8343-9D8B-334053520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5F60F-FAE0-1948-95A5-F21E107E7BA7}" type="datetime1">
              <a:rPr lang="de-DE" smtClean="0"/>
              <a:t>04.06.23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DBA58F-867D-5945-9DEC-A664848E3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025719-BCEB-0B44-B4BB-FA3BC0A8E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0E025-FC33-BD44-BE1B-49054C9261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6661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EF3584-7704-9A4F-9E6E-A1D88E2CE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7A74274-1E7E-A24C-BE7D-0EA222D19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762856-F8D1-8947-B985-F0AE166E3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5A65-3486-2241-BE65-292E163CC53D}" type="datetime1">
              <a:rPr lang="de-DE" smtClean="0"/>
              <a:t>04.06.23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32404B-0E74-A44D-8C43-0F4B83451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20E31B-1BCB-9C4B-A25B-CF38A38B6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0E025-FC33-BD44-BE1B-49054C9261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4252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E5B1CCB-F234-F84B-8447-CFE07E03B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BC7A349-6988-9B42-BB24-39D04F5AD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3FEB5D-1551-0049-B32E-6BD7AC7C8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46C2-2DF7-8C40-A460-E90AD1E2875C}" type="datetime1">
              <a:rPr lang="de-DE" smtClean="0"/>
              <a:t>04.06.23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BCA3D6-6083-DB4B-92D9-BA7E90944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DE5A75-3470-F74D-ADB6-4E5EED909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0E025-FC33-BD44-BE1B-49054C9261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9840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63A976-9537-7849-8C9A-58E4DC01E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89F746-862D-D54A-B218-ACB2028C2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6AA599-12A6-F745-AFB5-5C5A5E4C6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E91E-99D3-E947-8DED-C02DD6FC5A97}" type="datetime1">
              <a:rPr lang="de-DE" smtClean="0"/>
              <a:t>04.06.23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ED069A-15F0-A748-BA4D-DE906A5CF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BB41A5-F366-1344-8FA5-576D7B310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0E025-FC33-BD44-BE1B-49054C9261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6847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F0B548-A9E6-0943-8C67-65CE38D9E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F9D8B89-9114-164C-9BC5-44169FAC4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2EF0CF-537C-4D4E-895F-BF03653A5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9718F-2201-6342-87F1-B2E0AD0CFEE8}" type="datetime1">
              <a:rPr lang="de-DE" smtClean="0"/>
              <a:t>04.06.23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316F7F-F7CF-844B-92BD-982EAE961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A6FC7C7-8BD2-1C41-889C-827CEE77E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0E025-FC33-BD44-BE1B-49054C9261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730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C23171-3E15-C040-A237-0A38F0FC4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FC58D5-F6DC-C747-B0B2-B1DDD33A00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AE5FB42-AF8B-944F-B4F3-17C128A605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1324DA2-AF90-AF49-822A-73C9F53E3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E0188-8E0F-0C44-891C-FBC0D4BE25BD}" type="datetime1">
              <a:rPr lang="de-DE" smtClean="0"/>
              <a:t>04.06.23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99426B4-D6D4-0249-A89C-28994A599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2537652-7873-7740-889C-2E62806A1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0E025-FC33-BD44-BE1B-49054C9261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3733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F70E0A-952A-0E42-BCDF-6E76BB9D6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0F91E2-B6D0-F647-98E1-26655C346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B6D420F-458D-164F-BE53-E78D647B5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6AB28F9-31C4-9647-9D40-71E0BD0F99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DC5264A-6F54-D44E-80D6-F23A50A54B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79950CA-44A2-4F40-96BD-9732AC315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F1D5-6878-A046-9D42-C936577AD194}" type="datetime1">
              <a:rPr lang="de-DE" smtClean="0"/>
              <a:t>04.06.23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B3BEAD9-4576-514D-BC92-8B4659085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464780A-7384-6247-8838-0B3097C34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0E025-FC33-BD44-BE1B-49054C9261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161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99B117-C4EB-4D46-97B8-A41FC44BE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AEFB86-0E7C-E143-B9E7-94F9ED39E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E307C-10A4-834F-8D56-E1C66AB55D54}" type="datetime1">
              <a:rPr lang="de-DE" smtClean="0"/>
              <a:t>04.06.23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29B51D5-F44A-AE49-B1C1-4A82FAC49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5933A1F-0DEA-E947-9C09-259206082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0E025-FC33-BD44-BE1B-49054C9261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8392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5B7816C-6D1E-E140-9F69-240EF64C6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5091D-504E-484F-BBFF-40563956627B}" type="datetime1">
              <a:rPr lang="de-DE" smtClean="0"/>
              <a:t>04.06.23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F465071-9703-5A47-8E00-62AEA17EE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1E467DF-A808-BF4E-91EC-68BDE35EE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0E025-FC33-BD44-BE1B-49054C9261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7820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8C91AC-59A5-9D4F-AC45-97B6DC808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B2F29A-BB34-D34D-A696-A734E0384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74DDE95-390B-594B-8C80-84B62A8A20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4923D1-62F1-CF46-95D8-B3EAAE92A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216DA-FF06-D849-87E3-E2F513723E3A}" type="datetime1">
              <a:rPr lang="de-DE" smtClean="0"/>
              <a:t>04.06.23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0B1DEA4-2438-274C-9D7E-C630BA411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335354-92B6-984F-B8F0-5A5A33156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0E025-FC33-BD44-BE1B-49054C9261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2973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F3BCEE-E374-1647-9617-D9B4C0283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9CCC705-87CC-BF4E-95AC-9F583502D3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C6185D2-7489-6941-AD8B-4BF1E0E188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6EE9386-7862-0140-AA3F-55A054E89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B5DAD-690A-4045-B10B-E664AB238760}" type="datetime1">
              <a:rPr lang="de-DE" smtClean="0"/>
              <a:t>04.06.23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42AB21B-C620-074D-B20C-F157956A8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EEE0EB4-336A-EB42-BD4B-1A5DAF767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0E025-FC33-BD44-BE1B-49054C9261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757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C0D9DB1-B8E3-F146-9A17-623FF367E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0520FEB-9668-994B-8ACF-5E10A554AE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EA6013-0ADB-8040-96E3-CA04BF6DC2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358CD-4674-C649-B226-E880ED1DE42B}" type="datetime1">
              <a:rPr lang="de-DE" smtClean="0"/>
              <a:t>04.06.23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B76D5F-B929-1245-B276-70F029FF0A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Controlling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6A1C0D-5DBF-454F-A650-BD99D9E246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0E025-FC33-BD44-BE1B-49054C9261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0267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web-business.com/index.php/illustrationsbox-artikelsammlung/articles/illustrationsbox-pareto-analyse.html" TargetMode="Externa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-business.com/index.php/illustrationsbox-artikelsammlung/articles/illustrationsbox-pareto-analyse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57164" y="1410953"/>
            <a:ext cx="6212179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Web-Business</a:t>
            </a:r>
          </a:p>
          <a:p>
            <a:r>
              <a:rPr lang="de-DE" sz="44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Controlling und Optimierung</a:t>
            </a:r>
          </a:p>
          <a:p>
            <a:r>
              <a:rPr lang="de-DE" sz="2400" b="1" dirty="0">
                <a:solidFill>
                  <a:sysClr val="windowText" lastClr="000000"/>
                </a:solidFill>
                <a:latin typeface="Avenir Book" charset="0"/>
                <a:ea typeface="Avenir Book" charset="0"/>
                <a:cs typeface="Avenir Book" charset="0"/>
              </a:rPr>
              <a:t>Teil 4: Performance Controlling</a:t>
            </a:r>
          </a:p>
          <a:p>
            <a:endParaRPr lang="de-DE" dirty="0">
              <a:solidFill>
                <a:sysClr val="windowText" lastClr="000000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>
          <a:xfrm>
            <a:off x="414867" y="6339416"/>
            <a:ext cx="4114800" cy="365125"/>
          </a:xfrm>
        </p:spPr>
        <p:txBody>
          <a:bodyPr/>
          <a:lstStyle/>
          <a:p>
            <a:r>
              <a:rPr lang="de-DE"/>
              <a:t>Controlling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pPr/>
              <a:t>1</a:t>
            </a:fld>
            <a:endParaRPr lang="de-DE" dirty="0"/>
          </a:p>
        </p:txBody>
      </p:sp>
      <p:pic>
        <p:nvPicPr>
          <p:cNvPr id="8" name="Bild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343" y="0"/>
            <a:ext cx="5822657" cy="6858000"/>
          </a:xfrm>
          <a:prstGeom prst="rect">
            <a:avLst/>
          </a:prstGeom>
        </p:spPr>
      </p:pic>
      <p:pic>
        <p:nvPicPr>
          <p:cNvPr id="9" name="Bild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531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 xmlns:mv="urn:schemas-microsoft-com:mac:vml"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Diagramm 12"/>
          <p:cNvGraphicFramePr/>
          <p:nvPr>
            <p:extLst>
              <p:ext uri="{D42A27DB-BD31-4B8C-83A1-F6EECF244321}">
                <p14:modId xmlns:p14="http://schemas.microsoft.com/office/powerpoint/2010/main" val="3846271916"/>
              </p:ext>
            </p:extLst>
          </p:nvPr>
        </p:nvGraphicFramePr>
        <p:xfrm>
          <a:off x="1848677" y="1639875"/>
          <a:ext cx="9528313" cy="4552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Line 42"/>
          <p:cNvSpPr>
            <a:spLocks noChangeShapeType="1"/>
          </p:cNvSpPr>
          <p:nvPr/>
        </p:nvSpPr>
        <p:spPr bwMode="gray">
          <a:xfrm flipV="1">
            <a:off x="1783728" y="2845181"/>
            <a:ext cx="9593262" cy="0"/>
          </a:xfrm>
          <a:prstGeom prst="line">
            <a:avLst/>
          </a:prstGeom>
          <a:noFill/>
          <a:ln w="28575">
            <a:solidFill>
              <a:srgbClr val="646464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93819" y="6285952"/>
            <a:ext cx="13356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Kampagnen</a:t>
            </a:r>
          </a:p>
        </p:txBody>
      </p:sp>
      <p:sp>
        <p:nvSpPr>
          <p:cNvPr id="20" name="TextBox 19"/>
          <p:cNvSpPr txBox="1"/>
          <p:nvPr/>
        </p:nvSpPr>
        <p:spPr>
          <a:xfrm rot="16200000">
            <a:off x="-70319" y="2922192"/>
            <a:ext cx="10807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Besucher</a:t>
            </a:r>
          </a:p>
        </p:txBody>
      </p:sp>
      <p:pic>
        <p:nvPicPr>
          <p:cNvPr id="7" name="Bild 5">
            <a:extLst>
              <a:ext uri="{FF2B5EF4-FFF2-40B4-BE49-F238E27FC236}">
                <a16:creationId xmlns:a16="http://schemas.microsoft.com/office/drawing/2014/main" id="{37AFA9F7-9FCD-F346-9336-E198DD4716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8" name="Titel 1">
            <a:extLst>
              <a:ext uri="{FF2B5EF4-FFF2-40B4-BE49-F238E27FC236}">
                <a16:creationId xmlns:a16="http://schemas.microsoft.com/office/drawing/2014/main" id="{C4DC2E1B-E8B4-D645-80EB-773986174578}"/>
              </a:ext>
            </a:extLst>
          </p:cNvPr>
          <p:cNvSpPr txBox="1">
            <a:spLocks/>
          </p:cNvSpPr>
          <p:nvPr/>
        </p:nvSpPr>
        <p:spPr>
          <a:xfrm>
            <a:off x="1058334" y="311680"/>
            <a:ext cx="4845509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Analyseziel (Pareto)</a:t>
            </a:r>
            <a:b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Performance Controlling</a:t>
            </a:r>
            <a:r>
              <a:rPr lang="de-DE" sz="2000" dirty="0">
                <a:latin typeface="Avenir Book" charset="0"/>
                <a:ea typeface="Avenir Book" charset="0"/>
                <a:cs typeface="Avenir Book" charset="0"/>
              </a:rPr>
              <a:t> </a:t>
            </a:r>
            <a:endParaRPr lang="de-DE" sz="4000" b="1" dirty="0">
              <a:solidFill>
                <a:srgbClr val="0A6BB2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9" name="Gestreifter Pfeil nach rechts 8">
            <a:hlinkClick r:id="rId5"/>
            <a:extLst>
              <a:ext uri="{FF2B5EF4-FFF2-40B4-BE49-F238E27FC236}">
                <a16:creationId xmlns:a16="http://schemas.microsoft.com/office/drawing/2014/main" id="{EAEB3A22-6751-A24E-8A94-9F4D8AAD6C2B}"/>
              </a:ext>
            </a:extLst>
          </p:cNvPr>
          <p:cNvSpPr/>
          <p:nvPr/>
        </p:nvSpPr>
        <p:spPr>
          <a:xfrm>
            <a:off x="5862611" y="309047"/>
            <a:ext cx="4672867" cy="1479996"/>
          </a:xfrm>
          <a:prstGeom prst="striped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Illustrationsbox </a:t>
            </a:r>
          </a:p>
          <a:p>
            <a:pPr algn="ctr"/>
            <a:r>
              <a:rPr lang="de-DE" sz="2800" dirty="0">
                <a:solidFill>
                  <a:schemeClr val="tx1"/>
                </a:solidFill>
              </a:rPr>
              <a:t>Pareto-Analyse</a:t>
            </a:r>
          </a:p>
        </p:txBody>
      </p:sp>
    </p:spTree>
    <p:extLst>
      <p:ext uri="{BB962C8B-B14F-4D97-AF65-F5344CB8AC3E}">
        <p14:creationId xmlns:p14="http://schemas.microsoft.com/office/powerpoint/2010/main" val="3288081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Arrow Connector 32"/>
          <p:cNvCxnSpPr/>
          <p:nvPr/>
        </p:nvCxnSpPr>
        <p:spPr>
          <a:xfrm>
            <a:off x="1230313" y="5964238"/>
            <a:ext cx="10433686" cy="0"/>
          </a:xfrm>
          <a:prstGeom prst="straightConnector1">
            <a:avLst/>
          </a:prstGeom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33"/>
          <p:cNvCxnSpPr/>
          <p:nvPr/>
        </p:nvCxnSpPr>
        <p:spPr>
          <a:xfrm flipV="1">
            <a:off x="1230313" y="895835"/>
            <a:ext cx="0" cy="5068402"/>
          </a:xfrm>
          <a:prstGeom prst="straightConnector1">
            <a:avLst/>
          </a:prstGeom>
          <a:ln w="381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TextBox 39"/>
          <p:cNvSpPr txBox="1"/>
          <p:nvPr/>
        </p:nvSpPr>
        <p:spPr>
          <a:xfrm>
            <a:off x="989945" y="482340"/>
            <a:ext cx="426673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2000" dirty="0">
                <a:latin typeface="+mj-lt"/>
              </a:rPr>
              <a:t>Konversionsrate Normiert</a:t>
            </a:r>
          </a:p>
        </p:txBody>
      </p:sp>
      <p:sp>
        <p:nvSpPr>
          <p:cNvPr id="11" name="TextBox 40"/>
          <p:cNvSpPr txBox="1"/>
          <p:nvPr/>
        </p:nvSpPr>
        <p:spPr>
          <a:xfrm>
            <a:off x="9815210" y="6014754"/>
            <a:ext cx="1848790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de-DE"/>
            </a:defPPr>
            <a:lvl1pPr>
              <a:defRPr sz="1200">
                <a:latin typeface="+mj-lt"/>
              </a:defRPr>
            </a:lvl1pPr>
          </a:lstStyle>
          <a:p>
            <a:pPr algn="r"/>
            <a:r>
              <a:rPr lang="de-DE" sz="2000" dirty="0"/>
              <a:t>Interessenten Kumuliert</a:t>
            </a:r>
          </a:p>
        </p:txBody>
      </p:sp>
      <p:sp>
        <p:nvSpPr>
          <p:cNvPr id="15" name="Textfeld 14"/>
          <p:cNvSpPr txBox="1"/>
          <p:nvPr/>
        </p:nvSpPr>
        <p:spPr bwMode="gray">
          <a:xfrm>
            <a:off x="538450" y="1679701"/>
            <a:ext cx="66005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100%</a:t>
            </a:r>
          </a:p>
        </p:txBody>
      </p:sp>
      <p:sp>
        <p:nvSpPr>
          <p:cNvPr id="16" name="Textfeld 15"/>
          <p:cNvSpPr txBox="1"/>
          <p:nvPr/>
        </p:nvSpPr>
        <p:spPr bwMode="gray">
          <a:xfrm>
            <a:off x="538163" y="1991221"/>
            <a:ext cx="66186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93%</a:t>
            </a:r>
          </a:p>
        </p:txBody>
      </p:sp>
      <p:sp>
        <p:nvSpPr>
          <p:cNvPr id="17" name="Textfeld 16"/>
          <p:cNvSpPr txBox="1"/>
          <p:nvPr/>
        </p:nvSpPr>
        <p:spPr bwMode="gray">
          <a:xfrm>
            <a:off x="538163" y="3453618"/>
            <a:ext cx="66186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55%</a:t>
            </a:r>
          </a:p>
        </p:txBody>
      </p:sp>
      <p:sp>
        <p:nvSpPr>
          <p:cNvPr id="18" name="Textfeld 17"/>
          <p:cNvSpPr txBox="1"/>
          <p:nvPr/>
        </p:nvSpPr>
        <p:spPr bwMode="gray">
          <a:xfrm>
            <a:off x="538163" y="3721063"/>
            <a:ext cx="66186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50%</a:t>
            </a:r>
          </a:p>
        </p:txBody>
      </p:sp>
      <p:sp>
        <p:nvSpPr>
          <p:cNvPr id="22" name="Textfeld 21"/>
          <p:cNvSpPr txBox="1"/>
          <p:nvPr/>
        </p:nvSpPr>
        <p:spPr bwMode="gray">
          <a:xfrm>
            <a:off x="9005216" y="6096756"/>
            <a:ext cx="105623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100%</a:t>
            </a:r>
          </a:p>
        </p:txBody>
      </p:sp>
      <p:sp>
        <p:nvSpPr>
          <p:cNvPr id="23" name="Textfeld 22"/>
          <p:cNvSpPr txBox="1"/>
          <p:nvPr/>
        </p:nvSpPr>
        <p:spPr bwMode="gray">
          <a:xfrm>
            <a:off x="7889826" y="6096756"/>
            <a:ext cx="105623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9.530</a:t>
            </a:r>
          </a:p>
        </p:txBody>
      </p:sp>
      <p:sp>
        <p:nvSpPr>
          <p:cNvPr id="24" name="Textfeld 23"/>
          <p:cNvSpPr txBox="1"/>
          <p:nvPr/>
        </p:nvSpPr>
        <p:spPr bwMode="gray">
          <a:xfrm>
            <a:off x="4438250" y="6096756"/>
            <a:ext cx="105623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50%</a:t>
            </a:r>
          </a:p>
        </p:txBody>
      </p:sp>
      <p:sp>
        <p:nvSpPr>
          <p:cNvPr id="25" name="Textfeld 24"/>
          <p:cNvSpPr txBox="1"/>
          <p:nvPr/>
        </p:nvSpPr>
        <p:spPr bwMode="gray">
          <a:xfrm>
            <a:off x="3668470" y="6096756"/>
            <a:ext cx="105623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4.380</a:t>
            </a:r>
          </a:p>
        </p:txBody>
      </p:sp>
      <p:grpSp>
        <p:nvGrpSpPr>
          <p:cNvPr id="4" name="Gruppieren 3"/>
          <p:cNvGrpSpPr/>
          <p:nvPr/>
        </p:nvGrpSpPr>
        <p:grpSpPr>
          <a:xfrm>
            <a:off x="1230313" y="1830533"/>
            <a:ext cx="8292008" cy="4133705"/>
            <a:chOff x="1230313" y="1830533"/>
            <a:chExt cx="8292008" cy="4133705"/>
          </a:xfrm>
        </p:grpSpPr>
        <p:sp>
          <p:nvSpPr>
            <p:cNvPr id="19" name="Rechteck 18"/>
            <p:cNvSpPr/>
            <p:nvPr/>
          </p:nvSpPr>
          <p:spPr bwMode="gray">
            <a:xfrm>
              <a:off x="1230313" y="3698544"/>
              <a:ext cx="3371657" cy="2265694"/>
            </a:xfrm>
            <a:prstGeom prst="rect">
              <a:avLst/>
            </a:prstGeom>
            <a:noFill/>
            <a:ln w="28575">
              <a:solidFill>
                <a:srgbClr val="7D7D7D"/>
              </a:solidFill>
              <a:prstDash val="sysDot"/>
              <a:miter lim="800000"/>
              <a:headEnd/>
              <a:tailEnd/>
            </a:ln>
            <a:effectLst/>
          </p:spPr>
          <p:txBody>
            <a:bodyPr rtlCol="0" anchor="ctr"/>
            <a:lstStyle/>
            <a:p>
              <a:pPr algn="ctr"/>
              <a:endParaRPr lang="de-DE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Rechteck 19"/>
            <p:cNvSpPr/>
            <p:nvPr/>
          </p:nvSpPr>
          <p:spPr bwMode="gray">
            <a:xfrm>
              <a:off x="1230313" y="2093265"/>
              <a:ext cx="7182792" cy="3870973"/>
            </a:xfrm>
            <a:prstGeom prst="rect">
              <a:avLst/>
            </a:prstGeom>
            <a:noFill/>
            <a:ln w="28575">
              <a:solidFill>
                <a:srgbClr val="7D7D7D"/>
              </a:solidFill>
              <a:prstDash val="sysDot"/>
              <a:miter lim="800000"/>
              <a:headEnd/>
              <a:tailEnd/>
            </a:ln>
            <a:effectLst/>
          </p:spPr>
          <p:txBody>
            <a:bodyPr rtlCol="0" anchor="ctr"/>
            <a:lstStyle/>
            <a:p>
              <a:pPr algn="ctr"/>
              <a:endParaRPr lang="de-DE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Rechteck 20"/>
            <p:cNvSpPr/>
            <p:nvPr/>
          </p:nvSpPr>
          <p:spPr bwMode="gray">
            <a:xfrm>
              <a:off x="1230313" y="1834918"/>
              <a:ext cx="8290865" cy="4129320"/>
            </a:xfrm>
            <a:prstGeom prst="rect">
              <a:avLst/>
            </a:prstGeom>
            <a:noFill/>
            <a:ln w="28575">
              <a:solidFill>
                <a:srgbClr val="7D7D7D"/>
              </a:solidFill>
              <a:prstDash val="sysDot"/>
              <a:miter lim="800000"/>
              <a:headEnd/>
              <a:tailEnd/>
            </a:ln>
            <a:effectLst/>
          </p:spPr>
          <p:txBody>
            <a:bodyPr rtlCol="0" anchor="ctr"/>
            <a:lstStyle/>
            <a:p>
              <a:pPr algn="ctr"/>
              <a:endParaRPr lang="de-DE" dirty="0">
                <a:latin typeface="Open Sans Light" panose="020B0306030504020204" pitchFamily="34" charset="0"/>
              </a:endParaRPr>
            </a:p>
          </p:txBody>
        </p:sp>
        <p:cxnSp>
          <p:nvCxnSpPr>
            <p:cNvPr id="28" name="Gerade Verbindung 27"/>
            <p:cNvCxnSpPr/>
            <p:nvPr/>
          </p:nvCxnSpPr>
          <p:spPr bwMode="gray">
            <a:xfrm flipV="1">
              <a:off x="1235261" y="3690351"/>
              <a:ext cx="3375479" cy="2263847"/>
            </a:xfrm>
            <a:prstGeom prst="line">
              <a:avLst/>
            </a:prstGeom>
            <a:ln w="635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 Verbindung 28"/>
            <p:cNvCxnSpPr/>
            <p:nvPr/>
          </p:nvCxnSpPr>
          <p:spPr bwMode="gray">
            <a:xfrm flipV="1">
              <a:off x="4606922" y="2085071"/>
              <a:ext cx="3811134" cy="1611581"/>
            </a:xfrm>
            <a:prstGeom prst="line">
              <a:avLst/>
            </a:prstGeom>
            <a:ln w="635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29"/>
            <p:cNvCxnSpPr/>
            <p:nvPr/>
          </p:nvCxnSpPr>
          <p:spPr bwMode="gray">
            <a:xfrm flipV="1">
              <a:off x="8414246" y="1830533"/>
              <a:ext cx="1108075" cy="254539"/>
            </a:xfrm>
            <a:prstGeom prst="line">
              <a:avLst/>
            </a:prstGeom>
            <a:ln w="635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Textfeld 51"/>
          <p:cNvSpPr txBox="1"/>
          <p:nvPr/>
        </p:nvSpPr>
        <p:spPr bwMode="gray">
          <a:xfrm>
            <a:off x="3170131" y="5161434"/>
            <a:ext cx="823205" cy="7924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4400" cap="all" dirty="0">
                <a:ln w="9000" cmpd="sng">
                  <a:noFill/>
                  <a:prstDash val="solid"/>
                </a:ln>
                <a:solidFill>
                  <a:schemeClr val="accent1"/>
                </a:solidFill>
                <a:effectLst/>
                <a:latin typeface="+mj-lt"/>
              </a:rPr>
              <a:t>A</a:t>
            </a:r>
          </a:p>
        </p:txBody>
      </p:sp>
      <p:sp>
        <p:nvSpPr>
          <p:cNvPr id="53" name="Textfeld 52"/>
          <p:cNvSpPr txBox="1"/>
          <p:nvPr/>
        </p:nvSpPr>
        <p:spPr bwMode="gray">
          <a:xfrm>
            <a:off x="6565847" y="5161434"/>
            <a:ext cx="819818" cy="7924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4400" cap="all" dirty="0">
                <a:ln w="9000" cmpd="sng">
                  <a:noFill/>
                  <a:prstDash val="solid"/>
                </a:ln>
                <a:solidFill>
                  <a:schemeClr val="accent1"/>
                </a:solidFill>
                <a:effectLst/>
                <a:latin typeface="+mj-lt"/>
              </a:rPr>
              <a:t>B</a:t>
            </a:r>
            <a:endParaRPr lang="de-DE" sz="4400" dirty="0">
              <a:ln w="9000" cmpd="sng">
                <a:noFill/>
                <a:prstDash val="solid"/>
              </a:ln>
              <a:solidFill>
                <a:schemeClr val="accent1"/>
              </a:solidFill>
              <a:effectLst/>
              <a:latin typeface="+mj-lt"/>
            </a:endParaRPr>
          </a:p>
        </p:txBody>
      </p:sp>
      <p:sp>
        <p:nvSpPr>
          <p:cNvPr id="54" name="Textfeld 53"/>
          <p:cNvSpPr txBox="1"/>
          <p:nvPr/>
        </p:nvSpPr>
        <p:spPr bwMode="gray">
          <a:xfrm>
            <a:off x="8726758" y="5161434"/>
            <a:ext cx="511117" cy="7924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4400" cap="all" dirty="0">
                <a:ln w="9000" cmpd="sng">
                  <a:noFill/>
                  <a:prstDash val="solid"/>
                </a:ln>
                <a:solidFill>
                  <a:schemeClr val="accent1"/>
                </a:solidFill>
                <a:effectLst/>
                <a:latin typeface="+mj-lt"/>
              </a:rPr>
              <a:t>C</a:t>
            </a:r>
          </a:p>
        </p:txBody>
      </p:sp>
      <p:pic>
        <p:nvPicPr>
          <p:cNvPr id="26" name="Bild 5">
            <a:extLst>
              <a:ext uri="{FF2B5EF4-FFF2-40B4-BE49-F238E27FC236}">
                <a16:creationId xmlns:a16="http://schemas.microsoft.com/office/drawing/2014/main" id="{3C62D107-E554-B34B-ACBA-9DB76AE571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288F97F7-1D1A-6248-B379-D556DBC11ECF}"/>
              </a:ext>
            </a:extLst>
          </p:cNvPr>
          <p:cNvSpPr txBox="1"/>
          <p:nvPr/>
        </p:nvSpPr>
        <p:spPr>
          <a:xfrm>
            <a:off x="1828800" y="3998062"/>
            <a:ext cx="1341331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</a:rPr>
              <a:t>Vorbild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1F9CB764-DA32-E34D-AD7C-58EA0D3DFCB3}"/>
              </a:ext>
            </a:extLst>
          </p:cNvPr>
          <p:cNvSpPr txBox="1"/>
          <p:nvPr/>
        </p:nvSpPr>
        <p:spPr>
          <a:xfrm>
            <a:off x="3581733" y="2592347"/>
            <a:ext cx="2085508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</a:rPr>
              <a:t>Mittelklasse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35FD2C63-9D93-A549-AA1C-D33F9E9FCF93}"/>
              </a:ext>
            </a:extLst>
          </p:cNvPr>
          <p:cNvSpPr txBox="1"/>
          <p:nvPr/>
        </p:nvSpPr>
        <p:spPr>
          <a:xfrm>
            <a:off x="8413105" y="2645416"/>
            <a:ext cx="1339319" cy="5232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chemeClr val="bg1"/>
                </a:solidFill>
              </a:rPr>
              <a:t>Abstieg</a:t>
            </a:r>
          </a:p>
        </p:txBody>
      </p:sp>
      <p:sp>
        <p:nvSpPr>
          <p:cNvPr id="32" name="Gestreifter Pfeil nach rechts 31">
            <a:hlinkClick r:id="rId3"/>
            <a:extLst>
              <a:ext uri="{FF2B5EF4-FFF2-40B4-BE49-F238E27FC236}">
                <a16:creationId xmlns:a16="http://schemas.microsoft.com/office/drawing/2014/main" id="{F2FF5A02-DD2A-6048-B6AE-D49151046494}"/>
              </a:ext>
            </a:extLst>
          </p:cNvPr>
          <p:cNvSpPr/>
          <p:nvPr/>
        </p:nvSpPr>
        <p:spPr>
          <a:xfrm>
            <a:off x="6390324" y="199826"/>
            <a:ext cx="4672867" cy="1479996"/>
          </a:xfrm>
          <a:prstGeom prst="striped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Illustrationsbox </a:t>
            </a:r>
          </a:p>
          <a:p>
            <a:pPr algn="ctr"/>
            <a:r>
              <a:rPr lang="de-DE" sz="2800" dirty="0">
                <a:solidFill>
                  <a:schemeClr val="tx1"/>
                </a:solidFill>
              </a:rPr>
              <a:t>ABC Analyse</a:t>
            </a:r>
          </a:p>
        </p:txBody>
      </p:sp>
    </p:spTree>
    <p:extLst>
      <p:ext uri="{BB962C8B-B14F-4D97-AF65-F5344CB8AC3E}">
        <p14:creationId xmlns:p14="http://schemas.microsoft.com/office/powerpoint/2010/main" val="1228682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5644324"/>
              </p:ext>
            </p:extLst>
          </p:nvPr>
        </p:nvGraphicFramePr>
        <p:xfrm>
          <a:off x="1162050" y="664795"/>
          <a:ext cx="10403540" cy="5509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6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8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70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21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8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559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0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bg1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Quelle</a:t>
                      </a: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chemeClr val="bg1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Konversionen</a:t>
                      </a: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chemeClr val="bg1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Umsatz</a:t>
                      </a: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bg1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Umsatz je Konversion</a:t>
                      </a: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 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Dez 20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err="1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Ø</a:t>
                      </a: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 Halbjahr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Dez 20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Ø Halbjahr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Dez 20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Ø Halbjahr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Ads (SEA)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766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kern="12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</a:rPr>
                        <a:t>1.027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130.571,53 €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kern="12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</a:rPr>
                        <a:t>  203.882,44 €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170,46 €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kern="12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</a:rPr>
                        <a:t>198,59 €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Direktzugriffe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389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kern="12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</a:rPr>
                        <a:t>502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99.033,04 €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kern="12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</a:rPr>
                        <a:t>  131.720,92 €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254,58 €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kern="12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</a:rPr>
                        <a:t>262,57 €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4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Suchmaschinen (SEO)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444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kern="12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</a:rPr>
                        <a:t>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88.065,42 €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kern="12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</a:rPr>
                        <a:t>     73.420,14 €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198,35 €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kern="12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</a:rPr>
                        <a:t>201,43 €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0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Affiliates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216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kern="12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</a:rPr>
                        <a:t>293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48.608,83 €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kern="12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</a:rPr>
                        <a:t>     73.834,09 €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225,04 €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kern="12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</a:rPr>
                        <a:t>252,42 €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0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Display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122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kern="12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</a:rPr>
                        <a:t>102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37.809,11 €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kern="12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</a:rPr>
                        <a:t>     28.224,55 €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309,91 €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kern="12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</a:rPr>
                        <a:t>275,81 €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0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Email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37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kern="12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</a:rPr>
                        <a:t>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10.507,98 €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kern="12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</a:rPr>
                        <a:t>     26.133,20 €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284,00 €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kern="12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</a:rPr>
                        <a:t>286,65 €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0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Sonstige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6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kern="12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557,23 €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kern="12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</a:rPr>
                        <a:t>       2.725,09 €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92,87 €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kern="12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</a:rPr>
                        <a:t>281,91 €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0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Soziale Kanäle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kern="12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227,12 €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kern="12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</a:rPr>
                        <a:t>       3.049,78 €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          113,56 € 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kern="12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</a:rPr>
                        <a:t>332,70 €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05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Gesamt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1.982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kern="12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</a:rPr>
                        <a:t>2.398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415.380,21 €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kern="12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</a:rPr>
                        <a:t>  542.990,20 €</a:t>
                      </a:r>
                      <a:r>
                        <a:rPr lang="de-DE" sz="1600" kern="12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          209,58 € 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          226,47 € 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3" name="Bild 6">
            <a:extLst>
              <a:ext uri="{FF2B5EF4-FFF2-40B4-BE49-F238E27FC236}">
                <a16:creationId xmlns:a16="http://schemas.microsoft.com/office/drawing/2014/main" id="{30B1131F-33A8-FE4D-8B4F-F02B4E43F3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18D7DF9E-6C6E-DD40-986C-0EBE586D2976}"/>
              </a:ext>
            </a:extLst>
          </p:cNvPr>
          <p:cNvSpPr txBox="1">
            <a:spLocks/>
          </p:cNvSpPr>
          <p:nvPr/>
        </p:nvSpPr>
        <p:spPr>
          <a:xfrm>
            <a:off x="1041524" y="101832"/>
            <a:ext cx="10524066" cy="56296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3 Analyse </a:t>
            </a:r>
            <a:r>
              <a:rPr lang="de-DE" sz="4000" b="1" dirty="0" err="1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Profitability</a:t>
            </a:r>
            <a:endParaRPr lang="de-DE" sz="4000" b="1" dirty="0">
              <a:solidFill>
                <a:srgbClr val="0A6BB2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9D83D1-01E6-624D-A705-066DF1E9F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Ganzheitliches Reporting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47C35A-9577-DB49-8E81-62FDB4B13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pPr/>
              <a:t>12</a:t>
            </a:fld>
            <a:endParaRPr lang="de-DE" dirty="0"/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A598848D-188D-ED4D-9E03-957BD10E67A7}"/>
              </a:ext>
            </a:extLst>
          </p:cNvPr>
          <p:cNvCxnSpPr>
            <a:cxnSpLocks/>
          </p:cNvCxnSpPr>
          <p:nvPr/>
        </p:nvCxnSpPr>
        <p:spPr>
          <a:xfrm flipH="1">
            <a:off x="5338997" y="250611"/>
            <a:ext cx="1514006" cy="1004341"/>
          </a:xfrm>
          <a:prstGeom prst="straightConnector1">
            <a:avLst/>
          </a:prstGeom>
          <a:ln w="4762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7504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58334" y="311680"/>
            <a:ext cx="10515600" cy="1325563"/>
          </a:xfrm>
        </p:spPr>
        <p:txBody>
          <a:bodyPr>
            <a:normAutofit/>
          </a:bodyPr>
          <a:lstStyle/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Ertragsorientierung</a:t>
            </a:r>
            <a:b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4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Performance Controlling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58334" y="1637245"/>
            <a:ext cx="10515600" cy="1486955"/>
          </a:xfrm>
        </p:spPr>
        <p:txBody>
          <a:bodyPr>
            <a:noAutofit/>
          </a:bodyPr>
          <a:lstStyle/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Die </a:t>
            </a:r>
            <a:r>
              <a:rPr lang="de-DE" sz="2200" b="1" dirty="0">
                <a:latin typeface="Avenir Book" charset="0"/>
                <a:ea typeface="Avenir Book" charset="0"/>
                <a:cs typeface="Avenir Book" charset="0"/>
              </a:rPr>
              <a:t>Besucherzählung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 aus den Kampagnen ist der erste Schritt zur Kalkulation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Die Zuordnung der Konversionen gibt einen </a:t>
            </a:r>
            <a:r>
              <a:rPr lang="de-DE" sz="2200" b="1" dirty="0">
                <a:latin typeface="Avenir Book" charset="0"/>
                <a:ea typeface="Avenir Book" charset="0"/>
                <a:cs typeface="Avenir Book" charset="0"/>
              </a:rPr>
              <a:t>Anhaltspunkt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 zur Optimierung</a:t>
            </a:r>
          </a:p>
          <a:p>
            <a:pPr lvl="0"/>
            <a:r>
              <a:rPr lang="de-DE" sz="2200" b="1" dirty="0">
                <a:latin typeface="Avenir Book" charset="0"/>
                <a:ea typeface="Avenir Book" charset="0"/>
                <a:cs typeface="Avenir Book" charset="0"/>
              </a:rPr>
              <a:t>Umsatzrechnung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 bewertet die Besucherquellen mit dem Erlös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Virtuelle Produktion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pPr/>
              <a:t>13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8" name="Gestreifter Pfeil nach rechts 7">
            <a:extLst>
              <a:ext uri="{FF2B5EF4-FFF2-40B4-BE49-F238E27FC236}">
                <a16:creationId xmlns:a16="http://schemas.microsoft.com/office/drawing/2014/main" id="{DF75D0AD-3415-1941-A217-4FBAC5BABF77}"/>
              </a:ext>
            </a:extLst>
          </p:cNvPr>
          <p:cNvSpPr/>
          <p:nvPr/>
        </p:nvSpPr>
        <p:spPr>
          <a:xfrm>
            <a:off x="2584173" y="4353339"/>
            <a:ext cx="6304722" cy="180422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/>
              <a:t>Fallbeispiel Besucher und Kosten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EFF78FE5-78C1-DF43-BCA2-9A47BC7E453D}"/>
              </a:ext>
            </a:extLst>
          </p:cNvPr>
          <p:cNvSpPr txBox="1"/>
          <p:nvPr/>
        </p:nvSpPr>
        <p:spPr>
          <a:xfrm>
            <a:off x="1214203" y="3692891"/>
            <a:ext cx="7929797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400" dirty="0"/>
              <a:t>Im Zielzustand sind die Grenzumsätze aller Kampagnen gleich</a:t>
            </a:r>
          </a:p>
        </p:txBody>
      </p:sp>
    </p:spTree>
    <p:extLst>
      <p:ext uri="{BB962C8B-B14F-4D97-AF65-F5344CB8AC3E}">
        <p14:creationId xmlns:p14="http://schemas.microsoft.com/office/powerpoint/2010/main" val="1321779538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58334" y="311680"/>
            <a:ext cx="10515600" cy="1325563"/>
          </a:xfrm>
        </p:spPr>
        <p:txBody>
          <a:bodyPr>
            <a:normAutofit/>
          </a:bodyPr>
          <a:lstStyle/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Effizienz (CR)</a:t>
            </a:r>
            <a:b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400" b="1" dirty="0">
                <a:solidFill>
                  <a:srgbClr val="0070C0"/>
                </a:solidFill>
                <a:latin typeface="Avenir Book" charset="0"/>
                <a:ea typeface="Avenir Book" charset="0"/>
                <a:cs typeface="Avenir Book" charset="0"/>
              </a:rPr>
              <a:t>Performance </a:t>
            </a:r>
            <a:r>
              <a:rPr lang="de-DE" sz="2400" dirty="0">
                <a:solidFill>
                  <a:srgbClr val="0070C0"/>
                </a:solidFill>
                <a:latin typeface="Avenir Book" charset="0"/>
                <a:ea typeface="Avenir Book" charset="0"/>
                <a:cs typeface="Avenir Book" charset="0"/>
              </a:rPr>
              <a:t>Controlling </a:t>
            </a:r>
            <a:endParaRPr lang="de-DE" sz="2400" b="1" dirty="0">
              <a:solidFill>
                <a:srgbClr val="0070C0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58334" y="1637245"/>
            <a:ext cx="10515600" cy="1867956"/>
          </a:xfrm>
        </p:spPr>
        <p:txBody>
          <a:bodyPr>
            <a:noAutofit/>
          </a:bodyPr>
          <a:lstStyle/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Die </a:t>
            </a:r>
            <a:r>
              <a:rPr lang="de-DE" sz="2200" b="1" dirty="0">
                <a:latin typeface="Avenir Book" charset="0"/>
                <a:ea typeface="Avenir Book" charset="0"/>
                <a:cs typeface="Avenir Book" charset="0"/>
              </a:rPr>
              <a:t>Usability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 bezeichnet die Gebrauchstauglichkeit der Webpräsenz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Die </a:t>
            </a:r>
            <a:r>
              <a:rPr lang="de-DE" sz="2200" b="1" dirty="0">
                <a:latin typeface="Avenir Book" charset="0"/>
                <a:ea typeface="Avenir Book" charset="0"/>
                <a:cs typeface="Avenir Book" charset="0"/>
              </a:rPr>
              <a:t>Konversionsquote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 ist der Messwert zur Usability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Die </a:t>
            </a:r>
            <a:r>
              <a:rPr lang="de-DE" sz="2200" b="1" dirty="0">
                <a:latin typeface="Avenir Book" charset="0"/>
                <a:ea typeface="Avenir Book" charset="0"/>
                <a:cs typeface="Avenir Book" charset="0"/>
              </a:rPr>
              <a:t>Rentabilität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 wird auf die erzielten Umsätze bezogen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Mit der Kostenaufstellung beginnt die </a:t>
            </a:r>
            <a:r>
              <a:rPr lang="de-DE" sz="2200" b="1" dirty="0">
                <a:latin typeface="Avenir Book" charset="0"/>
                <a:ea typeface="Avenir Book" charset="0"/>
                <a:cs typeface="Avenir Book" charset="0"/>
              </a:rPr>
              <a:t>Gewinnermittlung</a:t>
            </a:r>
            <a:endParaRPr lang="de-DE" sz="2200" dirty="0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Virtuelle Produktion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pPr/>
              <a:t>14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8" name="Gestreifter Pfeil nach rechts 7">
            <a:extLst>
              <a:ext uri="{FF2B5EF4-FFF2-40B4-BE49-F238E27FC236}">
                <a16:creationId xmlns:a16="http://schemas.microsoft.com/office/drawing/2014/main" id="{DF75D0AD-3415-1941-A217-4FBAC5BABF77}"/>
              </a:ext>
            </a:extLst>
          </p:cNvPr>
          <p:cNvSpPr/>
          <p:nvPr/>
        </p:nvSpPr>
        <p:spPr>
          <a:xfrm>
            <a:off x="2584173" y="4353339"/>
            <a:ext cx="6304722" cy="180422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/>
              <a:t>Fallbeispiel Kostenaufstellung</a:t>
            </a:r>
          </a:p>
        </p:txBody>
      </p:sp>
    </p:spTree>
    <p:extLst>
      <p:ext uri="{BB962C8B-B14F-4D97-AF65-F5344CB8AC3E}">
        <p14:creationId xmlns:p14="http://schemas.microsoft.com/office/powerpoint/2010/main" val="414829722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841249" y="1408176"/>
            <a:ext cx="51404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Zusammenfassung Performance</a:t>
            </a:r>
          </a:p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Controlling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pPr/>
              <a:t>15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pic>
        <p:nvPicPr>
          <p:cNvPr id="8" name="Bild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9343" y="0"/>
            <a:ext cx="582265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518520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b="1" dirty="0">
                <a:solidFill>
                  <a:srgbClr val="0A6BB2"/>
                </a:solidFill>
              </a:rPr>
              <a:t>Controlling Zusammenfassung</a:t>
            </a:r>
            <a:br>
              <a:rPr lang="de-DE" dirty="0"/>
            </a:br>
            <a:r>
              <a:rPr lang="de-DE" sz="2000" dirty="0"/>
              <a:t>Zusammenfassung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13611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Die Performance entfaltet sich in den Potenzialen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Das Tracking ermöglicht ein differenziertes Controlling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Der einfachste Controlling-Bericht </a:t>
            </a:r>
            <a:r>
              <a:rPr lang="de-DE" sz="2200" dirty="0" err="1">
                <a:latin typeface="Avenir Book" charset="0"/>
                <a:ea typeface="Avenir Book" charset="0"/>
                <a:cs typeface="Avenir Book" charset="0"/>
              </a:rPr>
              <a:t>reportet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 Besucher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Besucherquellen werden nach dem Ergebnis geordnet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Grenzbetrachtungen zeigen Handlungsbedarf auf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sz="2200" dirty="0">
                <a:latin typeface="Avenir Book" charset="0"/>
                <a:ea typeface="Avenir Book" charset="0"/>
                <a:cs typeface="Avenir Book" charset="0"/>
                <a:sym typeface="Wingdings"/>
              </a:rPr>
              <a:t>Dynamisches Unternehmenswachstum wird mit permanentem Controlling unterstützt</a:t>
            </a:r>
            <a:endParaRPr lang="de-DE" sz="2200" dirty="0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pPr/>
              <a:t>16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549366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Übersicht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00852"/>
          </a:xfrm>
        </p:spPr>
        <p:txBody>
          <a:bodyPr>
            <a:normAutofit fontScale="92500" lnSpcReduction="20000"/>
          </a:bodyPr>
          <a:lstStyle/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Controlling als Analysewerkzeug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Grenzproduktivität der Besucherquellen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Pareto Analyse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Performance Tracking einer SEA Strategie 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Kostenermittlung auf SEA Konversionsstufen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Grenzkosten auf Kampagnenebene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Grenzertrag auf Anzeigenebene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Performance Controlling auf Anzeigenebene</a:t>
            </a:r>
          </a:p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Zusammenfassung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pPr/>
              <a:t>2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02167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58334" y="311680"/>
            <a:ext cx="10515600" cy="1325563"/>
          </a:xfrm>
        </p:spPr>
        <p:txBody>
          <a:bodyPr>
            <a:normAutofit/>
          </a:bodyPr>
          <a:lstStyle/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Potenziale und Schwächen sichtbar machen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58334" y="1637243"/>
            <a:ext cx="10515600" cy="4277174"/>
          </a:xfrm>
        </p:spPr>
        <p:txBody>
          <a:bodyPr>
            <a:noAutofit/>
          </a:bodyPr>
          <a:lstStyle/>
          <a:p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Controlling erweitert </a:t>
            </a:r>
            <a:r>
              <a:rPr lang="de-DE" sz="2200" b="1" dirty="0">
                <a:latin typeface="Avenir Book" charset="0"/>
                <a:ea typeface="Avenir Book" charset="0"/>
                <a:cs typeface="Avenir Book" charset="0"/>
              </a:rPr>
              <a:t>Wissen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 über Werkzeuge und Module sowie </a:t>
            </a:r>
            <a:r>
              <a:rPr lang="de-DE" sz="2200" b="1" dirty="0">
                <a:latin typeface="Avenir Book" charset="0"/>
                <a:ea typeface="Avenir Book" charset="0"/>
                <a:cs typeface="Avenir Book" charset="0"/>
              </a:rPr>
              <a:t>Wirkungen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 der eigenen Strategien und Aktionen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Erhöhung der Wertschöpfung in bekannten und erprobten Prozessen durch Kostenreduktion oder Ertragssteigerung</a:t>
            </a:r>
          </a:p>
          <a:p>
            <a:pPr lvl="0"/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Wertschöpfung wird erhöht durch</a:t>
            </a:r>
          </a:p>
          <a:p>
            <a:pPr marL="0" lvl="0" indent="0">
              <a:buNone/>
            </a:pPr>
            <a:endParaRPr lang="de-DE" sz="2200" dirty="0">
              <a:latin typeface="Avenir Book" charset="0"/>
              <a:ea typeface="Avenir Book" charset="0"/>
              <a:cs typeface="Avenir Book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Steigende Grenzerlöse aus </a:t>
            </a:r>
            <a:r>
              <a:rPr lang="de-DE" sz="2200" b="1" dirty="0">
                <a:latin typeface="Avenir Book" charset="0"/>
                <a:ea typeface="Avenir Book" charset="0"/>
                <a:cs typeface="Avenir Book" charset="0"/>
              </a:rPr>
              <a:t>Bestandseffekten</a:t>
            </a: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 </a:t>
            </a:r>
          </a:p>
          <a:p>
            <a:pPr lvl="0">
              <a:buFont typeface="Wingdings" pitchFamily="2" charset="2"/>
              <a:buChar char="Ø"/>
            </a:pPr>
            <a:r>
              <a:rPr lang="de-DE" sz="2200" dirty="0">
                <a:latin typeface="Avenir Book" charset="0"/>
                <a:ea typeface="Avenir Book" charset="0"/>
                <a:cs typeface="Avenir Book" charset="0"/>
              </a:rPr>
              <a:t>Sinkende Grenzkosten aus </a:t>
            </a:r>
            <a:r>
              <a:rPr lang="de-DE" sz="2200" b="1" dirty="0">
                <a:latin typeface="Avenir Book" charset="0"/>
                <a:ea typeface="Avenir Book" charset="0"/>
                <a:cs typeface="Avenir Book" charset="0"/>
              </a:rPr>
              <a:t>Lerneffekten</a:t>
            </a:r>
          </a:p>
          <a:p>
            <a:pPr lvl="0">
              <a:buFont typeface="Wingdings" pitchFamily="2" charset="2"/>
              <a:buChar char="Ø"/>
            </a:pPr>
            <a:r>
              <a:rPr lang="de-DE" sz="2200" dirty="0">
                <a:latin typeface="Avenir Book" charset="0"/>
              </a:rPr>
              <a:t>Sinkende Kontaktkosten aus </a:t>
            </a:r>
            <a:r>
              <a:rPr lang="de-DE" sz="2200" b="1" dirty="0">
                <a:latin typeface="Avenir Book" charset="0"/>
              </a:rPr>
              <a:t>Netzeffekten</a:t>
            </a:r>
          </a:p>
          <a:p>
            <a:pPr lvl="0">
              <a:buFont typeface="Wingdings" pitchFamily="2" charset="2"/>
              <a:buChar char="Ø"/>
            </a:pPr>
            <a:r>
              <a:rPr lang="de-DE" sz="2400" dirty="0">
                <a:latin typeface="Avenir Book" panose="02000503020000020003" pitchFamily="2" charset="0"/>
              </a:rPr>
              <a:t>Steigende Grenzproduktivität aus </a:t>
            </a:r>
            <a:r>
              <a:rPr lang="de-DE" sz="2400" b="1" dirty="0">
                <a:latin typeface="Avenir Book" panose="02000503020000020003" pitchFamily="2" charset="0"/>
              </a:rPr>
              <a:t>Verbundeffekten</a:t>
            </a:r>
          </a:p>
          <a:p>
            <a:pPr marL="0" lvl="0" indent="0">
              <a:buNone/>
            </a:pPr>
            <a:endParaRPr lang="de-DE" sz="2200" dirty="0"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Postindustrielle Ökonomie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pPr/>
              <a:t>3</a:t>
            </a:fld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37105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8608147"/>
              </p:ext>
            </p:extLst>
          </p:nvPr>
        </p:nvGraphicFramePr>
        <p:xfrm>
          <a:off x="1410378" y="874643"/>
          <a:ext cx="10057722" cy="5074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10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3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1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4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32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06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10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219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552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bg1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Quelle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err="1">
                          <a:solidFill>
                            <a:schemeClr val="bg1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Impres-sionen</a:t>
                      </a:r>
                      <a:endParaRPr lang="de-DE" sz="1600" dirty="0">
                        <a:solidFill>
                          <a:schemeClr val="bg1"/>
                        </a:solidFill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bg1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Sitzungen/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bg1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Klicks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bg1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Anteil</a:t>
                      </a: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bg1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Neue Besucher</a:t>
                      </a: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chemeClr val="bg1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Abbrüche</a:t>
                      </a: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bg1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CTR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7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 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 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 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 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Absolut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Prozent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Absolut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Prozent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 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7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Ads (SEA)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3.558.920   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42.122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55,41 %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32.571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77,33 %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9.551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22,67 %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1,18 %</a:t>
                      </a:r>
                      <a:endParaRPr lang="de-DE" sz="1600" b="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7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Suchmaschinen (SEO)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234.316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15.344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20,18 %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11.734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76,47 %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3.610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23,53 %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6,55 %</a:t>
                      </a:r>
                      <a:endParaRPr lang="de-DE" sz="1600" b="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7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Display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1.668.000 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8.340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10,97 %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2.737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32,82 %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5.603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67,18 %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0,5 % </a:t>
                      </a:r>
                      <a:endParaRPr lang="de-DE" sz="1600" b="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7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Direktzugriffe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5.341 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5.341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7,03 %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3.157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59,11 %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2.184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40,89 %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100 % </a:t>
                      </a:r>
                      <a:endParaRPr lang="de-DE" sz="1600" b="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7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err="1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Affiliates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28.700 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3.983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5,24 %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3.015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75,70 %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968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24,3 %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13,9 % </a:t>
                      </a:r>
                      <a:endParaRPr lang="de-DE" sz="1600" b="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67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Soziale Kanäle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4.750 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380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0,50 %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183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48,16 %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197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51,84 %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8 % </a:t>
                      </a:r>
                      <a:endParaRPr lang="de-DE" sz="1600" b="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67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Sonstige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7.166 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215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0,28 %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173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80,47 %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42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19,53 %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3 % </a:t>
                      </a:r>
                      <a:endParaRPr lang="de-DE" sz="1600" b="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67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Email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11.720 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293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0,39 %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40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13,65 %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253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86,35 %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2,5 % </a:t>
                      </a:r>
                      <a:endParaRPr lang="de-DE" sz="1600" b="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67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Gesamt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5.518.913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76.018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100,00 %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53.610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70,52 %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22.408</a:t>
                      </a:r>
                      <a:endParaRPr lang="de-DE" sz="1600" b="1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29,48 %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1,38 %</a:t>
                      </a:r>
                      <a:endParaRPr lang="de-DE" sz="1600" b="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Titel 1">
            <a:extLst>
              <a:ext uri="{FF2B5EF4-FFF2-40B4-BE49-F238E27FC236}">
                <a16:creationId xmlns:a16="http://schemas.microsoft.com/office/drawing/2014/main" id="{CD90EB9D-C454-8546-AB90-4E563AC5FF86}"/>
              </a:ext>
            </a:extLst>
          </p:cNvPr>
          <p:cNvSpPr txBox="1">
            <a:spLocks/>
          </p:cNvSpPr>
          <p:nvPr/>
        </p:nvSpPr>
        <p:spPr>
          <a:xfrm>
            <a:off x="1058334" y="311680"/>
            <a:ext cx="10524066" cy="56296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2 Analyse </a:t>
            </a:r>
            <a:r>
              <a:rPr lang="de-DE" sz="4000" b="1" dirty="0" err="1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Findability</a:t>
            </a:r>
            <a:endParaRPr lang="de-DE" sz="4000" b="1" dirty="0">
              <a:solidFill>
                <a:srgbClr val="0A6BB2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pic>
        <p:nvPicPr>
          <p:cNvPr id="4" name="Bild 6">
            <a:extLst>
              <a:ext uri="{FF2B5EF4-FFF2-40B4-BE49-F238E27FC236}">
                <a16:creationId xmlns:a16="http://schemas.microsoft.com/office/drawing/2014/main" id="{197AB762-9393-BC40-ACCD-E601FEFF7A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A7359D-E092-E946-9168-DE2E28BBA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Ganzheitliches Reporting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CA114A-B1F8-F34F-AD5A-E69AB47D4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80681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E36DDF-01FE-5447-8EAC-986D1E612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Besucherquellen und Zielgruppen</a:t>
            </a:r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AEC81CC9-83F1-E745-A827-55C4F1C45B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6046842"/>
              </p:ext>
            </p:extLst>
          </p:nvPr>
        </p:nvGraphicFramePr>
        <p:xfrm>
          <a:off x="838200" y="1825625"/>
          <a:ext cx="5257800" cy="4333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9523">
                  <a:extLst>
                    <a:ext uri="{9D8B030D-6E8A-4147-A177-3AD203B41FA5}">
                      <a16:colId xmlns:a16="http://schemas.microsoft.com/office/drawing/2014/main" val="2404458723"/>
                    </a:ext>
                  </a:extLst>
                </a:gridCol>
                <a:gridCol w="1169377">
                  <a:extLst>
                    <a:ext uri="{9D8B030D-6E8A-4147-A177-3AD203B41FA5}">
                      <a16:colId xmlns:a16="http://schemas.microsoft.com/office/drawing/2014/main" val="233051962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48742125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6721843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bg1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Quelle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bg1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Sitzungen/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bg1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Klicks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bg1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Anteil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bg1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CTR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53791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 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 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 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 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63385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Ads (SEA)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42.122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55,41 %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1,18 %</a:t>
                      </a:r>
                      <a:endParaRPr lang="de-DE" sz="1600" b="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50911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Suchmaschinen (SEO)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15.344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20,18 %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6,55 %</a:t>
                      </a:r>
                      <a:endParaRPr lang="de-DE" sz="1600" b="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03628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Display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8.340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10,97 %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0,5 % </a:t>
                      </a:r>
                      <a:endParaRPr lang="de-DE" sz="1600" b="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70573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Direktzugriffe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5.341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7,03 %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100 % </a:t>
                      </a:r>
                      <a:endParaRPr lang="de-DE" sz="1600" b="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93122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err="1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Affiliates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3.983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5,24 %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13,9 % </a:t>
                      </a:r>
                      <a:endParaRPr lang="de-DE" sz="1600" b="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13511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Soziale Kanäle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380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0,50 %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8 % </a:t>
                      </a:r>
                      <a:endParaRPr lang="de-DE" sz="1600" b="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49867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Sonstige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215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0,28 %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3 % </a:t>
                      </a:r>
                      <a:endParaRPr lang="de-DE" sz="1600" b="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46853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Email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293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0,39 %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2,5 % </a:t>
                      </a:r>
                      <a:endParaRPr lang="de-DE" sz="1600" b="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17098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Gesamt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76.018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100,00 %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1,38 %</a:t>
                      </a:r>
                      <a:endParaRPr lang="de-DE" sz="1600" b="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18146336"/>
                  </a:ext>
                </a:extLst>
              </a:tr>
            </a:tbl>
          </a:graphicData>
        </a:graphic>
      </p:graphicFrame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88DEF6B-74A5-A942-A86C-555495800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0DABE0F-57D7-AC47-AC53-078625E79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0E025-FC33-BD44-BE1B-49054C92619B}" type="slidenum">
              <a:rPr lang="de-DE" smtClean="0"/>
              <a:t>5</a:t>
            </a:fld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D79E5F0-5BB3-AC41-84BF-66074AB22FC6}"/>
              </a:ext>
            </a:extLst>
          </p:cNvPr>
          <p:cNvSpPr txBox="1"/>
          <p:nvPr/>
        </p:nvSpPr>
        <p:spPr>
          <a:xfrm>
            <a:off x="7069015" y="1825625"/>
            <a:ext cx="454855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Eine gute CTR weist darauf hin, dass die</a:t>
            </a:r>
          </a:p>
          <a:p>
            <a:r>
              <a:rPr lang="de-DE" dirty="0"/>
              <a:t>Zielgruppen gut angesprochen wurden.</a:t>
            </a:r>
          </a:p>
          <a:p>
            <a:endParaRPr lang="de-DE" dirty="0"/>
          </a:p>
          <a:p>
            <a:r>
              <a:rPr lang="de-DE" dirty="0"/>
              <a:t>Die Werbe-/Marketingfläche ist gut genutzt.</a:t>
            </a:r>
          </a:p>
          <a:p>
            <a:endParaRPr lang="de-DE" dirty="0"/>
          </a:p>
          <a:p>
            <a:r>
              <a:rPr lang="de-DE" dirty="0"/>
              <a:t>Das erklärt das Potenzial, aber noch nicht die Performance.</a:t>
            </a:r>
          </a:p>
          <a:p>
            <a:endParaRPr lang="de-DE" dirty="0"/>
          </a:p>
        </p:txBody>
      </p:sp>
      <p:sp>
        <p:nvSpPr>
          <p:cNvPr id="10" name="Gestreifter Pfeil nach rechts 9">
            <a:extLst>
              <a:ext uri="{FF2B5EF4-FFF2-40B4-BE49-F238E27FC236}">
                <a16:creationId xmlns:a16="http://schemas.microsoft.com/office/drawing/2014/main" id="{5E55F1F4-9BE5-D348-884F-0DCED58CBD06}"/>
              </a:ext>
            </a:extLst>
          </p:cNvPr>
          <p:cNvSpPr/>
          <p:nvPr/>
        </p:nvSpPr>
        <p:spPr>
          <a:xfrm>
            <a:off x="7069015" y="4133949"/>
            <a:ext cx="4114800" cy="1642011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/>
              <a:t>Vom Potenzial zur Performance</a:t>
            </a:r>
          </a:p>
        </p:txBody>
      </p:sp>
    </p:spTree>
    <p:extLst>
      <p:ext uri="{BB962C8B-B14F-4D97-AF65-F5344CB8AC3E}">
        <p14:creationId xmlns:p14="http://schemas.microsoft.com/office/powerpoint/2010/main" val="1312895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07C65B-DADD-7E4A-9D44-E8103EE8C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Konversionspyramide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2085621-52A0-7E4D-9E31-B7A8B890D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Potenziale im Web-Business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1004F65-8E31-044B-A7CF-2A92888E0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t>6</a:t>
            </a:fld>
            <a:endParaRPr lang="de-DE"/>
          </a:p>
        </p:txBody>
      </p:sp>
      <p:pic>
        <p:nvPicPr>
          <p:cNvPr id="8" name="Bild 3">
            <a:extLst>
              <a:ext uri="{FF2B5EF4-FFF2-40B4-BE49-F238E27FC236}">
                <a16:creationId xmlns:a16="http://schemas.microsoft.com/office/drawing/2014/main" id="{7A5DEBBB-C47C-6944-B2BB-0B8060C737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pic>
        <p:nvPicPr>
          <p:cNvPr id="17" name="Inhaltsplatzhalter 16">
            <a:extLst>
              <a:ext uri="{FF2B5EF4-FFF2-40B4-BE49-F238E27FC236}">
                <a16:creationId xmlns:a16="http://schemas.microsoft.com/office/drawing/2014/main" id="{C2291606-E190-BF4D-B4C6-D9D51720D8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09713" y="1825625"/>
            <a:ext cx="6172574" cy="4351338"/>
          </a:xfrm>
        </p:spPr>
      </p:pic>
      <p:sp>
        <p:nvSpPr>
          <p:cNvPr id="3" name="Gestreifter Pfeil nach rechts 2">
            <a:extLst>
              <a:ext uri="{FF2B5EF4-FFF2-40B4-BE49-F238E27FC236}">
                <a16:creationId xmlns:a16="http://schemas.microsoft.com/office/drawing/2014/main" id="{5B04F74B-E9E0-6741-9A2A-793DF58DAB06}"/>
              </a:ext>
            </a:extLst>
          </p:cNvPr>
          <p:cNvSpPr/>
          <p:nvPr/>
        </p:nvSpPr>
        <p:spPr>
          <a:xfrm>
            <a:off x="1512579" y="2271325"/>
            <a:ext cx="2721428" cy="9906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Performance</a:t>
            </a:r>
          </a:p>
        </p:txBody>
      </p:sp>
      <p:sp>
        <p:nvSpPr>
          <p:cNvPr id="6" name="Gestreifter Pfeil nach rechts 5">
            <a:extLst>
              <a:ext uri="{FF2B5EF4-FFF2-40B4-BE49-F238E27FC236}">
                <a16:creationId xmlns:a16="http://schemas.microsoft.com/office/drawing/2014/main" id="{CF528C08-28CF-DB48-B032-19AB676C8A7B}"/>
              </a:ext>
            </a:extLst>
          </p:cNvPr>
          <p:cNvSpPr/>
          <p:nvPr/>
        </p:nvSpPr>
        <p:spPr>
          <a:xfrm rot="10800000" flipV="1">
            <a:off x="8610600" y="4621967"/>
            <a:ext cx="1796142" cy="653143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Potenzial</a:t>
            </a:r>
          </a:p>
        </p:txBody>
      </p:sp>
    </p:spTree>
    <p:extLst>
      <p:ext uri="{BB962C8B-B14F-4D97-AF65-F5344CB8AC3E}">
        <p14:creationId xmlns:p14="http://schemas.microsoft.com/office/powerpoint/2010/main" val="1323297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068757"/>
              </p:ext>
            </p:extLst>
          </p:nvPr>
        </p:nvGraphicFramePr>
        <p:xfrm>
          <a:off x="1352550" y="838200"/>
          <a:ext cx="9845102" cy="5219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6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6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6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7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193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14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927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693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bg1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Quelle</a:t>
                      </a: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bg1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Besucher/Klicks</a:t>
                      </a: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bg1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Warenkörbe</a:t>
                      </a: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bg1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Konversionen</a:t>
                      </a: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bg1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CR</a:t>
                      </a: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3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 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Dez 20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Ø Halbjahr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Dez 20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Ø Halbjahr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Dez 20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Ø Halbjahr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Dez 20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err="1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Ø</a:t>
                      </a: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 Halbjahr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3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Ads (SEA)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42.122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36.842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1.515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2.240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766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1.027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1,82 %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2,79 %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3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Suchmaschinen (SEO)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15.344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14.079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1.461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1.129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444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365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2,89 %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2,59 %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3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Direktzugriffe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5.341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5.797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975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1.073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389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502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7,28 %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8,65 %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3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Affiliates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3.983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4.657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430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700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216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293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5,42 %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6,28 %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3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Display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8.340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5.426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68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73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122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102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1,46 %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1,89 %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93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E-Mail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293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497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42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93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37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91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12,63 %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18,36 %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93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Soziale Kanäle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380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347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6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12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9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0,53 %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2,64 %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93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Sonstige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215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289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16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6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10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2,79 %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3,34 %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93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Gesamt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76.018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67.933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4.498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5.337</a:t>
                      </a:r>
                      <a:endParaRPr lang="de-DE" sz="160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1.982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2.398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2,61 %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rgbClr val="000000"/>
                          </a:solidFill>
                          <a:effectLst/>
                          <a:latin typeface="Ubuntu" charset="0"/>
                          <a:ea typeface="Ubuntu" charset="0"/>
                          <a:cs typeface="Ubuntu" charset="0"/>
                        </a:rPr>
                        <a:t>3,53 %</a:t>
                      </a:r>
                      <a:endParaRPr lang="de-DE" sz="1600" dirty="0">
                        <a:effectLst/>
                        <a:latin typeface="Ubuntu" charset="0"/>
                        <a:ea typeface="Ubuntu" charset="0"/>
                        <a:cs typeface="Ubuntu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3" name="Bild 6">
            <a:extLst>
              <a:ext uri="{FF2B5EF4-FFF2-40B4-BE49-F238E27FC236}">
                <a16:creationId xmlns:a16="http://schemas.microsoft.com/office/drawing/2014/main" id="{D6A2C66A-7249-714A-9632-0523EDAF48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23F51BEC-B2BB-FB4B-A8B1-EB0EC2CD56CE}"/>
              </a:ext>
            </a:extLst>
          </p:cNvPr>
          <p:cNvSpPr txBox="1">
            <a:spLocks/>
          </p:cNvSpPr>
          <p:nvPr/>
        </p:nvSpPr>
        <p:spPr>
          <a:xfrm>
            <a:off x="1058334" y="311680"/>
            <a:ext cx="10524066" cy="56296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3 Analyse Performance (Usability)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03486D-CCF6-6047-8B79-99EF446A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Ganzheitliches Reporting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8052ED-C6FE-D941-AA0D-30F678479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5217-4528-B44C-8B46-B01FA30B08BD}" type="slidenum">
              <a:rPr lang="de-DE" smtClean="0"/>
              <a:pPr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9875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527999" y="487363"/>
          <a:ext cx="11135999" cy="6022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5AA4465F-55E6-5E46-BF87-5E4D226CA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20FF2FA-0B0E-664A-BA13-5F924DFA6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0E025-FC33-BD44-BE1B-49054C92619B}" type="slidenum">
              <a:rPr lang="de-DE" smtClean="0"/>
              <a:t>8</a:t>
            </a:fld>
            <a:endParaRPr lang="de-DE"/>
          </a:p>
        </p:txBody>
      </p:sp>
      <p:pic>
        <p:nvPicPr>
          <p:cNvPr id="6" name="Bild 8">
            <a:extLst>
              <a:ext uri="{FF2B5EF4-FFF2-40B4-BE49-F238E27FC236}">
                <a16:creationId xmlns:a16="http://schemas.microsoft.com/office/drawing/2014/main" id="{0E529EC8-A18A-CA4F-B2A7-A92884D3AD7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7" name="Titel 1">
            <a:extLst>
              <a:ext uri="{FF2B5EF4-FFF2-40B4-BE49-F238E27FC236}">
                <a16:creationId xmlns:a16="http://schemas.microsoft.com/office/drawing/2014/main" id="{BDA98AAF-649A-CF42-80AB-326F2F407805}"/>
              </a:ext>
            </a:extLst>
          </p:cNvPr>
          <p:cNvSpPr txBox="1">
            <a:spLocks/>
          </p:cNvSpPr>
          <p:nvPr/>
        </p:nvSpPr>
        <p:spPr>
          <a:xfrm>
            <a:off x="1058334" y="311680"/>
            <a:ext cx="6177353" cy="115931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Tracking Stufen</a:t>
            </a:r>
            <a:b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000" dirty="0">
                <a:latin typeface="Avenir Book" charset="0"/>
                <a:ea typeface="Avenir Book" charset="0"/>
                <a:cs typeface="Avenir Book" charset="0"/>
              </a:rPr>
              <a:t>Controlling </a:t>
            </a:r>
            <a:endParaRPr lang="de-DE" sz="4000" b="1" dirty="0">
              <a:solidFill>
                <a:srgbClr val="0A6BB2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717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 4"/>
          <p:cNvGraphicFramePr/>
          <p:nvPr>
            <p:extLst/>
          </p:nvPr>
        </p:nvGraphicFramePr>
        <p:xfrm>
          <a:off x="999067" y="1294342"/>
          <a:ext cx="9649883" cy="5062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24B071E1-A55E-C44C-9B71-D5F2D0047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Controlling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ED466F4-3BB7-C24E-B6F3-281D110AC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0E025-FC33-BD44-BE1B-49054C92619B}" type="slidenum">
              <a:rPr lang="de-DE" smtClean="0"/>
              <a:t>9</a:t>
            </a:fld>
            <a:endParaRPr lang="de-DE"/>
          </a:p>
        </p:txBody>
      </p:sp>
      <p:pic>
        <p:nvPicPr>
          <p:cNvPr id="6" name="Bild 8">
            <a:extLst>
              <a:ext uri="{FF2B5EF4-FFF2-40B4-BE49-F238E27FC236}">
                <a16:creationId xmlns:a16="http://schemas.microsoft.com/office/drawing/2014/main" id="{426E8775-9421-7740-BB80-EB8F3C46DE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5823763"/>
            <a:ext cx="736470" cy="736470"/>
          </a:xfrm>
          <a:prstGeom prst="rect">
            <a:avLst/>
          </a:prstGeom>
        </p:spPr>
      </p:pic>
      <p:sp>
        <p:nvSpPr>
          <p:cNvPr id="7" name="Titel 1">
            <a:extLst>
              <a:ext uri="{FF2B5EF4-FFF2-40B4-BE49-F238E27FC236}">
                <a16:creationId xmlns:a16="http://schemas.microsoft.com/office/drawing/2014/main" id="{55D747F7-4DD9-4345-A90C-4C1DD964BDDB}"/>
              </a:ext>
            </a:extLst>
          </p:cNvPr>
          <p:cNvSpPr txBox="1">
            <a:spLocks/>
          </p:cNvSpPr>
          <p:nvPr/>
        </p:nvSpPr>
        <p:spPr>
          <a:xfrm>
            <a:off x="1058334" y="311680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  <a:t>Kampagnenübersicht (unsortiert)</a:t>
            </a:r>
            <a:br>
              <a:rPr lang="de-DE" sz="4000" b="1" dirty="0">
                <a:solidFill>
                  <a:srgbClr val="0A6BB2"/>
                </a:solidFill>
                <a:latin typeface="Avenir Book" charset="0"/>
                <a:ea typeface="Avenir Book" charset="0"/>
                <a:cs typeface="Avenir Book" charset="0"/>
              </a:rPr>
            </a:br>
            <a:r>
              <a:rPr lang="de-DE" sz="2000" dirty="0">
                <a:latin typeface="Avenir Book" charset="0"/>
                <a:ea typeface="Avenir Book" charset="0"/>
                <a:cs typeface="Avenir Book" charset="0"/>
              </a:rPr>
              <a:t>Controlling </a:t>
            </a:r>
            <a:endParaRPr lang="de-DE" sz="4000" b="1" dirty="0">
              <a:solidFill>
                <a:srgbClr val="0A6BB2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173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892</Words>
  <Application>Microsoft Macintosh PowerPoint</Application>
  <PresentationFormat>Breitbild</PresentationFormat>
  <Paragraphs>443</Paragraphs>
  <Slides>16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5" baseType="lpstr">
      <vt:lpstr>Arial</vt:lpstr>
      <vt:lpstr>Avenir Book</vt:lpstr>
      <vt:lpstr>Calibri</vt:lpstr>
      <vt:lpstr>Calibri Light</vt:lpstr>
      <vt:lpstr>Open Sans</vt:lpstr>
      <vt:lpstr>Open Sans Light</vt:lpstr>
      <vt:lpstr>Ubuntu</vt:lpstr>
      <vt:lpstr>Wingdings</vt:lpstr>
      <vt:lpstr>Office</vt:lpstr>
      <vt:lpstr>PowerPoint-Präsentation</vt:lpstr>
      <vt:lpstr>Übersicht</vt:lpstr>
      <vt:lpstr>Potenziale und Schwächen sichtbar machen</vt:lpstr>
      <vt:lpstr>PowerPoint-Präsentation</vt:lpstr>
      <vt:lpstr>Besucherquellen und Zielgruppen</vt:lpstr>
      <vt:lpstr>Konversionspyramide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Ertragsorientierung Performance Controlling</vt:lpstr>
      <vt:lpstr>Effizienz (CR) Performance Controlling </vt:lpstr>
      <vt:lpstr>PowerPoint-Präsentation</vt:lpstr>
      <vt:lpstr>Controlling Zusammenfassung Zusammenfassung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Office-Benutzer</dc:creator>
  <cp:lastModifiedBy>Microsoft Office-Benutzer</cp:lastModifiedBy>
  <cp:revision>42</cp:revision>
  <dcterms:created xsi:type="dcterms:W3CDTF">2018-05-06T10:21:05Z</dcterms:created>
  <dcterms:modified xsi:type="dcterms:W3CDTF">2023-06-04T21:21:49Z</dcterms:modified>
</cp:coreProperties>
</file>