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258" r:id="rId4"/>
    <p:sldId id="270" r:id="rId5"/>
    <p:sldId id="262" r:id="rId6"/>
    <p:sldId id="274" r:id="rId7"/>
    <p:sldId id="263" r:id="rId8"/>
    <p:sldId id="275" r:id="rId9"/>
    <p:sldId id="264" r:id="rId10"/>
    <p:sldId id="267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3"/>
    <p:restoredTop sz="93632"/>
  </p:normalViewPr>
  <p:slideViewPr>
    <p:cSldViewPr snapToGrid="0" snapToObjects="1">
      <p:cViewPr varScale="1">
        <p:scale>
          <a:sx n="131" d="100"/>
          <a:sy n="131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46190862711801E-2"/>
          <c:y val="1.2651555086979399E-2"/>
          <c:w val="0.52670932360616696"/>
          <c:h val="0.97373208422747903"/>
        </c:manualLayout>
      </c:layout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780-924A-B9FA-16A42006B73F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780-924A-B9FA-16A42006B73F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D780-924A-B9FA-16A42006B73F}"/>
              </c:ext>
            </c:extLst>
          </c:dPt>
          <c:dPt>
            <c:idx val="3"/>
            <c:bubble3D val="0"/>
            <c:spPr>
              <a:solidFill>
                <a:schemeClr val="accent2">
                  <a:lumMod val="9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D780-924A-B9FA-16A42006B73F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9-D780-924A-B9FA-16A42006B73F}"/>
              </c:ext>
            </c:extLst>
          </c:dPt>
          <c:dPt>
            <c:idx val="5"/>
            <c:bubble3D val="0"/>
            <c:spPr>
              <a:solidFill>
                <a:schemeClr val="accent3">
                  <a:lumMod val="9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D780-924A-B9FA-16A42006B73F}"/>
              </c:ext>
            </c:extLst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D780-924A-B9FA-16A42006B73F}"/>
              </c:ext>
            </c:extLst>
          </c:dPt>
          <c:dPt>
            <c:idx val="7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D780-924A-B9FA-16A42006B73F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lang="de-DE" sz="2800">
                      <a:solidFill>
                        <a:schemeClr val="bg1"/>
                      </a:solidFill>
                      <a:latin typeface="+mj-lt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780-924A-B9FA-16A42006B73F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lang="de-DE" sz="2800">
                      <a:solidFill>
                        <a:schemeClr val="bg1"/>
                      </a:solidFill>
                      <a:latin typeface="+mj-lt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780-924A-B9FA-16A42006B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de-DE" sz="2800">
                    <a:latin typeface="+mj-lt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Tabelle1!$A$2:$A$9</c:f>
              <c:strCache>
                <c:ptCount val="8"/>
                <c:pt idx="0">
                  <c:v>SEA Anzeigen</c:v>
                </c:pt>
                <c:pt idx="1">
                  <c:v>SEO (Generische Suche)</c:v>
                </c:pt>
                <c:pt idx="2">
                  <c:v>Portale (Shopping)</c:v>
                </c:pt>
                <c:pt idx="3">
                  <c:v>Preisvergleiche</c:v>
                </c:pt>
                <c:pt idx="4">
                  <c:v>Communitys</c:v>
                </c:pt>
                <c:pt idx="5">
                  <c:v>Display Werbenetze</c:v>
                </c:pt>
                <c:pt idx="6">
                  <c:v>Stammkunden (CRM)</c:v>
                </c:pt>
                <c:pt idx="7">
                  <c:v>Verlinkungen (Affiliates)</c:v>
                </c:pt>
              </c:strCache>
            </c:strRef>
          </c:cat>
          <c:val>
            <c:numRef>
              <c:f>Tabelle1!$B$2:$B$9</c:f>
              <c:numCache>
                <c:formatCode>0%</c:formatCode>
                <c:ptCount val="8"/>
                <c:pt idx="0">
                  <c:v>0.15272727272727299</c:v>
                </c:pt>
                <c:pt idx="1">
                  <c:v>0.21090909090909099</c:v>
                </c:pt>
                <c:pt idx="2">
                  <c:v>0.112727272727273</c:v>
                </c:pt>
                <c:pt idx="3">
                  <c:v>4.3636363636363598E-2</c:v>
                </c:pt>
                <c:pt idx="4">
                  <c:v>5.8181818181818203E-2</c:v>
                </c:pt>
                <c:pt idx="5">
                  <c:v>0.323636363636364</c:v>
                </c:pt>
                <c:pt idx="6">
                  <c:v>6.5454545454545404E-2</c:v>
                </c:pt>
                <c:pt idx="7">
                  <c:v>3.2727272727272702E-2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80-924A-B9FA-16A42006B7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61"/>
      </c:doughnutChart>
    </c:plotArea>
    <c:legend>
      <c:legendPos val="r"/>
      <c:layout>
        <c:manualLayout>
          <c:xMode val="edge"/>
          <c:yMode val="edge"/>
          <c:x val="0.55374371616721596"/>
          <c:y val="7.7241894578675793E-2"/>
          <c:w val="0.42380588653963203"/>
          <c:h val="0.89585097065818797"/>
        </c:manualLayout>
      </c:layout>
      <c:overlay val="0"/>
      <c:txPr>
        <a:bodyPr/>
        <a:lstStyle/>
        <a:p>
          <a:pPr>
            <a:defRPr lang="de-DE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5177165354299"/>
          <c:y val="7.13651210265384E-2"/>
          <c:w val="0.82240977690288697"/>
          <c:h val="0.76992125984252002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Gesamtkosten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73</c:v>
                </c:pt>
                <c:pt idx="1">
                  <c:v>193</c:v>
                </c:pt>
                <c:pt idx="2">
                  <c:v>348</c:v>
                </c:pt>
                <c:pt idx="3">
                  <c:v>563</c:v>
                </c:pt>
                <c:pt idx="4">
                  <c:v>733</c:v>
                </c:pt>
                <c:pt idx="5">
                  <c:v>871</c:v>
                </c:pt>
                <c:pt idx="6">
                  <c:v>981</c:v>
                </c:pt>
                <c:pt idx="7">
                  <c:v>1054</c:v>
                </c:pt>
                <c:pt idx="8">
                  <c:v>1107</c:v>
                </c:pt>
                <c:pt idx="9">
                  <c:v>1152</c:v>
                </c:pt>
                <c:pt idx="10">
                  <c:v>1190</c:v>
                </c:pt>
                <c:pt idx="11">
                  <c:v>1215</c:v>
                </c:pt>
                <c:pt idx="12">
                  <c:v>1237</c:v>
                </c:pt>
                <c:pt idx="13">
                  <c:v>1250</c:v>
                </c:pt>
              </c:numCache>
            </c:numRef>
          </c:cat>
          <c:val>
            <c:numRef>
              <c:f>Tabelle1!$B$2:$B$15</c:f>
              <c:numCache>
                <c:formatCode>#,##0"$";[Red]#,##0"$"</c:formatCode>
                <c:ptCount val="14"/>
                <c:pt idx="0">
                  <c:v>233.6</c:v>
                </c:pt>
                <c:pt idx="1">
                  <c:v>749</c:v>
                </c:pt>
                <c:pt idx="2">
                  <c:v>1725.5</c:v>
                </c:pt>
                <c:pt idx="3">
                  <c:v>3295</c:v>
                </c:pt>
                <c:pt idx="4">
                  <c:v>4527.5</c:v>
                </c:pt>
                <c:pt idx="5">
                  <c:v>5686.7</c:v>
                </c:pt>
                <c:pt idx="6">
                  <c:v>6841.7</c:v>
                </c:pt>
                <c:pt idx="7">
                  <c:v>7805.3</c:v>
                </c:pt>
                <c:pt idx="8">
                  <c:v>8637.4</c:v>
                </c:pt>
                <c:pt idx="9">
                  <c:v>9478.9</c:v>
                </c:pt>
                <c:pt idx="10">
                  <c:v>10345.299999999999</c:v>
                </c:pt>
                <c:pt idx="11">
                  <c:v>11005.3</c:v>
                </c:pt>
                <c:pt idx="12">
                  <c:v>11619.1</c:v>
                </c:pt>
                <c:pt idx="13">
                  <c:v>11999.999999999991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40-3C4A-B42D-7C4DB05BEA0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Gesamtgewinn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8"/>
            <c:spPr>
              <a:solidFill>
                <a:schemeClr val="accent6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73</c:v>
                </c:pt>
                <c:pt idx="1">
                  <c:v>193</c:v>
                </c:pt>
                <c:pt idx="2">
                  <c:v>348</c:v>
                </c:pt>
                <c:pt idx="3">
                  <c:v>563</c:v>
                </c:pt>
                <c:pt idx="4">
                  <c:v>733</c:v>
                </c:pt>
                <c:pt idx="5">
                  <c:v>871</c:v>
                </c:pt>
                <c:pt idx="6">
                  <c:v>981</c:v>
                </c:pt>
                <c:pt idx="7">
                  <c:v>1054</c:v>
                </c:pt>
                <c:pt idx="8">
                  <c:v>1107</c:v>
                </c:pt>
                <c:pt idx="9">
                  <c:v>1152</c:v>
                </c:pt>
                <c:pt idx="10">
                  <c:v>1190</c:v>
                </c:pt>
                <c:pt idx="11">
                  <c:v>1215</c:v>
                </c:pt>
                <c:pt idx="12">
                  <c:v>1237</c:v>
                </c:pt>
                <c:pt idx="13">
                  <c:v>1250</c:v>
                </c:pt>
              </c:numCache>
            </c:numRef>
          </c:cat>
          <c:val>
            <c:numRef>
              <c:f>Tabelle1!$C$2:$C$15</c:f>
              <c:numCache>
                <c:formatCode>#,##0"$";[Red]#,##0"$"</c:formatCode>
                <c:ptCount val="14"/>
                <c:pt idx="0">
                  <c:v>1226.4000000000001</c:v>
                </c:pt>
                <c:pt idx="1">
                  <c:v>3111</c:v>
                </c:pt>
                <c:pt idx="2">
                  <c:v>5234.5</c:v>
                </c:pt>
                <c:pt idx="3">
                  <c:v>7965</c:v>
                </c:pt>
                <c:pt idx="4">
                  <c:v>10132.5</c:v>
                </c:pt>
                <c:pt idx="5">
                  <c:v>11733.3</c:v>
                </c:pt>
                <c:pt idx="6">
                  <c:v>12778.3</c:v>
                </c:pt>
                <c:pt idx="7">
                  <c:v>13274.7</c:v>
                </c:pt>
                <c:pt idx="8">
                  <c:v>13502.6</c:v>
                </c:pt>
                <c:pt idx="9">
                  <c:v>13561.1</c:v>
                </c:pt>
                <c:pt idx="10">
                  <c:v>13454.7</c:v>
                </c:pt>
                <c:pt idx="11">
                  <c:v>13294.7</c:v>
                </c:pt>
                <c:pt idx="12">
                  <c:v>13120.9</c:v>
                </c:pt>
                <c:pt idx="13">
                  <c:v>13000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40-3C4A-B42D-7C4DB05BE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7672944"/>
        <c:axId val="-1047669184"/>
      </c:lineChart>
      <c:catAx>
        <c:axId val="-1047672944"/>
        <c:scaling>
          <c:orientation val="minMax"/>
        </c:scaling>
        <c:delete val="0"/>
        <c:axPos val="b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de-DE" sz="1400" b="0" i="0" u="none" strike="noStrike" kern="1200" baseline="0" noProof="0">
                    <a:solidFill>
                      <a:prstClr val="black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b="0" i="0" baseline="0" dirty="0" err="1">
                    <a:effectLst/>
                  </a:rPr>
                  <a:t>Konversionen</a:t>
                </a:r>
                <a:r>
                  <a:rPr lang="en-US" sz="1600" b="0" i="0" baseline="0" dirty="0">
                    <a:effectLst/>
                  </a:rPr>
                  <a:t> (</a:t>
                </a:r>
                <a:r>
                  <a:rPr lang="en-US" sz="1600" b="0" i="0" baseline="0" dirty="0" err="1">
                    <a:effectLst/>
                  </a:rPr>
                  <a:t>kum</a:t>
                </a:r>
                <a:r>
                  <a:rPr lang="en-US" sz="1600" b="0" i="0" baseline="0" dirty="0">
                    <a:effectLst/>
                  </a:rPr>
                  <a:t>)</a:t>
                </a:r>
                <a:endParaRPr lang="de-DE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41949204396325501"/>
              <c:y val="0.91869130941965604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669184"/>
        <c:crossesAt val="0"/>
        <c:auto val="1"/>
        <c:lblAlgn val="ctr"/>
        <c:lblOffset val="100"/>
        <c:noMultiLvlLbl val="0"/>
      </c:catAx>
      <c:valAx>
        <c:axId val="-1047669184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de-DE" sz="1600" b="0" noProof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600" b="0" i="0" baseline="0" dirty="0">
                    <a:effectLst/>
                  </a:rPr>
                  <a:t>Gewinn &amp; Kosten</a:t>
                </a:r>
                <a:endParaRPr lang="de-DE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3430938320209999E-2"/>
              <c:y val="0.37178871391076102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solidFill>
            <a:srgbClr val="FFFFFF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672944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ayout>
        <c:manualLayout>
          <c:xMode val="edge"/>
          <c:yMode val="edge"/>
          <c:x val="0.61713238188976405"/>
          <c:y val="0.92187182852143501"/>
          <c:w val="0.33916609251968499"/>
          <c:h val="4.4382764654418198E-2"/>
        </c:manualLayout>
      </c:layout>
      <c:overlay val="0"/>
      <c:txPr>
        <a:bodyPr/>
        <a:lstStyle/>
        <a:p>
          <a:pPr>
            <a:defRPr lang="de-DE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1843832021"/>
          <c:y val="7.13651210265384E-2"/>
          <c:w val="0.85574311023622096"/>
          <c:h val="0.81806940799066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CPA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73</c:v>
                </c:pt>
                <c:pt idx="1">
                  <c:v>193</c:v>
                </c:pt>
                <c:pt idx="2">
                  <c:v>348</c:v>
                </c:pt>
                <c:pt idx="3">
                  <c:v>563</c:v>
                </c:pt>
                <c:pt idx="4">
                  <c:v>733</c:v>
                </c:pt>
                <c:pt idx="5">
                  <c:v>871</c:v>
                </c:pt>
                <c:pt idx="6">
                  <c:v>981</c:v>
                </c:pt>
                <c:pt idx="7">
                  <c:v>1054</c:v>
                </c:pt>
                <c:pt idx="8">
                  <c:v>1107</c:v>
                </c:pt>
                <c:pt idx="9">
                  <c:v>1152</c:v>
                </c:pt>
                <c:pt idx="10">
                  <c:v>1190</c:v>
                </c:pt>
                <c:pt idx="11">
                  <c:v>1215</c:v>
                </c:pt>
                <c:pt idx="12">
                  <c:v>1237</c:v>
                </c:pt>
                <c:pt idx="13">
                  <c:v>1250</c:v>
                </c:pt>
              </c:numCache>
            </c:numRef>
          </c:cat>
          <c:val>
            <c:numRef>
              <c:f>Tabelle1!$B$2:$B$15</c:f>
              <c:numCache>
                <c:formatCode>#,##0.0"$";[Red]#,##0.0"$"</c:formatCode>
                <c:ptCount val="14"/>
                <c:pt idx="0">
                  <c:v>3.2</c:v>
                </c:pt>
                <c:pt idx="1">
                  <c:v>4.2949999999999946</c:v>
                </c:pt>
                <c:pt idx="2">
                  <c:v>6.3</c:v>
                </c:pt>
                <c:pt idx="3">
                  <c:v>7.3</c:v>
                </c:pt>
                <c:pt idx="4">
                  <c:v>7.25</c:v>
                </c:pt>
                <c:pt idx="5">
                  <c:v>8.4</c:v>
                </c:pt>
                <c:pt idx="6">
                  <c:v>10.5</c:v>
                </c:pt>
                <c:pt idx="7">
                  <c:v>13.2</c:v>
                </c:pt>
                <c:pt idx="8">
                  <c:v>15.7</c:v>
                </c:pt>
                <c:pt idx="9">
                  <c:v>18.7</c:v>
                </c:pt>
                <c:pt idx="10">
                  <c:v>22.8</c:v>
                </c:pt>
                <c:pt idx="11">
                  <c:v>26.4</c:v>
                </c:pt>
                <c:pt idx="12">
                  <c:v>27.9</c:v>
                </c:pt>
                <c:pt idx="13">
                  <c:v>29.3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22-E94F-BF2C-6F97068295C1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Grenzgewinn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8"/>
            <c:spPr>
              <a:solidFill>
                <a:schemeClr val="accent6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73</c:v>
                </c:pt>
                <c:pt idx="1">
                  <c:v>193</c:v>
                </c:pt>
                <c:pt idx="2">
                  <c:v>348</c:v>
                </c:pt>
                <c:pt idx="3">
                  <c:v>563</c:v>
                </c:pt>
                <c:pt idx="4">
                  <c:v>733</c:v>
                </c:pt>
                <c:pt idx="5">
                  <c:v>871</c:v>
                </c:pt>
                <c:pt idx="6">
                  <c:v>981</c:v>
                </c:pt>
                <c:pt idx="7">
                  <c:v>1054</c:v>
                </c:pt>
                <c:pt idx="8">
                  <c:v>1107</c:v>
                </c:pt>
                <c:pt idx="9">
                  <c:v>1152</c:v>
                </c:pt>
                <c:pt idx="10">
                  <c:v>1190</c:v>
                </c:pt>
                <c:pt idx="11">
                  <c:v>1215</c:v>
                </c:pt>
                <c:pt idx="12">
                  <c:v>1237</c:v>
                </c:pt>
                <c:pt idx="13">
                  <c:v>1250</c:v>
                </c:pt>
              </c:numCache>
            </c:numRef>
          </c:cat>
          <c:val>
            <c:numRef>
              <c:f>Tabelle1!$C$2:$C$15</c:f>
              <c:numCache>
                <c:formatCode>#,##0.0"$";[Red]#,##0.0"$"</c:formatCode>
                <c:ptCount val="14"/>
                <c:pt idx="0">
                  <c:v>16.8</c:v>
                </c:pt>
                <c:pt idx="1">
                  <c:v>15.705</c:v>
                </c:pt>
                <c:pt idx="2">
                  <c:v>13.7</c:v>
                </c:pt>
                <c:pt idx="3">
                  <c:v>12.7</c:v>
                </c:pt>
                <c:pt idx="4">
                  <c:v>12.75</c:v>
                </c:pt>
                <c:pt idx="5">
                  <c:v>11.6</c:v>
                </c:pt>
                <c:pt idx="6">
                  <c:v>9.5</c:v>
                </c:pt>
                <c:pt idx="7">
                  <c:v>6.8000000000000007</c:v>
                </c:pt>
                <c:pt idx="8">
                  <c:v>4.3000000000000016</c:v>
                </c:pt>
                <c:pt idx="9">
                  <c:v>1.3000000000000009</c:v>
                </c:pt>
                <c:pt idx="10">
                  <c:v>-2.8000000000000012</c:v>
                </c:pt>
                <c:pt idx="11">
                  <c:v>-6.3999999999999986</c:v>
                </c:pt>
                <c:pt idx="12">
                  <c:v>-7.8999999999999986</c:v>
                </c:pt>
                <c:pt idx="13">
                  <c:v>-9.3000000000000043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22-E94F-BF2C-6F9706829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7632816"/>
        <c:axId val="-1047629056"/>
      </c:lineChart>
      <c:catAx>
        <c:axId val="-1047632816"/>
        <c:scaling>
          <c:orientation val="minMax"/>
        </c:scaling>
        <c:delete val="0"/>
        <c:axPos val="b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de-DE" sz="1400" b="0" i="0" u="none" strike="noStrike" kern="1200" baseline="0" noProof="0">
                    <a:solidFill>
                      <a:prstClr val="black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b="0" i="0" baseline="0" dirty="0" err="1">
                    <a:effectLst/>
                  </a:rPr>
                  <a:t>Konversionen</a:t>
                </a:r>
                <a:r>
                  <a:rPr lang="en-US" sz="1600" b="0" i="0" baseline="0" dirty="0">
                    <a:effectLst/>
                  </a:rPr>
                  <a:t> (</a:t>
                </a:r>
                <a:r>
                  <a:rPr lang="en-US" sz="1600" b="0" i="0" baseline="0" dirty="0" err="1">
                    <a:effectLst/>
                  </a:rPr>
                  <a:t>kum</a:t>
                </a:r>
                <a:r>
                  <a:rPr lang="en-US" sz="1600" b="0" i="0" baseline="0" dirty="0">
                    <a:effectLst/>
                  </a:rPr>
                  <a:t>)</a:t>
                </a:r>
                <a:endParaRPr lang="de-DE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454908710629921"/>
              <c:y val="0.91869130941965604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629056"/>
        <c:crossesAt val="0"/>
        <c:auto val="1"/>
        <c:lblAlgn val="ctr"/>
        <c:lblOffset val="100"/>
        <c:noMultiLvlLbl val="0"/>
      </c:catAx>
      <c:valAx>
        <c:axId val="-1047629056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de-DE" sz="1600" b="0" noProof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b="0" i="0" baseline="0" dirty="0" err="1">
                    <a:effectLst/>
                  </a:rPr>
                  <a:t>spez</a:t>
                </a:r>
                <a:r>
                  <a:rPr lang="en-US" sz="1600" b="0" i="0" baseline="0" dirty="0">
                    <a:effectLst/>
                  </a:rPr>
                  <a:t>. </a:t>
                </a:r>
                <a:r>
                  <a:rPr lang="en-US" sz="1600" b="0" i="0" baseline="0" dirty="0" err="1">
                    <a:effectLst/>
                  </a:rPr>
                  <a:t>Gewinn</a:t>
                </a:r>
                <a:endParaRPr lang="de-DE" sz="16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3430938320209999E-2"/>
              <c:y val="0.37178871391076102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solidFill>
            <a:srgbClr val="FFFFFF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632816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ayout>
        <c:manualLayout>
          <c:xMode val="edge"/>
          <c:yMode val="edge"/>
          <c:x val="0.70567404855643101"/>
          <c:y val="0.92187182852143501"/>
          <c:w val="0.25062442585301797"/>
          <c:h val="4.4382764654418198E-2"/>
        </c:manualLayout>
      </c:layout>
      <c:overlay val="0"/>
      <c:txPr>
        <a:bodyPr/>
        <a:lstStyle/>
        <a:p>
          <a:pPr>
            <a:defRPr lang="de-DE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5177165354299"/>
          <c:y val="7.13651210265384E-2"/>
          <c:w val="0.82240977690288697"/>
          <c:h val="0.81806940799066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Gewinn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10</c:v>
                </c:pt>
                <c:pt idx="6">
                  <c:v>5</c:v>
                </c:pt>
                <c:pt idx="7">
                  <c:v>1</c:v>
                </c:pt>
                <c:pt idx="8">
                  <c:v>11</c:v>
                </c:pt>
                <c:pt idx="9">
                  <c:v>9</c:v>
                </c:pt>
                <c:pt idx="10">
                  <c:v>12</c:v>
                </c:pt>
                <c:pt idx="11">
                  <c:v>14</c:v>
                </c:pt>
                <c:pt idx="12">
                  <c:v>12</c:v>
                </c:pt>
                <c:pt idx="13">
                  <c:v>8</c:v>
                </c:pt>
              </c:numCache>
            </c:numRef>
          </c:cat>
          <c:val>
            <c:numRef>
              <c:f>Tabelle1!$B$2:$B$15</c:f>
              <c:numCache>
                <c:formatCode>#,##0"$";[Red]#,##0"$"</c:formatCode>
                <c:ptCount val="14"/>
                <c:pt idx="0">
                  <c:v>1408.9</c:v>
                </c:pt>
                <c:pt idx="1">
                  <c:v>1335.9</c:v>
                </c:pt>
                <c:pt idx="2">
                  <c:v>3102.5</c:v>
                </c:pt>
                <c:pt idx="3">
                  <c:v>3590.5</c:v>
                </c:pt>
                <c:pt idx="4">
                  <c:v>1760</c:v>
                </c:pt>
                <c:pt idx="5">
                  <c:v>2201</c:v>
                </c:pt>
                <c:pt idx="6">
                  <c:v>1704.6</c:v>
                </c:pt>
                <c:pt idx="7">
                  <c:v>48.099999999999952</c:v>
                </c:pt>
                <c:pt idx="8">
                  <c:v>-121.5</c:v>
                </c:pt>
                <c:pt idx="9">
                  <c:v>-400.2</c:v>
                </c:pt>
                <c:pt idx="10">
                  <c:v>-328.59999999999962</c:v>
                </c:pt>
                <c:pt idx="11">
                  <c:v>-303.60000000000002</c:v>
                </c:pt>
                <c:pt idx="12">
                  <c:v>-524.4</c:v>
                </c:pt>
                <c:pt idx="13">
                  <c:v>-472.49999999999949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2-FE4F-A829-FAED8FCBCBED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Gewinn (kum)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8"/>
            <c:spPr>
              <a:solidFill>
                <a:schemeClr val="accent6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10</c:v>
                </c:pt>
                <c:pt idx="6">
                  <c:v>5</c:v>
                </c:pt>
                <c:pt idx="7">
                  <c:v>1</c:v>
                </c:pt>
                <c:pt idx="8">
                  <c:v>11</c:v>
                </c:pt>
                <c:pt idx="9">
                  <c:v>9</c:v>
                </c:pt>
                <c:pt idx="10">
                  <c:v>12</c:v>
                </c:pt>
                <c:pt idx="11">
                  <c:v>14</c:v>
                </c:pt>
                <c:pt idx="12">
                  <c:v>12</c:v>
                </c:pt>
                <c:pt idx="13">
                  <c:v>8</c:v>
                </c:pt>
              </c:numCache>
            </c:numRef>
          </c:cat>
          <c:val>
            <c:numRef>
              <c:f>Tabelle1!$C$2:$C$15</c:f>
              <c:numCache>
                <c:formatCode>#,##0"$";[Red]#,##0"$"</c:formatCode>
                <c:ptCount val="14"/>
                <c:pt idx="0">
                  <c:v>1408.9</c:v>
                </c:pt>
                <c:pt idx="1">
                  <c:v>2744.8</c:v>
                </c:pt>
                <c:pt idx="2">
                  <c:v>5847.3</c:v>
                </c:pt>
                <c:pt idx="3">
                  <c:v>9437.7999999999902</c:v>
                </c:pt>
                <c:pt idx="4">
                  <c:v>11197.8</c:v>
                </c:pt>
                <c:pt idx="5">
                  <c:v>13398.8</c:v>
                </c:pt>
                <c:pt idx="6">
                  <c:v>15103.4</c:v>
                </c:pt>
                <c:pt idx="7">
                  <c:v>15151.5</c:v>
                </c:pt>
                <c:pt idx="8">
                  <c:v>15030</c:v>
                </c:pt>
                <c:pt idx="9">
                  <c:v>14629.8</c:v>
                </c:pt>
                <c:pt idx="10">
                  <c:v>14301.2</c:v>
                </c:pt>
                <c:pt idx="11">
                  <c:v>13997.6</c:v>
                </c:pt>
                <c:pt idx="12">
                  <c:v>13473.2</c:v>
                </c:pt>
                <c:pt idx="13">
                  <c:v>13000.7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2-FE4F-A829-FAED8FCBCB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7592688"/>
        <c:axId val="-1047588928"/>
      </c:lineChart>
      <c:catAx>
        <c:axId val="-1047592688"/>
        <c:scaling>
          <c:orientation val="minMax"/>
        </c:scaling>
        <c:delete val="0"/>
        <c:axPos val="b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de-DE" sz="1400" b="0" i="0" u="none" strike="noStrike" kern="1200" baseline="0" noProof="0">
                    <a:solidFill>
                      <a:prstClr val="black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600" b="0" i="0" baseline="0" noProof="0" dirty="0">
                    <a:effectLst/>
                  </a:rPr>
                  <a:t>Kampagnen</a:t>
                </a:r>
                <a:endParaRPr lang="de-DE" sz="1400" noProof="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47574204396325498"/>
              <c:y val="0.91869130941965604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588928"/>
        <c:crossesAt val="0"/>
        <c:auto val="1"/>
        <c:lblAlgn val="ctr"/>
        <c:lblOffset val="100"/>
        <c:noMultiLvlLbl val="0"/>
      </c:catAx>
      <c:valAx>
        <c:axId val="-1047588928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de-DE" sz="1600" b="0" noProof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de-DE" sz="1600" b="0" i="0" u="none" strike="noStrike" baseline="0" noProof="0" dirty="0">
                    <a:effectLst/>
                  </a:rPr>
                  <a:t>Gewinn</a:t>
                </a:r>
                <a:endParaRPr lang="de-DE" sz="1600" b="0" noProof="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c:rich>
          </c:tx>
          <c:layout>
            <c:manualLayout>
              <c:xMode val="edge"/>
              <c:yMode val="edge"/>
              <c:x val="2.3430938320209999E-2"/>
              <c:y val="0.37178871391076102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solidFill>
            <a:srgbClr val="FFFFFF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7592688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ayout>
        <c:manualLayout>
          <c:xMode val="edge"/>
          <c:yMode val="edge"/>
          <c:x val="0.70706644553131193"/>
          <c:y val="0.30927468388864071"/>
          <c:w val="0.25062442585301797"/>
          <c:h val="0.23368308912396402"/>
        </c:manualLayout>
      </c:layout>
      <c:overlay val="0"/>
      <c:txPr>
        <a:bodyPr/>
        <a:lstStyle/>
        <a:p>
          <a:pPr>
            <a:defRPr lang="de-DE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563F0-11CF-1E40-AE4B-27504D2916AE}" type="datetimeFigureOut">
              <a:rPr lang="de-DE" smtClean="0"/>
              <a:t>04.06.23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5DE9C-2A62-4D4F-A166-AF23B9433C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72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192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526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 </a:t>
            </a:r>
            <a:r>
              <a:rPr lang="en-US" dirty="0" err="1"/>
              <a:t>Partielle</a:t>
            </a:r>
            <a:r>
              <a:rPr lang="en-US" dirty="0"/>
              <a:t> </a:t>
            </a:r>
            <a:r>
              <a:rPr lang="en-US" dirty="0" err="1"/>
              <a:t>Optimierung</a:t>
            </a:r>
            <a:r>
              <a:rPr lang="en-US" dirty="0"/>
              <a:t> </a:t>
            </a:r>
            <a:r>
              <a:rPr lang="en-US" dirty="0" err="1"/>
              <a:t>Menge.xls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325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 </a:t>
            </a:r>
            <a:r>
              <a:rPr lang="en-US" dirty="0" err="1"/>
              <a:t>Partielle</a:t>
            </a:r>
            <a:r>
              <a:rPr lang="en-US" dirty="0"/>
              <a:t> </a:t>
            </a:r>
            <a:r>
              <a:rPr lang="en-US" dirty="0" err="1"/>
              <a:t>Optimierung</a:t>
            </a:r>
            <a:r>
              <a:rPr lang="en-US" dirty="0"/>
              <a:t> </a:t>
            </a:r>
            <a:r>
              <a:rPr lang="en-US" dirty="0" err="1"/>
              <a:t>Menge.xls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30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 </a:t>
            </a:r>
            <a:r>
              <a:rPr lang="en-US" dirty="0" err="1"/>
              <a:t>Partielle</a:t>
            </a:r>
            <a:r>
              <a:rPr lang="en-US" dirty="0"/>
              <a:t> </a:t>
            </a:r>
            <a:r>
              <a:rPr lang="en-US" dirty="0" err="1"/>
              <a:t>Optimierung</a:t>
            </a:r>
            <a:r>
              <a:rPr lang="en-US" dirty="0"/>
              <a:t> </a:t>
            </a:r>
            <a:r>
              <a:rPr lang="en-US" dirty="0" err="1"/>
              <a:t>Menge.xls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19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D3C59-343F-E449-A509-73620F30B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DCB8816-5F64-2B45-9F85-38BC55B24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E43CF2-B724-8343-9D8B-33405352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F60F-FAE0-1948-95A5-F21E107E7BA7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DBA58F-867D-5945-9DEC-A664848E3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025719-BCEB-0B44-B4BB-FA3BC0A8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66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F3584-7704-9A4F-9E6E-A1D88E2C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A74274-1E7E-A24C-BE7D-0EA222D19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762856-F8D1-8947-B985-F0AE166E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A65-3486-2241-BE65-292E163CC53D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32404B-0E74-A44D-8C43-0F4B83451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0E31B-1BCB-9C4B-A25B-CF38A38B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25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E5B1CCB-F234-F84B-8447-CFE07E03B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C7A349-6988-9B42-BB24-39D04F5AD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3FEB5D-1551-0049-B32E-6BD7AC7C8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46C2-2DF7-8C40-A460-E90AD1E2875C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BCA3D6-6083-DB4B-92D9-BA7E9094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DE5A75-3470-F74D-ADB6-4E5EED90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84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3A976-9537-7849-8C9A-58E4DC01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9F746-862D-D54A-B218-ACB2028C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6AA599-12A6-F745-AFB5-5C5A5E4C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E91E-99D3-E947-8DED-C02DD6FC5A97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ED069A-15F0-A748-BA4D-DE906A5C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BB41A5-F366-1344-8FA5-576D7B31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84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0B548-A9E6-0943-8C67-65CE38D9E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9D8B89-9114-164C-9BC5-44169FAC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2EF0CF-537C-4D4E-895F-BF03653A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718F-2201-6342-87F1-B2E0AD0CFEE8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316F7F-F7CF-844B-92BD-982EAE96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6FC7C7-8BD2-1C41-889C-827CEE77E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30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23171-3E15-C040-A237-0A38F0FC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FC58D5-F6DC-C747-B0B2-B1DDD33A0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E5FB42-AF8B-944F-B4F3-17C128A60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324DA2-AF90-AF49-822A-73C9F53E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0188-8E0F-0C44-891C-FBC0D4BE25BD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9426B4-D6D4-0249-A89C-28994A59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537652-7873-7740-889C-2E62806A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70E0A-952A-0E42-BCDF-6E76BB9D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0F91E2-B6D0-F647-98E1-26655C346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6D420F-458D-164F-BE53-E78D647B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AB28F9-31C4-9647-9D40-71E0BD0F9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C5264A-6F54-D44E-80D6-F23A50A54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9950CA-44A2-4F40-96BD-9732AC31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1D5-6878-A046-9D42-C936577AD194}" type="datetime1">
              <a:rPr lang="de-DE" smtClean="0"/>
              <a:t>04.06.23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B3BEAD9-4576-514D-BC92-8B465908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464780A-7384-6247-8838-0B3097C3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6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9B117-C4EB-4D46-97B8-A41FC44B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AEFB86-0E7C-E143-B9E7-94F9ED39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307C-10A4-834F-8D56-E1C66AB55D54}" type="datetime1">
              <a:rPr lang="de-DE" smtClean="0"/>
              <a:t>04.06.23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9B51D5-F44A-AE49-B1C1-4A82FAC4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933A1F-0DEA-E947-9C09-25920608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39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B7816C-6D1E-E140-9F69-240EF64C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091D-504E-484F-BBFF-40563956627B}" type="datetime1">
              <a:rPr lang="de-DE" smtClean="0"/>
              <a:t>04.06.23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465071-9703-5A47-8E00-62AEA17EE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E467DF-A808-BF4E-91EC-68BDE35EE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2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C91AC-59A5-9D4F-AC45-97B6DC80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B2F29A-BB34-D34D-A696-A734E038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4DDE95-390B-594B-8C80-84B62A8A2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4923D1-62F1-CF46-95D8-B3EAAE92A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16DA-FF06-D849-87E3-E2F513723E3A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B1DEA4-2438-274C-9D7E-C630BA41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335354-92B6-984F-B8F0-5A5A3315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7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3BCEE-E374-1647-9617-D9B4C0283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CCC705-87CC-BF4E-95AC-9F583502D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6185D2-7489-6941-AD8B-4BF1E0E18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EE9386-7862-0140-AA3F-55A054E8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5DAD-690A-4045-B10B-E664AB238760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2AB21B-C620-074D-B20C-F157956A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EE0EB4-336A-EB42-BD4B-1A5DAF76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5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0D9DB1-B8E3-F146-9A17-623FF367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520FEB-9668-994B-8ACF-5E10A554A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EA6013-0ADB-8040-96E3-CA04BF6DC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58CD-4674-C649-B226-E880ED1DE42B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B76D5F-B929-1245-B276-70F029FF0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6A1C0D-5DBF-454F-A650-BD99D9E24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26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7164" y="1410953"/>
            <a:ext cx="621217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Web-Business</a:t>
            </a:r>
          </a:p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Controlling und Optimierung</a:t>
            </a:r>
          </a:p>
          <a:p>
            <a:r>
              <a:rPr lang="de-DE" sz="2400" b="1" dirty="0">
                <a:solidFill>
                  <a:sysClr val="windowText" lastClr="000000"/>
                </a:solidFill>
                <a:latin typeface="Avenir Book" charset="0"/>
                <a:ea typeface="Avenir Book" charset="0"/>
                <a:cs typeface="Avenir Book" charset="0"/>
              </a:rPr>
              <a:t>Teil 4-2: Ertragscontrolling</a:t>
            </a:r>
          </a:p>
          <a:p>
            <a:endParaRPr lang="de-DE" dirty="0">
              <a:solidFill>
                <a:sysClr val="windowText" lastClr="0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14867" y="6339416"/>
            <a:ext cx="4114800" cy="365125"/>
          </a:xfrm>
        </p:spPr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3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41249" y="1408176"/>
            <a:ext cx="51404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Zusammenfassung Controlling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1852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</a:rPr>
              <a:t>Controlling Zusammenfassung</a:t>
            </a:r>
            <a:br>
              <a:rPr lang="de-DE" dirty="0"/>
            </a:br>
            <a:r>
              <a:rPr lang="de-DE" sz="2000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15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Kampagnen werden nach den Besuchern geordnet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Der Controlling-Bericht listet Kosten und Gewinne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Besucherquellen werden wie Kampagnen geordnet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Grenzbetrachtungen zeigen Maxima und Wendepunkte auf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Der ganzheitliche Bericht ist die Königsdisziplin im Controlling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Im Optimum haben die Kampagnen gleiche Grenzerträge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11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4936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26497"/>
          </a:xfrm>
        </p:spPr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Controlling als Analysewerkzeug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Kostenermittlung auf Konversionsstufen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Kampagnen nach Grenzgewinnen sortieren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Ganzheitlicher Report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Zusammenfassung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2167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/>
        </p:nvGraphicFramePr>
        <p:xfrm>
          <a:off x="538163" y="487363"/>
          <a:ext cx="11134725" cy="602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0482D1-57B2-514E-AAAB-278AB8D45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C823C5-2574-2046-8AE4-098D390D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3</a:t>
            </a:fld>
            <a:endParaRPr lang="de-DE"/>
          </a:p>
        </p:txBody>
      </p:sp>
      <p:pic>
        <p:nvPicPr>
          <p:cNvPr id="5" name="Bild 8">
            <a:extLst>
              <a:ext uri="{FF2B5EF4-FFF2-40B4-BE49-F238E27FC236}">
                <a16:creationId xmlns:a16="http://schemas.microsoft.com/office/drawing/2014/main" id="{0942D6D5-4841-AF41-9270-B33A277FE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8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Ergebnisorientierung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2716095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Zielaktion steht im Zähler der Konversionskosten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Kosten stehen im Nenner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Kosten der Besucherquellen werden mit den Zielaktionen bewertet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Ausbau der besten Quellen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Verbessern schlechterer Quellen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Beenden verlusteinbringender Quellen</a:t>
            </a:r>
          </a:p>
          <a:p>
            <a:pPr marL="0" lv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Produktion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Gestreifter Pfeil nach rechts 7">
            <a:extLst>
              <a:ext uri="{FF2B5EF4-FFF2-40B4-BE49-F238E27FC236}">
                <a16:creationId xmlns:a16="http://schemas.microsoft.com/office/drawing/2014/main" id="{DF75D0AD-3415-1941-A217-4FBAC5BABF77}"/>
              </a:ext>
            </a:extLst>
          </p:cNvPr>
          <p:cNvSpPr/>
          <p:nvPr/>
        </p:nvSpPr>
        <p:spPr>
          <a:xfrm>
            <a:off x="2584173" y="4353339"/>
            <a:ext cx="6304722" cy="1804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Zielaktion und Kosten</a:t>
            </a:r>
          </a:p>
        </p:txBody>
      </p:sp>
    </p:spTree>
    <p:extLst>
      <p:ext uri="{BB962C8B-B14F-4D97-AF65-F5344CB8AC3E}">
        <p14:creationId xmlns:p14="http://schemas.microsoft.com/office/powerpoint/2010/main" val="16772632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37323801"/>
              </p:ext>
            </p:extLst>
          </p:nvPr>
        </p:nvGraphicFramePr>
        <p:xfrm>
          <a:off x="1769165" y="1470424"/>
          <a:ext cx="8653670" cy="435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065F250-739B-E342-A1E6-70456126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FC4B529-212C-D443-ABBE-A9C70730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5</a:t>
            </a:fld>
            <a:endParaRPr lang="de-DE"/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2C3301D3-D258-4F43-862C-878638F82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8EA65E0E-FFF7-784F-9208-5B89E0EA378F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691284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Ads Kampagnen kumuliert 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0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Ertragscontrolling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2517312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Zur Verdeutlichung der Steigung wird die 1. Ableitung berechnet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Grenzkosten sind der jeweilige CPA (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cost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per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action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)</a:t>
            </a:r>
          </a:p>
          <a:p>
            <a:pPr lvl="0"/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Der Grenzgewinn darf nicht Null werden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Der Schnittpunkt der Grenzwerte ist der Maximalgewinn</a:t>
            </a:r>
          </a:p>
          <a:p>
            <a:pPr lvl="0"/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In der Detailanalyse werden den Kampagnen spezifische Erträge zugeordnet</a:t>
            </a:r>
          </a:p>
          <a:p>
            <a:pPr marL="0" lv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Produktion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Gestreifter Pfeil nach rechts 7">
            <a:extLst>
              <a:ext uri="{FF2B5EF4-FFF2-40B4-BE49-F238E27FC236}">
                <a16:creationId xmlns:a16="http://schemas.microsoft.com/office/drawing/2014/main" id="{DF75D0AD-3415-1941-A217-4FBAC5BABF77}"/>
              </a:ext>
            </a:extLst>
          </p:cNvPr>
          <p:cNvSpPr/>
          <p:nvPr/>
        </p:nvSpPr>
        <p:spPr>
          <a:xfrm>
            <a:off x="2584173" y="4353339"/>
            <a:ext cx="6304722" cy="1804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Ertragsdaten</a:t>
            </a:r>
          </a:p>
        </p:txBody>
      </p:sp>
    </p:spTree>
    <p:extLst>
      <p:ext uri="{BB962C8B-B14F-4D97-AF65-F5344CB8AC3E}">
        <p14:creationId xmlns:p14="http://schemas.microsoft.com/office/powerpoint/2010/main" val="324158280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793950489"/>
              </p:ext>
            </p:extLst>
          </p:nvPr>
        </p:nvGraphicFramePr>
        <p:xfrm>
          <a:off x="999067" y="1500728"/>
          <a:ext cx="10495722" cy="469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02973E3-AB37-024C-A530-A9228C676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E9DA28A-B818-F04C-9EB5-38A1B43E3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7</a:t>
            </a:fld>
            <a:endParaRPr lang="de-DE"/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64216C29-C2EE-F340-83C1-BEDC726B58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FD3D3F61-2BEE-6349-97A1-864FD2A59178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Ertragscontrolling</a:t>
            </a:r>
            <a:br>
              <a:rPr lang="de-DE" sz="4000" b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1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Gewinnorientierung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1980599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Der Gesamtgewinn aus den Quellen wird wie bei den Kampagnen ermittelt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Substitution zwischen den Kampagnen wird mit dem ganzheitlichen Report vorbereitet</a:t>
            </a:r>
          </a:p>
          <a:p>
            <a:pPr lvl="0"/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Ertragsrechnung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ordnet die Besucherquellen nach dem Grenzgewinn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Kontrollgröße ist Gewinn pro Konversion – hilfsweise KUR</a:t>
            </a:r>
            <a:endParaRPr lang="de-DE" sz="2200" b="1" dirty="0">
              <a:latin typeface="Avenir Book" charset="0"/>
              <a:ea typeface="Avenir Book" charset="0"/>
              <a:cs typeface="Avenir Book" charset="0"/>
            </a:endParaRPr>
          </a:p>
          <a:p>
            <a:pPr marL="0" lv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Produktion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Gestreifter Pfeil nach rechts 7">
            <a:extLst>
              <a:ext uri="{FF2B5EF4-FFF2-40B4-BE49-F238E27FC236}">
                <a16:creationId xmlns:a16="http://schemas.microsoft.com/office/drawing/2014/main" id="{DF75D0AD-3415-1941-A217-4FBAC5BABF77}"/>
              </a:ext>
            </a:extLst>
          </p:cNvPr>
          <p:cNvSpPr/>
          <p:nvPr/>
        </p:nvSpPr>
        <p:spPr>
          <a:xfrm>
            <a:off x="2584173" y="4353339"/>
            <a:ext cx="6304722" cy="1804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/>
              <a:t>Ebook</a:t>
            </a:r>
            <a:r>
              <a:rPr lang="de-DE" sz="2800" dirty="0"/>
              <a:t> Controlling Web-Business</a:t>
            </a:r>
          </a:p>
        </p:txBody>
      </p:sp>
    </p:spTree>
    <p:extLst>
      <p:ext uri="{BB962C8B-B14F-4D97-AF65-F5344CB8AC3E}">
        <p14:creationId xmlns:p14="http://schemas.microsoft.com/office/powerpoint/2010/main" val="9115254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06085092"/>
              </p:ext>
            </p:extLst>
          </p:nvPr>
        </p:nvGraphicFramePr>
        <p:xfrm>
          <a:off x="999067" y="1133060"/>
          <a:ext cx="9120809" cy="483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9B25D62-B40E-A144-A873-74EB6E51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220BF4C-ED07-9A46-AD83-6F246464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9</a:t>
            </a:fld>
            <a:endParaRPr lang="de-DE"/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CDB890A1-1A02-D143-8C2A-FA8606374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98A44A99-38BA-784B-8767-F893601BEBBD}"/>
              </a:ext>
            </a:extLst>
          </p:cNvPr>
          <p:cNvSpPr txBox="1">
            <a:spLocks/>
          </p:cNvSpPr>
          <p:nvPr/>
        </p:nvSpPr>
        <p:spPr>
          <a:xfrm>
            <a:off x="262597" y="311681"/>
            <a:ext cx="11091203" cy="8213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Kampagnenranking nach spezifischem Gewinn</a:t>
            </a:r>
          </a:p>
        </p:txBody>
      </p:sp>
    </p:spTree>
    <p:extLst>
      <p:ext uri="{BB962C8B-B14F-4D97-AF65-F5344CB8AC3E}">
        <p14:creationId xmlns:p14="http://schemas.microsoft.com/office/powerpoint/2010/main" val="275756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Macintosh PowerPoint</Application>
  <PresentationFormat>Breitbild</PresentationFormat>
  <Paragraphs>79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Avenir Book</vt:lpstr>
      <vt:lpstr>Calibri</vt:lpstr>
      <vt:lpstr>Calibri Light</vt:lpstr>
      <vt:lpstr>Open Sans</vt:lpstr>
      <vt:lpstr>Office</vt:lpstr>
      <vt:lpstr>PowerPoint-Präsentation</vt:lpstr>
      <vt:lpstr>Übersicht</vt:lpstr>
      <vt:lpstr>PowerPoint-Präsentation</vt:lpstr>
      <vt:lpstr>Ergebnisorientierung Controlling </vt:lpstr>
      <vt:lpstr>PowerPoint-Präsentation</vt:lpstr>
      <vt:lpstr>Ertragscontrolling Controlling </vt:lpstr>
      <vt:lpstr>PowerPoint-Präsentation</vt:lpstr>
      <vt:lpstr>Gewinnorientierung Controlling </vt:lpstr>
      <vt:lpstr>PowerPoint-Präsentation</vt:lpstr>
      <vt:lpstr>PowerPoint-Präsentation</vt:lpstr>
      <vt:lpstr>Controlling Zusammenfassung 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Microsoft Office User</cp:lastModifiedBy>
  <cp:revision>19</cp:revision>
  <dcterms:created xsi:type="dcterms:W3CDTF">2018-05-06T10:21:05Z</dcterms:created>
  <dcterms:modified xsi:type="dcterms:W3CDTF">2023-06-04T21:34:23Z</dcterms:modified>
</cp:coreProperties>
</file>