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57" r:id="rId2"/>
    <p:sldId id="282" r:id="rId3"/>
    <p:sldId id="294" r:id="rId4"/>
    <p:sldId id="295" r:id="rId5"/>
    <p:sldId id="288" r:id="rId6"/>
    <p:sldId id="289" r:id="rId7"/>
    <p:sldId id="296" r:id="rId8"/>
    <p:sldId id="290" r:id="rId9"/>
    <p:sldId id="291" r:id="rId10"/>
    <p:sldId id="297" r:id="rId11"/>
    <p:sldId id="265" r:id="rId12"/>
    <p:sldId id="292" r:id="rId13"/>
    <p:sldId id="293" r:id="rId14"/>
    <p:sldId id="299" r:id="rId15"/>
    <p:sldId id="300" r:id="rId16"/>
    <p:sldId id="301" r:id="rId17"/>
    <p:sldId id="302" r:id="rId18"/>
    <p:sldId id="298" r:id="rId19"/>
    <p:sldId id="266" r:id="rId20"/>
    <p:sldId id="283" r:id="rId21"/>
    <p:sldId id="284" r:id="rId22"/>
    <p:sldId id="285" r:id="rId23"/>
    <p:sldId id="286" r:id="rId2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6B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43"/>
    <p:restoredTop sz="86441"/>
  </p:normalViewPr>
  <p:slideViewPr>
    <p:cSldViewPr snapToGrid="0" snapToObjects="1">
      <p:cViewPr varScale="1">
        <p:scale>
          <a:sx n="131" d="100"/>
          <a:sy n="131" d="100"/>
        </p:scale>
        <p:origin x="240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618459085019"/>
          <c:y val="7.13651210265384E-2"/>
          <c:w val="0.85678477690288701"/>
          <c:h val="0.76992125984252002"/>
        </c:manualLayout>
      </c:layout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Anzeigen</c:v>
                </c:pt>
              </c:strCache>
            </c:strRef>
          </c:tx>
          <c:spPr>
            <a:ln w="38100">
              <a:solidFill>
                <a:schemeClr val="accent1"/>
              </a:solidFill>
            </a:ln>
          </c:spPr>
          <c:marker>
            <c:symbol val="diamond"/>
            <c:size val="8"/>
            <c:spPr>
              <a:solidFill>
                <a:schemeClr val="accent1"/>
              </a:solidFill>
              <a:ln>
                <a:noFill/>
              </a:ln>
            </c:spPr>
          </c:marker>
          <c:cat>
            <c:numRef>
              <c:f>Tabelle1!$A$2:$A$12</c:f>
              <c:numCache>
                <c:formatCode>General</c:formatCode>
                <c:ptCount val="11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cat>
          <c:val>
            <c:numRef>
              <c:f>Tabelle1!$B$2:$B$12</c:f>
              <c:numCache>
                <c:formatCode>General</c:formatCode>
                <c:ptCount val="11"/>
                <c:pt idx="0">
                  <c:v>0</c:v>
                </c:pt>
                <c:pt idx="1">
                  <c:v>39</c:v>
                </c:pt>
                <c:pt idx="2">
                  <c:v>58</c:v>
                </c:pt>
                <c:pt idx="3">
                  <c:v>70</c:v>
                </c:pt>
                <c:pt idx="4">
                  <c:v>83</c:v>
                </c:pt>
                <c:pt idx="5">
                  <c:v>96</c:v>
                </c:pt>
                <c:pt idx="6">
                  <c:v>106</c:v>
                </c:pt>
                <c:pt idx="7">
                  <c:v>116</c:v>
                </c:pt>
                <c:pt idx="8">
                  <c:v>121</c:v>
                </c:pt>
                <c:pt idx="9">
                  <c:v>129</c:v>
                </c:pt>
                <c:pt idx="10">
                  <c:v>139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48A-AC40-8987-974C5700B863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SEO</c:v>
                </c:pt>
              </c:strCache>
            </c:strRef>
          </c:tx>
          <c:spPr>
            <a:ln w="38100">
              <a:solidFill>
                <a:schemeClr val="accent6"/>
              </a:solidFill>
            </a:ln>
          </c:spPr>
          <c:marker>
            <c:symbol val="diamond"/>
            <c:size val="8"/>
            <c:spPr>
              <a:solidFill>
                <a:schemeClr val="accent6"/>
              </a:solidFill>
              <a:ln>
                <a:noFill/>
              </a:ln>
            </c:spPr>
          </c:marker>
          <c:cat>
            <c:numRef>
              <c:f>Tabelle1!$A$2:$A$12</c:f>
              <c:numCache>
                <c:formatCode>General</c:formatCode>
                <c:ptCount val="11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cat>
          <c:val>
            <c:numRef>
              <c:f>Tabelle1!$C$2:$C$12</c:f>
              <c:numCache>
                <c:formatCode>General</c:formatCode>
                <c:ptCount val="11"/>
                <c:pt idx="0">
                  <c:v>0</c:v>
                </c:pt>
                <c:pt idx="1">
                  <c:v>26</c:v>
                </c:pt>
                <c:pt idx="2">
                  <c:v>39</c:v>
                </c:pt>
                <c:pt idx="3">
                  <c:v>42</c:v>
                </c:pt>
                <c:pt idx="4">
                  <c:v>49</c:v>
                </c:pt>
                <c:pt idx="5">
                  <c:v>57</c:v>
                </c:pt>
                <c:pt idx="6">
                  <c:v>60</c:v>
                </c:pt>
                <c:pt idx="7">
                  <c:v>62</c:v>
                </c:pt>
                <c:pt idx="8">
                  <c:v>67</c:v>
                </c:pt>
                <c:pt idx="9">
                  <c:v>71</c:v>
                </c:pt>
                <c:pt idx="10">
                  <c:v>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48A-AC40-8987-974C5700B8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045361520"/>
        <c:axId val="-1045357760"/>
      </c:lineChart>
      <c:catAx>
        <c:axId val="-1045361520"/>
        <c:scaling>
          <c:orientation val="minMax"/>
        </c:scaling>
        <c:delete val="0"/>
        <c:axPos val="b"/>
        <c:majorGridlines>
          <c:spPr>
            <a:ln w="12700"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lang="de-DE" sz="1600" b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r>
                  <a:rPr lang="de-DE" sz="1600" b="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Besucher</a:t>
                </a:r>
              </a:p>
            </c:rich>
          </c:tx>
          <c:layout>
            <c:manualLayout>
              <c:xMode val="edge"/>
              <c:yMode val="edge"/>
              <c:x val="0.47678371062992098"/>
              <c:y val="0.92054316127150804"/>
            </c:manualLayout>
          </c:layout>
          <c:overlay val="0"/>
        </c:title>
        <c:numFmt formatCode="#,##0_ ;[Red]\-#,##0\ " sourceLinked="0"/>
        <c:majorTickMark val="none"/>
        <c:minorTickMark val="none"/>
        <c:tickLblPos val="nextTo"/>
        <c:spPr>
          <a:ln w="25400"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lang="de-DE" sz="1600">
                <a:latin typeface="+mj-lt"/>
              </a:defRPr>
            </a:pPr>
            <a:endParaRPr lang="de-DE"/>
          </a:p>
        </c:txPr>
        <c:crossAx val="-1045357760"/>
        <c:crossesAt val="0"/>
        <c:auto val="1"/>
        <c:lblAlgn val="ctr"/>
        <c:lblOffset val="100"/>
        <c:noMultiLvlLbl val="0"/>
      </c:catAx>
      <c:valAx>
        <c:axId val="-1045357760"/>
        <c:scaling>
          <c:orientation val="minMax"/>
        </c:scaling>
        <c:delete val="0"/>
        <c:axPos val="l"/>
        <c:majorGridlines>
          <c:spPr>
            <a:ln w="12700"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lang="de-DE" sz="1600" b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r>
                  <a:rPr lang="de-DE" sz="1600" b="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Interessenten</a:t>
                </a:r>
              </a:p>
            </c:rich>
          </c:tx>
          <c:layout>
            <c:manualLayout>
              <c:xMode val="edge"/>
              <c:yMode val="edge"/>
              <c:x val="2.1847358923884501E-2"/>
              <c:y val="0.424082239720035"/>
            </c:manualLayout>
          </c:layout>
          <c:overlay val="0"/>
        </c:title>
        <c:numFmt formatCode="#,##0_ ;[Red]\-#,##0\ " sourceLinked="0"/>
        <c:majorTickMark val="none"/>
        <c:minorTickMark val="none"/>
        <c:tickLblPos val="nextTo"/>
        <c:spPr>
          <a:solidFill>
            <a:srgbClr val="FFFFFF"/>
          </a:solidFill>
          <a:ln w="25400"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lang="de-DE" sz="1600">
                <a:latin typeface="+mj-lt"/>
              </a:defRPr>
            </a:pPr>
            <a:endParaRPr lang="de-DE"/>
          </a:p>
        </c:txPr>
        <c:crossAx val="-1045361520"/>
        <c:crosses val="autoZero"/>
        <c:crossBetween val="midCat"/>
      </c:valAx>
      <c:spPr>
        <a:ln>
          <a:noFill/>
        </a:ln>
      </c:spPr>
    </c:plotArea>
    <c:legend>
      <c:legendPos val="t"/>
      <c:legendEntry>
        <c:idx val="0"/>
        <c:txPr>
          <a:bodyPr/>
          <a:lstStyle/>
          <a:p>
            <a:pP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de-DE"/>
          </a:p>
        </c:txPr>
      </c:legendEntry>
      <c:legendEntry>
        <c:idx val="1"/>
        <c:txPr>
          <a:bodyPr/>
          <a:lstStyle/>
          <a:p>
            <a:pP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de-DE"/>
          </a:p>
        </c:txPr>
      </c:legendEntry>
      <c:layout>
        <c:manualLayout>
          <c:xMode val="edge"/>
          <c:yMode val="edge"/>
          <c:x val="0.77207701771653603"/>
          <c:y val="0.92187182852143501"/>
          <c:w val="0.18501263123359599"/>
          <c:h val="4.4382764654418198E-2"/>
        </c:manualLayout>
      </c:layout>
      <c:overlay val="0"/>
      <c:txPr>
        <a:bodyPr/>
        <a:lstStyle/>
        <a:p>
          <a:pPr>
            <a:defRPr lang="de-DE" sz="16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51C244-EE5F-F944-84FC-8C8D030B6E28}" type="datetimeFigureOut">
              <a:rPr lang="de-DE" smtClean="0"/>
              <a:t>26.06.23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7E21C-5FD9-CB4F-81E3-9EB72FDCD2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5954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61B2F-1094-7D45-B7A3-8D001BEBF265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43951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61B2F-1094-7D45-B7A3-8D001BEBF265}" type="slidenum">
              <a:rPr lang="de-DE" smtClean="0"/>
              <a:pPr/>
              <a:t>14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43947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61B2F-1094-7D45-B7A3-8D001BEBF265}" type="slidenum">
              <a:rPr lang="de-DE" smtClean="0"/>
              <a:pPr/>
              <a:t>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40233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61B2F-1094-7D45-B7A3-8D001BEBF265}" type="slidenum">
              <a:rPr lang="de-DE" smtClean="0"/>
              <a:pPr/>
              <a:t>16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8214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61B2F-1094-7D45-B7A3-8D001BEBF265}" type="slidenum">
              <a:rPr lang="de-DE" smtClean="0"/>
              <a:pPr/>
              <a:t>17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236342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aseline="0" noProof="1"/>
              <a:t>Adwords Verbesserungen</a:t>
            </a:r>
          </a:p>
          <a:p>
            <a:endParaRPr lang="de-DE" noProof="1"/>
          </a:p>
        </p:txBody>
      </p:sp>
    </p:spTree>
    <p:extLst>
      <p:ext uri="{BB962C8B-B14F-4D97-AF65-F5344CB8AC3E}">
        <p14:creationId xmlns:p14="http://schemas.microsoft.com/office/powerpoint/2010/main" val="1098690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61B2F-1094-7D45-B7A3-8D001BEBF265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200696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61B2F-1094-7D45-B7A3-8D001BEBF265}" type="slidenum">
              <a:rPr lang="de-DE" smtClean="0"/>
              <a:pPr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557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61B2F-1094-7D45-B7A3-8D001BEBF265}" type="slidenum">
              <a:rPr lang="de-DE" smtClean="0"/>
              <a:pPr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498174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61B2F-1094-7D45-B7A3-8D001BEBF265}" type="slidenum">
              <a:rPr lang="de-DE" smtClean="0"/>
              <a:pPr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83388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61B2F-1094-7D45-B7A3-8D001BEBF265}" type="slidenum">
              <a:rPr lang="de-DE" smtClean="0"/>
              <a:pPr/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60050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61B2F-1094-7D45-B7A3-8D001BEBF265}" type="slidenum">
              <a:rPr lang="de-DE" smtClean="0"/>
              <a:pPr/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153757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61B2F-1094-7D45-B7A3-8D001BEBF265}" type="slidenum">
              <a:rPr lang="de-DE" smtClean="0"/>
              <a:pPr/>
              <a:t>12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974234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61B2F-1094-7D45-B7A3-8D001BEBF265}" type="slidenum">
              <a:rPr lang="de-DE" smtClean="0"/>
              <a:pPr/>
              <a:t>13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76284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Optimierung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4A21-FEF8-F547-B6D3-AB9E28BC95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838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Optimierung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4A21-FEF8-F547-B6D3-AB9E28BC95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5767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Optimierung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4A21-FEF8-F547-B6D3-AB9E28BC95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5650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6482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Optimierung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4A21-FEF8-F547-B6D3-AB9E28BC95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546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Optimierung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4A21-FEF8-F547-B6D3-AB9E28BC95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6284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Optimierung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4A21-FEF8-F547-B6D3-AB9E28BC95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4231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Optimierung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4A21-FEF8-F547-B6D3-AB9E28BC95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070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Optimierung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4A21-FEF8-F547-B6D3-AB9E28BC95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4126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Optimierung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4A21-FEF8-F547-B6D3-AB9E28BC958C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5" name="Bild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044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Optimierung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4A21-FEF8-F547-B6D3-AB9E28BC95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0280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Optimierung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4A21-FEF8-F547-B6D3-AB9E28BC95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555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Optimierung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14A21-FEF8-F547-B6D3-AB9E28BC95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485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dwords-controlling.info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b-business.com/index.php/illustrationsbox-artikelsammlung/articles/illustrationsbox-pareto-analyse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dwords-controlling.info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eb-business.com/index.php/index.php/janus-strategie.html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eb-business.com/index.php/index.php/janus-strategie.html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orlesungen.info/Texterstellu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b-business.com/index.php/illustrationsbox-artikelsammlung/articles/illustrationsbox-pareto-analyse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b-business.com/index.php/illustrationsbox-artikelsammlung/articles/illustrationsbox-pareto-analyse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dwords-controlling.info/e-books-details.html?OID=20&amp;KID=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9343" y="0"/>
            <a:ext cx="5822657" cy="6858000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630832" y="1336119"/>
            <a:ext cx="4563403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Web-Business</a:t>
            </a:r>
          </a:p>
          <a:p>
            <a:r>
              <a:rPr lang="de-DE" sz="44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Controlling und</a:t>
            </a:r>
          </a:p>
          <a:p>
            <a:r>
              <a:rPr lang="de-DE" sz="44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Optimierung</a:t>
            </a:r>
          </a:p>
          <a:p>
            <a:r>
              <a:rPr lang="de-DE" sz="2400" b="1" dirty="0">
                <a:solidFill>
                  <a:sysClr val="windowText" lastClr="000000"/>
                </a:solidFill>
                <a:latin typeface="Avenir Book" charset="0"/>
                <a:ea typeface="Avenir Book" charset="0"/>
                <a:cs typeface="Avenir Book" charset="0"/>
              </a:rPr>
              <a:t>Teil 5: Optimierung</a:t>
            </a:r>
          </a:p>
          <a:p>
            <a:endParaRPr lang="de-DE" dirty="0">
              <a:solidFill>
                <a:sysClr val="windowText" lastClr="000000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pic>
        <p:nvPicPr>
          <p:cNvPr id="6" name="Bild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4A21-FEF8-F547-B6D3-AB9E28BC958C}" type="slidenum">
              <a:rPr lang="de-DE" smtClean="0"/>
              <a:t>1</a:t>
            </a:fld>
            <a:endParaRPr lang="de-DE" dirty="0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06A96DF4-C1A4-3E41-85F6-0970F5F21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Optimierung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05311741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5675"/>
          </a:xfrm>
        </p:spPr>
        <p:txBody>
          <a:bodyPr>
            <a:normAutofit fontScale="90000"/>
          </a:bodyPr>
          <a:lstStyle/>
          <a:p>
            <a:r>
              <a:rPr lang="de-DE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Optimierungsschritte der Anzeigenwerbung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pPr/>
              <a:t>10</a:t>
            </a:fld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82462CB-B7F9-C54E-9733-30E05772A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Optimierung</a:t>
            </a:r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4E095465-BF58-B143-A448-C9BE6C40B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2896"/>
            <a:ext cx="10515600" cy="2943120"/>
          </a:xfrm>
        </p:spPr>
        <p:txBody>
          <a:bodyPr>
            <a:normAutofit/>
          </a:bodyPr>
          <a:lstStyle/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Optimieren heißt </a:t>
            </a:r>
          </a:p>
          <a:p>
            <a:pPr lvl="1"/>
            <a:r>
              <a:rPr lang="de-DE" sz="1800" dirty="0">
                <a:latin typeface="Avenir Book" charset="0"/>
                <a:ea typeface="Avenir Book" charset="0"/>
                <a:cs typeface="Avenir Book" charset="0"/>
              </a:rPr>
              <a:t>testen, </a:t>
            </a:r>
          </a:p>
          <a:p>
            <a:pPr lvl="1"/>
            <a:r>
              <a:rPr lang="de-DE" sz="1800" dirty="0">
                <a:latin typeface="Avenir Book" charset="0"/>
                <a:ea typeface="Avenir Book" charset="0"/>
                <a:cs typeface="Avenir Book" charset="0"/>
              </a:rPr>
              <a:t>lernen,</a:t>
            </a:r>
          </a:p>
          <a:p>
            <a:pPr lvl="1"/>
            <a:r>
              <a:rPr lang="de-DE" sz="1800" dirty="0">
                <a:latin typeface="Avenir Book" charset="0"/>
                <a:ea typeface="Avenir Book" charset="0"/>
                <a:cs typeface="Avenir Book" charset="0"/>
              </a:rPr>
              <a:t>selektieren</a:t>
            </a:r>
            <a:endParaRPr lang="de-DE" sz="1600" dirty="0">
              <a:latin typeface="Avenir Book" charset="0"/>
              <a:ea typeface="Avenir Book" charset="0"/>
              <a:cs typeface="Avenir Book" charset="0"/>
            </a:endParaRP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ABC-Analyse gruppiert und fokussiert die Aufmerksamkeit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Gruppe C braucht Verbesserungen oder wird pausiert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Software-Tools unterstützen die Optimierungen</a:t>
            </a:r>
          </a:p>
          <a:p>
            <a:endParaRPr lang="de-DE" sz="2200" dirty="0">
              <a:latin typeface="Avenir Book" charset="0"/>
              <a:ea typeface="Avenir Book" charset="0"/>
              <a:cs typeface="Avenir Book" charset="0"/>
              <a:sym typeface="Wingdings"/>
            </a:endParaRPr>
          </a:p>
        </p:txBody>
      </p:sp>
      <p:sp>
        <p:nvSpPr>
          <p:cNvPr id="9" name="Gestreifter Pfeil nach rechts 8">
            <a:hlinkClick r:id="rId4"/>
            <a:extLst>
              <a:ext uri="{FF2B5EF4-FFF2-40B4-BE49-F238E27FC236}">
                <a16:creationId xmlns:a16="http://schemas.microsoft.com/office/drawing/2014/main" id="{09A021E1-7B85-5646-B917-BF8AE20AA0D9}"/>
              </a:ext>
            </a:extLst>
          </p:cNvPr>
          <p:cNvSpPr/>
          <p:nvPr/>
        </p:nvSpPr>
        <p:spPr>
          <a:xfrm>
            <a:off x="2584173" y="5132579"/>
            <a:ext cx="5569227" cy="1382367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/>
              <a:t>AdWords Tool</a:t>
            </a:r>
          </a:p>
        </p:txBody>
      </p:sp>
    </p:spTree>
    <p:extLst>
      <p:ext uri="{BB962C8B-B14F-4D97-AF65-F5344CB8AC3E}">
        <p14:creationId xmlns:p14="http://schemas.microsoft.com/office/powerpoint/2010/main" val="2344306763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Arrow Connector 32"/>
          <p:cNvCxnSpPr/>
          <p:nvPr/>
        </p:nvCxnSpPr>
        <p:spPr>
          <a:xfrm>
            <a:off x="1230313" y="5964238"/>
            <a:ext cx="10433686" cy="0"/>
          </a:xfrm>
          <a:prstGeom prst="straightConnector1">
            <a:avLst/>
          </a:prstGeom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33"/>
          <p:cNvCxnSpPr/>
          <p:nvPr/>
        </p:nvCxnSpPr>
        <p:spPr>
          <a:xfrm flipV="1">
            <a:off x="1230313" y="895835"/>
            <a:ext cx="0" cy="5068402"/>
          </a:xfrm>
          <a:prstGeom prst="straightConnector1">
            <a:avLst/>
          </a:prstGeom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TextBox 39"/>
          <p:cNvSpPr txBox="1"/>
          <p:nvPr/>
        </p:nvSpPr>
        <p:spPr>
          <a:xfrm>
            <a:off x="989945" y="482340"/>
            <a:ext cx="4266736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2000" dirty="0">
                <a:latin typeface="+mj-lt"/>
              </a:rPr>
              <a:t>Konversionsquote Normiert</a:t>
            </a:r>
          </a:p>
        </p:txBody>
      </p:sp>
      <p:sp>
        <p:nvSpPr>
          <p:cNvPr id="11" name="TextBox 40"/>
          <p:cNvSpPr txBox="1"/>
          <p:nvPr/>
        </p:nvSpPr>
        <p:spPr>
          <a:xfrm>
            <a:off x="9815210" y="6014754"/>
            <a:ext cx="1848790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de-DE"/>
            </a:defPPr>
            <a:lvl1pPr>
              <a:defRPr sz="1200">
                <a:latin typeface="+mj-lt"/>
              </a:defRPr>
            </a:lvl1pPr>
          </a:lstStyle>
          <a:p>
            <a:pPr algn="r"/>
            <a:r>
              <a:rPr lang="de-DE" sz="2000" dirty="0"/>
              <a:t>Interessenten Kumuliert</a:t>
            </a:r>
          </a:p>
        </p:txBody>
      </p:sp>
      <p:sp>
        <p:nvSpPr>
          <p:cNvPr id="15" name="Textfeld 14"/>
          <p:cNvSpPr txBox="1"/>
          <p:nvPr/>
        </p:nvSpPr>
        <p:spPr bwMode="gray">
          <a:xfrm>
            <a:off x="538450" y="1679701"/>
            <a:ext cx="660052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100%</a:t>
            </a:r>
          </a:p>
        </p:txBody>
      </p:sp>
      <p:sp>
        <p:nvSpPr>
          <p:cNvPr id="16" name="Textfeld 15"/>
          <p:cNvSpPr txBox="1"/>
          <p:nvPr/>
        </p:nvSpPr>
        <p:spPr bwMode="gray">
          <a:xfrm>
            <a:off x="538163" y="1991221"/>
            <a:ext cx="66186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93%</a:t>
            </a:r>
          </a:p>
        </p:txBody>
      </p:sp>
      <p:sp>
        <p:nvSpPr>
          <p:cNvPr id="17" name="Textfeld 16"/>
          <p:cNvSpPr txBox="1"/>
          <p:nvPr/>
        </p:nvSpPr>
        <p:spPr bwMode="gray">
          <a:xfrm>
            <a:off x="538163" y="3453618"/>
            <a:ext cx="66186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55%</a:t>
            </a:r>
          </a:p>
        </p:txBody>
      </p:sp>
      <p:sp>
        <p:nvSpPr>
          <p:cNvPr id="18" name="Textfeld 17"/>
          <p:cNvSpPr txBox="1"/>
          <p:nvPr/>
        </p:nvSpPr>
        <p:spPr bwMode="gray">
          <a:xfrm>
            <a:off x="538163" y="3721063"/>
            <a:ext cx="66186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50%</a:t>
            </a:r>
          </a:p>
        </p:txBody>
      </p:sp>
      <p:sp>
        <p:nvSpPr>
          <p:cNvPr id="22" name="Textfeld 21"/>
          <p:cNvSpPr txBox="1"/>
          <p:nvPr/>
        </p:nvSpPr>
        <p:spPr bwMode="gray">
          <a:xfrm>
            <a:off x="9005216" y="6096756"/>
            <a:ext cx="105623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100%</a:t>
            </a:r>
          </a:p>
        </p:txBody>
      </p:sp>
      <p:sp>
        <p:nvSpPr>
          <p:cNvPr id="23" name="Textfeld 22"/>
          <p:cNvSpPr txBox="1"/>
          <p:nvPr/>
        </p:nvSpPr>
        <p:spPr bwMode="gray">
          <a:xfrm>
            <a:off x="7889826" y="6096756"/>
            <a:ext cx="1056231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9.530</a:t>
            </a:r>
          </a:p>
        </p:txBody>
      </p:sp>
      <p:sp>
        <p:nvSpPr>
          <p:cNvPr id="24" name="Textfeld 23"/>
          <p:cNvSpPr txBox="1"/>
          <p:nvPr/>
        </p:nvSpPr>
        <p:spPr bwMode="gray">
          <a:xfrm>
            <a:off x="4438250" y="6096756"/>
            <a:ext cx="105623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50%</a:t>
            </a:r>
          </a:p>
        </p:txBody>
      </p:sp>
      <p:sp>
        <p:nvSpPr>
          <p:cNvPr id="25" name="Textfeld 24"/>
          <p:cNvSpPr txBox="1"/>
          <p:nvPr/>
        </p:nvSpPr>
        <p:spPr bwMode="gray">
          <a:xfrm>
            <a:off x="3668470" y="6096756"/>
            <a:ext cx="1056231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4.380</a:t>
            </a:r>
          </a:p>
        </p:txBody>
      </p:sp>
      <p:grpSp>
        <p:nvGrpSpPr>
          <p:cNvPr id="4" name="Gruppieren 3"/>
          <p:cNvGrpSpPr/>
          <p:nvPr/>
        </p:nvGrpSpPr>
        <p:grpSpPr>
          <a:xfrm>
            <a:off x="1230313" y="1830533"/>
            <a:ext cx="8292008" cy="4133705"/>
            <a:chOff x="1230313" y="1830533"/>
            <a:chExt cx="8292008" cy="4133705"/>
          </a:xfrm>
        </p:grpSpPr>
        <p:sp>
          <p:nvSpPr>
            <p:cNvPr id="19" name="Rechteck 18"/>
            <p:cNvSpPr/>
            <p:nvPr/>
          </p:nvSpPr>
          <p:spPr bwMode="gray">
            <a:xfrm>
              <a:off x="1230313" y="3698544"/>
              <a:ext cx="3371657" cy="2265694"/>
            </a:xfrm>
            <a:prstGeom prst="rect">
              <a:avLst/>
            </a:prstGeom>
            <a:noFill/>
            <a:ln w="28575">
              <a:solidFill>
                <a:srgbClr val="7D7D7D"/>
              </a:solidFill>
              <a:prstDash val="sysDot"/>
              <a:miter lim="800000"/>
              <a:headEnd/>
              <a:tailEnd/>
            </a:ln>
            <a:effectLst/>
          </p:spPr>
          <p:txBody>
            <a:bodyPr rtlCol="0" anchor="ctr"/>
            <a:lstStyle/>
            <a:p>
              <a:pPr algn="ctr"/>
              <a:endParaRPr lang="de-DE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Rechteck 19"/>
            <p:cNvSpPr/>
            <p:nvPr/>
          </p:nvSpPr>
          <p:spPr bwMode="gray">
            <a:xfrm>
              <a:off x="1230313" y="2093265"/>
              <a:ext cx="7182792" cy="3870973"/>
            </a:xfrm>
            <a:prstGeom prst="rect">
              <a:avLst/>
            </a:prstGeom>
            <a:noFill/>
            <a:ln w="28575">
              <a:solidFill>
                <a:srgbClr val="7D7D7D"/>
              </a:solidFill>
              <a:prstDash val="sysDot"/>
              <a:miter lim="800000"/>
              <a:headEnd/>
              <a:tailEnd/>
            </a:ln>
            <a:effectLst/>
          </p:spPr>
          <p:txBody>
            <a:bodyPr rtlCol="0" anchor="ctr"/>
            <a:lstStyle/>
            <a:p>
              <a:pPr algn="ctr"/>
              <a:endParaRPr lang="de-DE" dirty="0">
                <a:latin typeface="Open Sans Light" panose="020B0306030504020204" pitchFamily="34" charset="0"/>
              </a:endParaRPr>
            </a:p>
          </p:txBody>
        </p:sp>
        <p:sp>
          <p:nvSpPr>
            <p:cNvPr id="21" name="Rechteck 20"/>
            <p:cNvSpPr/>
            <p:nvPr/>
          </p:nvSpPr>
          <p:spPr bwMode="gray">
            <a:xfrm>
              <a:off x="1230313" y="1834918"/>
              <a:ext cx="8290865" cy="4129320"/>
            </a:xfrm>
            <a:prstGeom prst="rect">
              <a:avLst/>
            </a:prstGeom>
            <a:noFill/>
            <a:ln w="28575">
              <a:solidFill>
                <a:srgbClr val="7D7D7D"/>
              </a:solidFill>
              <a:prstDash val="sysDot"/>
              <a:miter lim="800000"/>
              <a:headEnd/>
              <a:tailEnd/>
            </a:ln>
            <a:effectLst/>
          </p:spPr>
          <p:txBody>
            <a:bodyPr rtlCol="0" anchor="ctr"/>
            <a:lstStyle/>
            <a:p>
              <a:pPr algn="ctr"/>
              <a:endParaRPr lang="de-DE" dirty="0">
                <a:latin typeface="Open Sans Light" panose="020B0306030504020204" pitchFamily="34" charset="0"/>
              </a:endParaRPr>
            </a:p>
          </p:txBody>
        </p:sp>
        <p:cxnSp>
          <p:nvCxnSpPr>
            <p:cNvPr id="28" name="Gerade Verbindung 27"/>
            <p:cNvCxnSpPr/>
            <p:nvPr/>
          </p:nvCxnSpPr>
          <p:spPr bwMode="gray">
            <a:xfrm flipV="1">
              <a:off x="1235261" y="3690351"/>
              <a:ext cx="3375479" cy="2263847"/>
            </a:xfrm>
            <a:prstGeom prst="line">
              <a:avLst/>
            </a:prstGeom>
            <a:ln w="635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Gerade Verbindung 28"/>
            <p:cNvCxnSpPr/>
            <p:nvPr/>
          </p:nvCxnSpPr>
          <p:spPr bwMode="gray">
            <a:xfrm flipV="1">
              <a:off x="4606922" y="2085071"/>
              <a:ext cx="3811134" cy="1611581"/>
            </a:xfrm>
            <a:prstGeom prst="line">
              <a:avLst/>
            </a:prstGeom>
            <a:ln w="635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 Verbindung 29"/>
            <p:cNvCxnSpPr/>
            <p:nvPr/>
          </p:nvCxnSpPr>
          <p:spPr bwMode="gray">
            <a:xfrm flipV="1">
              <a:off x="8414246" y="1830533"/>
              <a:ext cx="1108075" cy="254539"/>
            </a:xfrm>
            <a:prstGeom prst="line">
              <a:avLst/>
            </a:prstGeom>
            <a:ln w="635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Textfeld 51"/>
          <p:cNvSpPr txBox="1"/>
          <p:nvPr/>
        </p:nvSpPr>
        <p:spPr bwMode="gray">
          <a:xfrm>
            <a:off x="3170131" y="5161434"/>
            <a:ext cx="823205" cy="7924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4400" cap="all" dirty="0">
                <a:ln w="9000" cmpd="sng">
                  <a:noFill/>
                  <a:prstDash val="solid"/>
                </a:ln>
                <a:solidFill>
                  <a:schemeClr val="accent1"/>
                </a:solidFill>
                <a:effectLst/>
                <a:latin typeface="+mj-lt"/>
              </a:rPr>
              <a:t>A</a:t>
            </a:r>
          </a:p>
        </p:txBody>
      </p:sp>
      <p:sp>
        <p:nvSpPr>
          <p:cNvPr id="53" name="Textfeld 52"/>
          <p:cNvSpPr txBox="1"/>
          <p:nvPr/>
        </p:nvSpPr>
        <p:spPr bwMode="gray">
          <a:xfrm>
            <a:off x="6565847" y="5161434"/>
            <a:ext cx="819818" cy="7924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4400" cap="all" dirty="0">
                <a:ln w="9000" cmpd="sng">
                  <a:noFill/>
                  <a:prstDash val="solid"/>
                </a:ln>
                <a:solidFill>
                  <a:schemeClr val="accent1"/>
                </a:solidFill>
                <a:effectLst/>
                <a:latin typeface="+mj-lt"/>
              </a:rPr>
              <a:t>B</a:t>
            </a:r>
            <a:endParaRPr lang="de-DE" sz="4400" dirty="0">
              <a:ln w="9000" cmpd="sng">
                <a:noFill/>
                <a:prstDash val="solid"/>
              </a:ln>
              <a:solidFill>
                <a:schemeClr val="accent1"/>
              </a:solidFill>
              <a:effectLst/>
              <a:latin typeface="+mj-lt"/>
            </a:endParaRPr>
          </a:p>
        </p:txBody>
      </p:sp>
      <p:sp>
        <p:nvSpPr>
          <p:cNvPr id="54" name="Textfeld 53"/>
          <p:cNvSpPr txBox="1"/>
          <p:nvPr/>
        </p:nvSpPr>
        <p:spPr bwMode="gray">
          <a:xfrm>
            <a:off x="8726758" y="5161434"/>
            <a:ext cx="511117" cy="7924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4400" cap="all" dirty="0">
                <a:ln w="9000" cmpd="sng">
                  <a:noFill/>
                  <a:prstDash val="solid"/>
                </a:ln>
                <a:solidFill>
                  <a:schemeClr val="accent1"/>
                </a:solidFill>
                <a:effectLst/>
                <a:latin typeface="+mj-lt"/>
              </a:rPr>
              <a:t>C</a:t>
            </a:r>
          </a:p>
        </p:txBody>
      </p:sp>
      <p:pic>
        <p:nvPicPr>
          <p:cNvPr id="26" name="Bild 5">
            <a:extLst>
              <a:ext uri="{FF2B5EF4-FFF2-40B4-BE49-F238E27FC236}">
                <a16:creationId xmlns:a16="http://schemas.microsoft.com/office/drawing/2014/main" id="{3C62D107-E554-B34B-ACBA-9DB76AE571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288F97F7-1D1A-6248-B379-D556DBC11ECF}"/>
              </a:ext>
            </a:extLst>
          </p:cNvPr>
          <p:cNvSpPr txBox="1"/>
          <p:nvPr/>
        </p:nvSpPr>
        <p:spPr>
          <a:xfrm>
            <a:off x="1828800" y="3998062"/>
            <a:ext cx="1341331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chemeClr val="accent5">
                    <a:lumMod val="75000"/>
                  </a:schemeClr>
                </a:solidFill>
              </a:rPr>
              <a:t>Vorbild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1F9CB764-DA32-E34D-AD7C-58EA0D3DFCB3}"/>
              </a:ext>
            </a:extLst>
          </p:cNvPr>
          <p:cNvSpPr txBox="1"/>
          <p:nvPr/>
        </p:nvSpPr>
        <p:spPr>
          <a:xfrm>
            <a:off x="3581733" y="2592347"/>
            <a:ext cx="2085508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chemeClr val="accent5">
                    <a:lumMod val="75000"/>
                  </a:schemeClr>
                </a:solidFill>
              </a:rPr>
              <a:t>Mittelklasse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35FD2C63-9D93-A549-AA1C-D33F9E9FCF93}"/>
              </a:ext>
            </a:extLst>
          </p:cNvPr>
          <p:cNvSpPr txBox="1"/>
          <p:nvPr/>
        </p:nvSpPr>
        <p:spPr>
          <a:xfrm>
            <a:off x="8413105" y="2645416"/>
            <a:ext cx="1339319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chemeClr val="bg1"/>
                </a:solidFill>
              </a:rPr>
              <a:t>Abstieg</a:t>
            </a:r>
          </a:p>
        </p:txBody>
      </p:sp>
      <p:sp>
        <p:nvSpPr>
          <p:cNvPr id="32" name="Gestreifter Pfeil nach rechts 31">
            <a:hlinkClick r:id="rId3"/>
            <a:extLst>
              <a:ext uri="{FF2B5EF4-FFF2-40B4-BE49-F238E27FC236}">
                <a16:creationId xmlns:a16="http://schemas.microsoft.com/office/drawing/2014/main" id="{F2FF5A02-DD2A-6048-B6AE-D49151046494}"/>
              </a:ext>
            </a:extLst>
          </p:cNvPr>
          <p:cNvSpPr/>
          <p:nvPr/>
        </p:nvSpPr>
        <p:spPr>
          <a:xfrm>
            <a:off x="6390324" y="199826"/>
            <a:ext cx="4672867" cy="1479996"/>
          </a:xfrm>
          <a:prstGeom prst="stripedRight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</a:rPr>
              <a:t>Illustrationsbox </a:t>
            </a:r>
          </a:p>
          <a:p>
            <a:pPr algn="ctr"/>
            <a:r>
              <a:rPr lang="de-DE" sz="2800" dirty="0">
                <a:solidFill>
                  <a:schemeClr val="tx1"/>
                </a:solidFill>
              </a:rPr>
              <a:t>ABC Analyse</a:t>
            </a:r>
          </a:p>
        </p:txBody>
      </p:sp>
    </p:spTree>
    <p:extLst>
      <p:ext uri="{BB962C8B-B14F-4D97-AF65-F5344CB8AC3E}">
        <p14:creationId xmlns:p14="http://schemas.microsoft.com/office/powerpoint/2010/main" val="1228682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3369" y="1729567"/>
            <a:ext cx="3078563" cy="1325563"/>
          </a:xfrm>
        </p:spPr>
        <p:txBody>
          <a:bodyPr>
            <a:normAutofit fontScale="90000"/>
          </a:bodyPr>
          <a:lstStyle/>
          <a:p>
            <a:r>
              <a:rPr lang="de-DE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Anzeigen-optimierung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pPr/>
              <a:t>12</a:t>
            </a:fld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82462CB-B7F9-C54E-9733-30E05772A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Optimierung</a:t>
            </a:r>
          </a:p>
        </p:txBody>
      </p: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F548D967-EEE9-B04A-BB89-BDEF4DF69136}"/>
              </a:ext>
            </a:extLst>
          </p:cNvPr>
          <p:cNvGrpSpPr/>
          <p:nvPr/>
        </p:nvGrpSpPr>
        <p:grpSpPr>
          <a:xfrm>
            <a:off x="4296000" y="1554569"/>
            <a:ext cx="3549437" cy="3508759"/>
            <a:chOff x="4296000" y="1629000"/>
            <a:chExt cx="3600000" cy="3600000"/>
          </a:xfrm>
        </p:grpSpPr>
        <p:sp>
          <p:nvSpPr>
            <p:cNvPr id="9" name="Line 4">
              <a:extLst>
                <a:ext uri="{FF2B5EF4-FFF2-40B4-BE49-F238E27FC236}">
                  <a16:creationId xmlns:a16="http://schemas.microsoft.com/office/drawing/2014/main" id="{4A6A3894-EB38-B546-B7B9-F7DDA2212B9F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4296000" y="3429000"/>
              <a:ext cx="3600000" cy="0"/>
            </a:xfrm>
            <a:prstGeom prst="line">
              <a:avLst/>
            </a:prstGeom>
            <a:ln w="38100">
              <a:solidFill>
                <a:schemeClr val="accent2"/>
              </a:solidFill>
              <a:headEnd type="none" w="sm" len="sm"/>
              <a:tailEnd type="none" w="sm" len="sm"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de-DE" dirty="0">
                <a:latin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0" name="Line 5">
              <a:extLst>
                <a:ext uri="{FF2B5EF4-FFF2-40B4-BE49-F238E27FC236}">
                  <a16:creationId xmlns:a16="http://schemas.microsoft.com/office/drawing/2014/main" id="{A17A456C-508A-C841-89B0-7449A1486586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6096000" y="1629000"/>
              <a:ext cx="0" cy="3600000"/>
            </a:xfrm>
            <a:prstGeom prst="line">
              <a:avLst/>
            </a:prstGeom>
            <a:ln w="38100">
              <a:solidFill>
                <a:schemeClr val="accent2"/>
              </a:solidFill>
              <a:headEnd type="none" w="sm" len="sm"/>
              <a:tailEnd type="none" w="sm" len="sm"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de-DE" dirty="0">
                <a:latin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71035154-787D-7541-9D3A-9D614DDCBED4}"/>
              </a:ext>
            </a:extLst>
          </p:cNvPr>
          <p:cNvSpPr>
            <a:spLocks noChangeArrowheads="1"/>
          </p:cNvSpPr>
          <p:nvPr/>
        </p:nvSpPr>
        <p:spPr bwMode="gray">
          <a:xfrm>
            <a:off x="4355166" y="3140028"/>
            <a:ext cx="1916696" cy="63784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108000" tIns="72000" rIns="108000" bIns="72000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 Zielgruppen</a:t>
            </a:r>
          </a:p>
          <a:p>
            <a:pPr algn="ctr" eaLnBrk="0" hangingPunct="0"/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Zielmärkte</a:t>
            </a:r>
          </a:p>
        </p:txBody>
      </p:sp>
      <p:sp>
        <p:nvSpPr>
          <p:cNvPr id="12" name="Freeform 30">
            <a:extLst>
              <a:ext uri="{FF2B5EF4-FFF2-40B4-BE49-F238E27FC236}">
                <a16:creationId xmlns:a16="http://schemas.microsoft.com/office/drawing/2014/main" id="{6DCE037F-49F2-5D46-BFF0-EBC4F860B846}"/>
              </a:ext>
            </a:extLst>
          </p:cNvPr>
          <p:cNvSpPr>
            <a:spLocks/>
          </p:cNvSpPr>
          <p:nvPr/>
        </p:nvSpPr>
        <p:spPr bwMode="gray">
          <a:xfrm>
            <a:off x="3439833" y="981076"/>
            <a:ext cx="6152036" cy="5214452"/>
          </a:xfrm>
          <a:custGeom>
            <a:avLst/>
            <a:gdLst/>
            <a:ahLst/>
            <a:cxnLst>
              <a:cxn ang="0">
                <a:pos x="52" y="166"/>
              </a:cxn>
              <a:cxn ang="0">
                <a:pos x="132" y="68"/>
              </a:cxn>
              <a:cxn ang="0">
                <a:pos x="54" y="4"/>
              </a:cxn>
              <a:cxn ang="0">
                <a:pos x="3" y="66"/>
              </a:cxn>
              <a:cxn ang="0">
                <a:pos x="53" y="107"/>
              </a:cxn>
              <a:cxn ang="0">
                <a:pos x="86" y="67"/>
              </a:cxn>
              <a:cxn ang="0">
                <a:pos x="54" y="41"/>
              </a:cxn>
              <a:cxn ang="0">
                <a:pos x="33" y="67"/>
              </a:cxn>
            </a:cxnLst>
            <a:rect l="0" t="0" r="r" b="b"/>
            <a:pathLst>
              <a:path w="137" h="166">
                <a:moveTo>
                  <a:pt x="52" y="166"/>
                </a:moveTo>
                <a:cubicBezTo>
                  <a:pt x="101" y="161"/>
                  <a:pt x="137" y="117"/>
                  <a:pt x="132" y="68"/>
                </a:cubicBezTo>
                <a:cubicBezTo>
                  <a:pt x="129" y="29"/>
                  <a:pt x="94" y="0"/>
                  <a:pt x="54" y="4"/>
                </a:cubicBezTo>
                <a:cubicBezTo>
                  <a:pt x="23" y="7"/>
                  <a:pt x="0" y="35"/>
                  <a:pt x="3" y="66"/>
                </a:cubicBezTo>
                <a:cubicBezTo>
                  <a:pt x="6" y="92"/>
                  <a:pt x="28" y="110"/>
                  <a:pt x="53" y="107"/>
                </a:cubicBezTo>
                <a:cubicBezTo>
                  <a:pt x="73" y="105"/>
                  <a:pt x="88" y="88"/>
                  <a:pt x="86" y="67"/>
                </a:cubicBezTo>
                <a:cubicBezTo>
                  <a:pt x="84" y="51"/>
                  <a:pt x="70" y="40"/>
                  <a:pt x="54" y="41"/>
                </a:cubicBezTo>
                <a:cubicBezTo>
                  <a:pt x="41" y="42"/>
                  <a:pt x="32" y="54"/>
                  <a:pt x="33" y="67"/>
                </a:cubicBezTo>
              </a:path>
            </a:pathLst>
          </a:custGeom>
          <a:noFill/>
          <a:ln w="63500" cap="flat" cmpd="sng">
            <a:solidFill>
              <a:schemeClr val="accent1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de-DE" dirty="0"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B5F7E3BB-04C6-DD49-B118-607635640969}"/>
              </a:ext>
            </a:extLst>
          </p:cNvPr>
          <p:cNvSpPr>
            <a:spLocks noChangeArrowheads="1"/>
          </p:cNvSpPr>
          <p:nvPr/>
        </p:nvSpPr>
        <p:spPr bwMode="gray">
          <a:xfrm>
            <a:off x="2301691" y="3470676"/>
            <a:ext cx="1916696" cy="113029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108000" tIns="72000" rIns="108000" bIns="72000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3. Anzeigen</a:t>
            </a:r>
          </a:p>
          <a:p>
            <a:pPr algn="ctr" eaLnBrk="0" hangingPunct="0"/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Keywords</a:t>
            </a:r>
          </a:p>
          <a:p>
            <a:pPr algn="ctr" eaLnBrk="0" hangingPunct="0"/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CPC</a:t>
            </a:r>
          </a:p>
          <a:p>
            <a:pPr algn="ctr" eaLnBrk="0" hangingPunct="0"/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Erweiterungen</a:t>
            </a:r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BBF9C185-8B62-0041-A972-2BE09600219C}"/>
              </a:ext>
            </a:extLst>
          </p:cNvPr>
          <p:cNvSpPr>
            <a:spLocks noChangeArrowheads="1"/>
          </p:cNvSpPr>
          <p:nvPr/>
        </p:nvSpPr>
        <p:spPr bwMode="gray">
          <a:xfrm>
            <a:off x="8779507" y="511459"/>
            <a:ext cx="1916696" cy="113029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108000" tIns="72000" rIns="108000" bIns="72000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5. Statistiken</a:t>
            </a:r>
          </a:p>
          <a:p>
            <a:pPr algn="ctr" eaLnBrk="0" hangingPunct="0"/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ABC-Analysen</a:t>
            </a:r>
          </a:p>
          <a:p>
            <a:pPr algn="ctr" eaLnBrk="0" hangingPunct="0"/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Grenzwert-betrachtungen</a:t>
            </a:r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2443B70A-50E0-B24D-9051-313813D956CD}"/>
              </a:ext>
            </a:extLst>
          </p:cNvPr>
          <p:cNvSpPr>
            <a:spLocks noChangeArrowheads="1"/>
          </p:cNvSpPr>
          <p:nvPr/>
        </p:nvSpPr>
        <p:spPr bwMode="gray">
          <a:xfrm>
            <a:off x="6685281" y="1555174"/>
            <a:ext cx="1998930" cy="113029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108000" tIns="72000" rIns="108000" bIns="72000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2. Kampagnen Aufbau</a:t>
            </a:r>
          </a:p>
          <a:p>
            <a:pPr algn="ctr" eaLnBrk="0" hangingPunct="0"/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Anzeigengruppen</a:t>
            </a:r>
          </a:p>
          <a:p>
            <a:pPr algn="ctr" eaLnBrk="0" hangingPunct="0"/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Einstellungen</a:t>
            </a:r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9BFFB5FF-6C89-C64D-AD07-3173CE56CBEF}"/>
              </a:ext>
            </a:extLst>
          </p:cNvPr>
          <p:cNvSpPr>
            <a:spLocks noChangeArrowheads="1"/>
          </p:cNvSpPr>
          <p:nvPr/>
        </p:nvSpPr>
        <p:spPr bwMode="gray">
          <a:xfrm>
            <a:off x="2052321" y="685113"/>
            <a:ext cx="2162564" cy="88407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108000" tIns="72000" rIns="108000" bIns="72000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4. Online Tests</a:t>
            </a:r>
          </a:p>
          <a:p>
            <a:pPr algn="ctr" eaLnBrk="0" hangingPunct="0"/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Segmentierungen</a:t>
            </a:r>
          </a:p>
          <a:p>
            <a:pPr algn="ctr" eaLnBrk="0" hangingPunct="0"/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Controlling</a:t>
            </a:r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726A7492-C871-BF4F-839F-F032755469CD}"/>
              </a:ext>
            </a:extLst>
          </p:cNvPr>
          <p:cNvSpPr>
            <a:spLocks noChangeArrowheads="1"/>
          </p:cNvSpPr>
          <p:nvPr/>
        </p:nvSpPr>
        <p:spPr bwMode="gray">
          <a:xfrm>
            <a:off x="9245600" y="3411786"/>
            <a:ext cx="2089091" cy="1130291"/>
          </a:xfrm>
          <a:prstGeom prst="rect">
            <a:avLst/>
          </a:prstGeom>
          <a:solidFill>
            <a:schemeClr val="accent2"/>
          </a:solidFill>
          <a:ln>
            <a:noFill/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108000" tIns="72000" rIns="108000" bIns="72000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 Kampagnen Aufbau</a:t>
            </a:r>
          </a:p>
          <a:p>
            <a:pPr algn="ctr" eaLnBrk="0" hangingPunct="0"/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Anzeigengruppen</a:t>
            </a:r>
          </a:p>
          <a:p>
            <a:pPr algn="ctr" eaLnBrk="0" hangingPunct="0"/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Einstellungen</a:t>
            </a:r>
          </a:p>
        </p:txBody>
      </p:sp>
      <p:sp>
        <p:nvSpPr>
          <p:cNvPr id="18" name="Rectangle 9">
            <a:extLst>
              <a:ext uri="{FF2B5EF4-FFF2-40B4-BE49-F238E27FC236}">
                <a16:creationId xmlns:a16="http://schemas.microsoft.com/office/drawing/2014/main" id="{EDB38A80-FFAA-364F-82FA-24FD837F3D46}"/>
              </a:ext>
            </a:extLst>
          </p:cNvPr>
          <p:cNvSpPr>
            <a:spLocks noChangeArrowheads="1"/>
          </p:cNvSpPr>
          <p:nvPr/>
        </p:nvSpPr>
        <p:spPr bwMode="gray">
          <a:xfrm>
            <a:off x="3830547" y="5107680"/>
            <a:ext cx="1916696" cy="1130291"/>
          </a:xfrm>
          <a:prstGeom prst="rect">
            <a:avLst/>
          </a:prstGeom>
          <a:solidFill>
            <a:schemeClr val="accent2"/>
          </a:solidFill>
          <a:ln>
            <a:noFill/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108000" tIns="72000" rIns="108000" bIns="72000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2. Anzeigen</a:t>
            </a:r>
          </a:p>
          <a:p>
            <a:pPr algn="ctr" eaLnBrk="0" hangingPunct="0"/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Keywords</a:t>
            </a:r>
          </a:p>
          <a:p>
            <a:pPr algn="ctr" eaLnBrk="0" hangingPunct="0"/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CPC</a:t>
            </a:r>
          </a:p>
          <a:p>
            <a:pPr algn="ctr" eaLnBrk="0" hangingPunct="0"/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Erweiterungen</a:t>
            </a:r>
          </a:p>
        </p:txBody>
      </p:sp>
    </p:spTree>
    <p:extLst>
      <p:ext uri="{BB962C8B-B14F-4D97-AF65-F5344CB8AC3E}">
        <p14:creationId xmlns:p14="http://schemas.microsoft.com/office/powerpoint/2010/main" val="3288404398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1242"/>
          </a:xfrm>
        </p:spPr>
        <p:txBody>
          <a:bodyPr/>
          <a:lstStyle/>
          <a:p>
            <a:r>
              <a:rPr lang="de-DE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Optimierung für die Suchmaschinen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pPr/>
              <a:t>13</a:t>
            </a:fld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82462CB-B7F9-C54E-9733-30E05772A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Optimierung</a:t>
            </a:r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307C1056-12E3-A441-981B-62DA5FFE5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2896"/>
            <a:ext cx="10515600" cy="2943120"/>
          </a:xfrm>
        </p:spPr>
        <p:txBody>
          <a:bodyPr>
            <a:normAutofit/>
          </a:bodyPr>
          <a:lstStyle/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Softwareanalysen zeigen die </a:t>
            </a:r>
            <a:r>
              <a:rPr lang="de-DE" sz="2200" dirty="0" err="1">
                <a:latin typeface="Avenir Book" charset="0"/>
                <a:ea typeface="Avenir Book" charset="0"/>
                <a:cs typeface="Avenir Book" charset="0"/>
                <a:sym typeface="Wingdings"/>
              </a:rPr>
              <a:t>ToDos</a:t>
            </a:r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 nach Prioritäten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Die Website wird gefunden (Leuchtturmeffekt)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Positionierung bei generischen Suchen ist Pull-Marketing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Optimierung der Webseiten ist angewandtes </a:t>
            </a:r>
            <a:r>
              <a:rPr lang="de-DE" sz="2200" dirty="0" err="1">
                <a:latin typeface="Avenir Book" charset="0"/>
                <a:ea typeface="Avenir Book" charset="0"/>
                <a:cs typeface="Avenir Book" charset="0"/>
                <a:sym typeface="Wingdings"/>
              </a:rPr>
              <a:t>Know</a:t>
            </a:r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 </a:t>
            </a:r>
            <a:r>
              <a:rPr lang="de-DE" sz="2200" dirty="0" err="1">
                <a:latin typeface="Avenir Book" charset="0"/>
                <a:ea typeface="Avenir Book" charset="0"/>
                <a:cs typeface="Avenir Book" charset="0"/>
                <a:sym typeface="Wingdings"/>
              </a:rPr>
              <a:t>How</a:t>
            </a:r>
            <a:endParaRPr lang="de-DE" sz="2200" dirty="0">
              <a:latin typeface="Avenir Book" charset="0"/>
              <a:ea typeface="Avenir Book" charset="0"/>
              <a:cs typeface="Avenir Book" charset="0"/>
              <a:sym typeface="Wingdings"/>
            </a:endParaRPr>
          </a:p>
          <a:p>
            <a:pPr marL="0" indent="0">
              <a:buNone/>
            </a:pPr>
            <a:endParaRPr lang="de-DE" sz="2200" dirty="0">
              <a:latin typeface="Avenir Book" charset="0"/>
              <a:ea typeface="Avenir Book" charset="0"/>
              <a:cs typeface="Avenir Book" charset="0"/>
              <a:sym typeface="Wingdings"/>
            </a:endParaRPr>
          </a:p>
          <a:p>
            <a:pPr marL="0" indent="0">
              <a:buNone/>
            </a:pPr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 Leitlinien sind Grundlagen</a:t>
            </a:r>
          </a:p>
        </p:txBody>
      </p:sp>
      <p:sp>
        <p:nvSpPr>
          <p:cNvPr id="9" name="Gestreifter Pfeil nach rechts 8">
            <a:hlinkClick r:id="rId4"/>
            <a:extLst>
              <a:ext uri="{FF2B5EF4-FFF2-40B4-BE49-F238E27FC236}">
                <a16:creationId xmlns:a16="http://schemas.microsoft.com/office/drawing/2014/main" id="{E62A2654-41A5-5B45-A35B-83F6370FEC81}"/>
              </a:ext>
            </a:extLst>
          </p:cNvPr>
          <p:cNvSpPr/>
          <p:nvPr/>
        </p:nvSpPr>
        <p:spPr>
          <a:xfrm>
            <a:off x="2584173" y="5132579"/>
            <a:ext cx="5569227" cy="1382367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/>
              <a:t>Marketing-Kurs</a:t>
            </a:r>
          </a:p>
        </p:txBody>
      </p:sp>
    </p:spTree>
    <p:extLst>
      <p:ext uri="{BB962C8B-B14F-4D97-AF65-F5344CB8AC3E}">
        <p14:creationId xmlns:p14="http://schemas.microsoft.com/office/powerpoint/2010/main" val="2568120795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SEO Leitlinien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pPr/>
              <a:t>14</a:t>
            </a:fld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82462CB-B7F9-C54E-9733-30E05772A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Optimierung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6255D2AB-7ECA-6C4F-A3BD-263EBC4E01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590801"/>
            <a:ext cx="3352800" cy="3148013"/>
          </a:xfrm>
          <a:prstGeom prst="rect">
            <a:avLst/>
          </a:prstGeom>
          <a:solidFill>
            <a:srgbClr val="FF0000">
              <a:alpha val="49019"/>
            </a:srgbClr>
          </a:solidFill>
          <a:ln w="635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Char char="-"/>
            </a:pPr>
            <a:r>
              <a:rPr lang="de-DE" altLang="de-DE" sz="2800">
                <a:cs typeface="Arial" panose="020B0604020202020204" pitchFamily="34" charset="0"/>
              </a:rPr>
              <a:t> Doorway-Pages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de-DE" altLang="de-DE" sz="2800">
                <a:cs typeface="Arial" panose="020B0604020202020204" pitchFamily="34" charset="0"/>
              </a:rPr>
              <a:t> Cloaking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de-DE" altLang="de-DE" sz="2800">
                <a:cs typeface="Arial" panose="020B0604020202020204" pitchFamily="34" charset="0"/>
              </a:rPr>
              <a:t> Keyword-Stuffing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de-DE" altLang="de-DE" sz="2800">
                <a:cs typeface="Arial" panose="020B0604020202020204" pitchFamily="34" charset="0"/>
              </a:rPr>
              <a:t> Hidden Content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de-DE" altLang="de-DE" sz="2800">
                <a:cs typeface="Arial" panose="020B0604020202020204" pitchFamily="34" charset="0"/>
              </a:rPr>
              <a:t> Link-Farmen</a:t>
            </a: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02B026AC-B534-7C4C-8D2B-DEE8B86E9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2590801"/>
            <a:ext cx="3581400" cy="3108325"/>
          </a:xfrm>
          <a:prstGeom prst="rect">
            <a:avLst/>
          </a:prstGeom>
          <a:solidFill>
            <a:srgbClr val="008000">
              <a:alpha val="32156"/>
            </a:srgbClr>
          </a:solidFill>
          <a:ln w="63500">
            <a:solidFill>
              <a:srgbClr val="00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Char char="-"/>
            </a:pPr>
            <a:r>
              <a:rPr lang="de-DE" altLang="de-DE" sz="2800">
                <a:cs typeface="Arial" panose="020B0604020202020204" pitchFamily="34" charset="0"/>
              </a:rPr>
              <a:t>Verzeichniseintrag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de-DE" altLang="de-DE" sz="2800">
                <a:cs typeface="Arial" panose="020B0604020202020204" pitchFamily="34" charset="0"/>
              </a:rPr>
              <a:t> Link Baiting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de-DE" altLang="de-DE" sz="2800">
                <a:cs typeface="Arial" panose="020B0604020202020204" pitchFamily="34" charset="0"/>
              </a:rPr>
              <a:t> Meta Tags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de-DE" altLang="de-DE" sz="2800">
                <a:cs typeface="Arial" panose="020B0604020202020204" pitchFamily="34" charset="0"/>
              </a:rPr>
              <a:t> Statische Seiten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de-DE" altLang="de-DE" sz="2800">
                <a:cs typeface="Arial" panose="020B0604020202020204" pitchFamily="34" charset="0"/>
              </a:rPr>
              <a:t> Content is King</a:t>
            </a: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944B08FE-A2D2-5948-AC40-3AAF07708A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8100" y="1554303"/>
            <a:ext cx="18288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4000" dirty="0">
                <a:solidFill>
                  <a:srgbClr val="008000"/>
                </a:solidFill>
                <a:cs typeface="Arial" panose="020B0604020202020204" pitchFamily="34" charset="0"/>
              </a:rPr>
              <a:t>Positiv</a:t>
            </a:r>
          </a:p>
        </p:txBody>
      </p:sp>
      <p:sp>
        <p:nvSpPr>
          <p:cNvPr id="11" name="Text Box 8">
            <a:extLst>
              <a:ext uri="{FF2B5EF4-FFF2-40B4-BE49-F238E27FC236}">
                <a16:creationId xmlns:a16="http://schemas.microsoft.com/office/drawing/2014/main" id="{178570ED-A6E6-E94E-B96C-FE66C2D51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554303"/>
            <a:ext cx="1981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4000" dirty="0">
                <a:solidFill>
                  <a:srgbClr val="FF0000"/>
                </a:solidFill>
                <a:cs typeface="Arial" panose="020B0604020202020204" pitchFamily="34" charset="0"/>
              </a:rPr>
              <a:t>Negativ</a:t>
            </a:r>
          </a:p>
        </p:txBody>
      </p:sp>
    </p:spTree>
    <p:extLst>
      <p:ext uri="{BB962C8B-B14F-4D97-AF65-F5344CB8AC3E}">
        <p14:creationId xmlns:p14="http://schemas.microsoft.com/office/powerpoint/2010/main" val="19183393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Relevanzprinzip zur </a:t>
            </a:r>
            <a:r>
              <a:rPr lang="de-DE" b="1" dirty="0" err="1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Onsite</a:t>
            </a:r>
            <a:r>
              <a:rPr lang="de-DE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-Optimierung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pPr/>
              <a:t>15</a:t>
            </a:fld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82462CB-B7F9-C54E-9733-30E05772A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Optimierung</a:t>
            </a:r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2FD4DEC2-DF73-574A-B37F-F7D71F7CD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2896"/>
            <a:ext cx="10515600" cy="2943120"/>
          </a:xfrm>
        </p:spPr>
        <p:txBody>
          <a:bodyPr>
            <a:normAutofit lnSpcReduction="10000"/>
          </a:bodyPr>
          <a:lstStyle/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Titel für jede Seite</a:t>
            </a:r>
          </a:p>
          <a:p>
            <a:r>
              <a:rPr lang="de-DE" sz="2200" dirty="0" err="1">
                <a:latin typeface="Avenir Book" charset="0"/>
                <a:ea typeface="Avenir Book" charset="0"/>
                <a:cs typeface="Avenir Book" charset="0"/>
                <a:sym typeface="Wingdings"/>
              </a:rPr>
              <a:t>Meta</a:t>
            </a:r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 Tags erleichtern die Indexierung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Hochwertiger Content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Orientierung für </a:t>
            </a:r>
            <a:r>
              <a:rPr lang="de-DE" sz="2200" dirty="0" err="1">
                <a:latin typeface="Avenir Book" charset="0"/>
                <a:ea typeface="Avenir Book" charset="0"/>
                <a:cs typeface="Avenir Book" charset="0"/>
                <a:sym typeface="Wingdings"/>
              </a:rPr>
              <a:t>Robots</a:t>
            </a:r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 und Besucher (Sitemap &amp; Navigation)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Interner Verlinkungen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Wichtiges in Überschriften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Spezialisierte Seiten</a:t>
            </a:r>
          </a:p>
          <a:p>
            <a:pPr marL="0" indent="0">
              <a:buNone/>
            </a:pPr>
            <a:endParaRPr lang="de-DE" sz="2200" dirty="0">
              <a:latin typeface="Avenir Book" charset="0"/>
              <a:ea typeface="Avenir Book" charset="0"/>
              <a:cs typeface="Avenir Book" charset="0"/>
              <a:sym typeface="Wingdings"/>
            </a:endParaRPr>
          </a:p>
        </p:txBody>
      </p:sp>
      <p:sp>
        <p:nvSpPr>
          <p:cNvPr id="9" name="Gestreifter Pfeil nach rechts 8">
            <a:hlinkClick r:id="rId4"/>
            <a:extLst>
              <a:ext uri="{FF2B5EF4-FFF2-40B4-BE49-F238E27FC236}">
                <a16:creationId xmlns:a16="http://schemas.microsoft.com/office/drawing/2014/main" id="{6EE3C326-1D0A-AF4C-ADD9-C4E6289C3C87}"/>
              </a:ext>
            </a:extLst>
          </p:cNvPr>
          <p:cNvSpPr/>
          <p:nvPr/>
        </p:nvSpPr>
        <p:spPr>
          <a:xfrm>
            <a:off x="2584173" y="4775199"/>
            <a:ext cx="5569227" cy="1382367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/>
              <a:t>Fallbeispiel Janus-Strategie</a:t>
            </a:r>
          </a:p>
        </p:txBody>
      </p:sp>
    </p:spTree>
    <p:extLst>
      <p:ext uri="{BB962C8B-B14F-4D97-AF65-F5344CB8AC3E}">
        <p14:creationId xmlns:p14="http://schemas.microsoft.com/office/powerpoint/2010/main" val="2077116220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Offsite</a:t>
            </a:r>
            <a:r>
              <a:rPr lang="de-DE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-Optimierung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pPr/>
              <a:t>16</a:t>
            </a:fld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82462CB-B7F9-C54E-9733-30E05772A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Optimierung</a:t>
            </a:r>
          </a:p>
        </p:txBody>
      </p:sp>
      <p:graphicFrame>
        <p:nvGraphicFramePr>
          <p:cNvPr id="10" name="Inhaltsplatzhalter 9">
            <a:extLst>
              <a:ext uri="{FF2B5EF4-FFF2-40B4-BE49-F238E27FC236}">
                <a16:creationId xmlns:a16="http://schemas.microsoft.com/office/drawing/2014/main" id="{2ABC65C8-95D5-014F-9143-BF567D15F5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4924125"/>
              </p:ext>
            </p:extLst>
          </p:nvPr>
        </p:nvGraphicFramePr>
        <p:xfrm>
          <a:off x="838200" y="1825625"/>
          <a:ext cx="10515600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768517184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42644802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2000" dirty="0"/>
                        <a:t>Verbesserungsziel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/>
                        <a:t>Kurzbeschreibung Aktionen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4531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dirty="0" err="1"/>
                        <a:t>Incoming</a:t>
                      </a:r>
                      <a:r>
                        <a:rPr lang="de-DE" sz="2000" dirty="0"/>
                        <a:t> Links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/>
                        <a:t>Linkprofil analysieren, organischer Linkaufbau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204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dirty="0"/>
                        <a:t>Interne Verlinkungen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/>
                        <a:t>Navigationsstruktur und </a:t>
                      </a:r>
                      <a:r>
                        <a:rPr lang="de-DE" sz="2000" dirty="0" err="1"/>
                        <a:t>Querverlinkungen</a:t>
                      </a:r>
                      <a:endParaRPr lang="de-D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0297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dirty="0" err="1"/>
                        <a:t>Outgoing</a:t>
                      </a:r>
                      <a:r>
                        <a:rPr lang="de-DE" sz="2000" dirty="0"/>
                        <a:t> Links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/>
                        <a:t>Vertrauenswürdige Seiten verlinken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7635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dirty="0"/>
                        <a:t>Netzwerk-Verlinkungen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/>
                        <a:t>Beiträge in Communitys, Blogs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2709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dirty="0"/>
                        <a:t>Linkpopularität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/>
                        <a:t>Alter, Ranking, Trust, </a:t>
                      </a:r>
                      <a:r>
                        <a:rPr lang="de-DE" sz="2000" dirty="0" err="1"/>
                        <a:t>PageRank</a:t>
                      </a:r>
                      <a:r>
                        <a:rPr lang="de-DE" sz="2000" dirty="0"/>
                        <a:t> und </a:t>
                      </a:r>
                      <a:r>
                        <a:rPr lang="de-DE" sz="2000" dirty="0" err="1"/>
                        <a:t>Linktext</a:t>
                      </a:r>
                      <a:endParaRPr lang="de-D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938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dirty="0"/>
                        <a:t>Themenrelevanz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/>
                        <a:t>Verlinkende Seiten mit gleichartigem Thema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1342781"/>
                  </a:ext>
                </a:extLst>
              </a:tr>
            </a:tbl>
          </a:graphicData>
        </a:graphic>
      </p:graphicFrame>
      <p:sp>
        <p:nvSpPr>
          <p:cNvPr id="11" name="Abgerundetes Rechteck 10">
            <a:extLst>
              <a:ext uri="{FF2B5EF4-FFF2-40B4-BE49-F238E27FC236}">
                <a16:creationId xmlns:a16="http://schemas.microsoft.com/office/drawing/2014/main" id="{85DFDD1A-5C67-B742-9AB2-B3D52A3D66A6}"/>
              </a:ext>
            </a:extLst>
          </p:cNvPr>
          <p:cNvSpPr/>
          <p:nvPr/>
        </p:nvSpPr>
        <p:spPr>
          <a:xfrm>
            <a:off x="4292082" y="5019869"/>
            <a:ext cx="3861318" cy="80389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>
                <a:solidFill>
                  <a:schemeClr val="tx1"/>
                </a:solidFill>
              </a:rPr>
              <a:t>Verbundeffekte</a:t>
            </a:r>
          </a:p>
        </p:txBody>
      </p:sp>
    </p:spTree>
    <p:extLst>
      <p:ext uri="{BB962C8B-B14F-4D97-AF65-F5344CB8AC3E}">
        <p14:creationId xmlns:p14="http://schemas.microsoft.com/office/powerpoint/2010/main" val="3407745658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Relevanzprinzip zur </a:t>
            </a:r>
            <a:r>
              <a:rPr lang="de-DE" b="1" dirty="0" err="1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Onsite</a:t>
            </a:r>
            <a:r>
              <a:rPr lang="de-DE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-Optimierung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pPr/>
              <a:t>17</a:t>
            </a:fld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82462CB-B7F9-C54E-9733-30E05772A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Optimierung</a:t>
            </a:r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2FD4DEC2-DF73-574A-B37F-F7D71F7CD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2896"/>
            <a:ext cx="10515600" cy="2943120"/>
          </a:xfrm>
        </p:spPr>
        <p:txBody>
          <a:bodyPr>
            <a:normAutofit lnSpcReduction="10000"/>
          </a:bodyPr>
          <a:lstStyle/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Titel für jede Seite</a:t>
            </a:r>
          </a:p>
          <a:p>
            <a:r>
              <a:rPr lang="de-DE" sz="2200" dirty="0" err="1">
                <a:latin typeface="Avenir Book" charset="0"/>
                <a:ea typeface="Avenir Book" charset="0"/>
                <a:cs typeface="Avenir Book" charset="0"/>
                <a:sym typeface="Wingdings"/>
              </a:rPr>
              <a:t>Meta</a:t>
            </a:r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 Tags erleichtern die Indexierung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Hochwertiger Content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Orientierung für </a:t>
            </a:r>
            <a:r>
              <a:rPr lang="de-DE" sz="2200" dirty="0" err="1">
                <a:latin typeface="Avenir Book" charset="0"/>
                <a:ea typeface="Avenir Book" charset="0"/>
                <a:cs typeface="Avenir Book" charset="0"/>
                <a:sym typeface="Wingdings"/>
              </a:rPr>
              <a:t>Robots</a:t>
            </a:r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 und Besucher (Sitemap &amp; Navigation)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Interner Verlinkungen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Wichtiges in Überschriften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Spezialisierte Seiten</a:t>
            </a:r>
          </a:p>
          <a:p>
            <a:pPr marL="0" indent="0">
              <a:buNone/>
            </a:pPr>
            <a:endParaRPr lang="de-DE" sz="2200" dirty="0">
              <a:latin typeface="Avenir Book" charset="0"/>
              <a:ea typeface="Avenir Book" charset="0"/>
              <a:cs typeface="Avenir Book" charset="0"/>
              <a:sym typeface="Wingdings"/>
            </a:endParaRPr>
          </a:p>
        </p:txBody>
      </p:sp>
      <p:sp>
        <p:nvSpPr>
          <p:cNvPr id="9" name="Gestreifter Pfeil nach rechts 8">
            <a:hlinkClick r:id="rId4"/>
            <a:extLst>
              <a:ext uri="{FF2B5EF4-FFF2-40B4-BE49-F238E27FC236}">
                <a16:creationId xmlns:a16="http://schemas.microsoft.com/office/drawing/2014/main" id="{6EE3C326-1D0A-AF4C-ADD9-C4E6289C3C87}"/>
              </a:ext>
            </a:extLst>
          </p:cNvPr>
          <p:cNvSpPr/>
          <p:nvPr/>
        </p:nvSpPr>
        <p:spPr>
          <a:xfrm>
            <a:off x="2584173" y="4775199"/>
            <a:ext cx="5569227" cy="1382367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/>
              <a:t>Fallbeispiel Janus-Strategie</a:t>
            </a:r>
          </a:p>
        </p:txBody>
      </p:sp>
    </p:spTree>
    <p:extLst>
      <p:ext uri="{BB962C8B-B14F-4D97-AF65-F5344CB8AC3E}">
        <p14:creationId xmlns:p14="http://schemas.microsoft.com/office/powerpoint/2010/main" val="535869604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>
            <a:extLst>
              <a:ext uri="{FF2B5EF4-FFF2-40B4-BE49-F238E27FC236}">
                <a16:creationId xmlns:a16="http://schemas.microsoft.com/office/drawing/2014/main" id="{31F5B9A8-CA7F-D546-8AB2-DA7CEC7AF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de-DE" sz="1200">
                <a:solidFill>
                  <a:schemeClr val="bg1"/>
                </a:solidFill>
                <a:latin typeface="Times New Roman" panose="02020603050405020304" pitchFamily="18" charset="0"/>
              </a:rPr>
              <a:t>Marketing in Suchmaschinen</a:t>
            </a:r>
            <a:endParaRPr lang="de-DE" altLang="de-DE" sz="12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7F4A402-D1AC-154E-ACC8-76E8BCC981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95600" y="0"/>
            <a:ext cx="6248400" cy="7445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de-DE" altLang="de-DE">
                <a:latin typeface="Arial" panose="020B0604020202020204" pitchFamily="34" charset="0"/>
                <a:ea typeface="ＭＳ Ｐゴシック" panose="020B0600070205080204" pitchFamily="34" charset="-128"/>
              </a:rPr>
              <a:t>Kochbuch zur Optimierung</a:t>
            </a:r>
          </a:p>
        </p:txBody>
      </p:sp>
      <p:sp>
        <p:nvSpPr>
          <p:cNvPr id="19464" name="Date Placeholder 12">
            <a:extLst>
              <a:ext uri="{FF2B5EF4-FFF2-40B4-BE49-F238E27FC236}">
                <a16:creationId xmlns:a16="http://schemas.microsoft.com/office/drawing/2014/main" id="{994B26CE-AC0C-A541-9C99-A2B32C82213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de-DE" altLang="de-DE" sz="1200">
                <a:solidFill>
                  <a:schemeClr val="bg1"/>
                </a:solidFill>
              </a:rPr>
              <a:t>Prof. Dr. Hildebrandt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FC7B34A3-DA14-C443-BEA0-503F5B7AB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0000"/>
              </a:lnSpc>
            </a:pPr>
            <a:fld id="{21F91470-E2DB-B44C-8CCE-F651E627AFBB}" type="slidenum">
              <a:rPr lang="de-DE" altLang="de-DE" sz="2200">
                <a:solidFill>
                  <a:schemeClr val="bg1"/>
                </a:solidFill>
              </a:rPr>
              <a:pPr>
                <a:lnSpc>
                  <a:spcPct val="80000"/>
                </a:lnSpc>
              </a:pPr>
              <a:t>18</a:t>
            </a:fld>
            <a:endParaRPr lang="de-DE" altLang="de-DE" sz="2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2064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4296000" y="1554569"/>
            <a:ext cx="3600000" cy="3600000"/>
            <a:chOff x="4296000" y="1629000"/>
            <a:chExt cx="3600000" cy="3600000"/>
          </a:xfrm>
        </p:grpSpPr>
        <p:sp>
          <p:nvSpPr>
            <p:cNvPr id="406539" name="Line 4"/>
            <p:cNvSpPr>
              <a:spLocks noChangeShapeType="1"/>
            </p:cNvSpPr>
            <p:nvPr/>
          </p:nvSpPr>
          <p:spPr bwMode="gray">
            <a:xfrm>
              <a:off x="4296000" y="3429000"/>
              <a:ext cx="3600000" cy="0"/>
            </a:xfrm>
            <a:prstGeom prst="line">
              <a:avLst/>
            </a:prstGeom>
            <a:ln w="38100">
              <a:solidFill>
                <a:schemeClr val="accent2"/>
              </a:solidFill>
              <a:headEnd type="none" w="sm" len="sm"/>
              <a:tailEnd type="none" w="sm" len="sm"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de-DE" dirty="0">
                <a:latin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06540" name="Line 5"/>
            <p:cNvSpPr>
              <a:spLocks noChangeShapeType="1"/>
            </p:cNvSpPr>
            <p:nvPr/>
          </p:nvSpPr>
          <p:spPr bwMode="gray">
            <a:xfrm>
              <a:off x="6096000" y="1629000"/>
              <a:ext cx="0" cy="3600000"/>
            </a:xfrm>
            <a:prstGeom prst="line">
              <a:avLst/>
            </a:prstGeom>
            <a:ln w="38100">
              <a:solidFill>
                <a:schemeClr val="accent2"/>
              </a:solidFill>
              <a:headEnd type="none" w="sm" len="sm"/>
              <a:tailEnd type="none" w="sm" len="sm"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de-DE" dirty="0">
                <a:latin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406558" name="Freeform 30"/>
          <p:cNvSpPr>
            <a:spLocks/>
          </p:cNvSpPr>
          <p:nvPr/>
        </p:nvSpPr>
        <p:spPr bwMode="gray">
          <a:xfrm>
            <a:off x="3439833" y="981075"/>
            <a:ext cx="6239674" cy="5350047"/>
          </a:xfrm>
          <a:custGeom>
            <a:avLst/>
            <a:gdLst/>
            <a:ahLst/>
            <a:cxnLst>
              <a:cxn ang="0">
                <a:pos x="52" y="166"/>
              </a:cxn>
              <a:cxn ang="0">
                <a:pos x="132" y="68"/>
              </a:cxn>
              <a:cxn ang="0">
                <a:pos x="54" y="4"/>
              </a:cxn>
              <a:cxn ang="0">
                <a:pos x="3" y="66"/>
              </a:cxn>
              <a:cxn ang="0">
                <a:pos x="53" y="107"/>
              </a:cxn>
              <a:cxn ang="0">
                <a:pos x="86" y="67"/>
              </a:cxn>
              <a:cxn ang="0">
                <a:pos x="54" y="41"/>
              </a:cxn>
              <a:cxn ang="0">
                <a:pos x="33" y="67"/>
              </a:cxn>
            </a:cxnLst>
            <a:rect l="0" t="0" r="r" b="b"/>
            <a:pathLst>
              <a:path w="137" h="166">
                <a:moveTo>
                  <a:pt x="52" y="166"/>
                </a:moveTo>
                <a:cubicBezTo>
                  <a:pt x="101" y="161"/>
                  <a:pt x="137" y="117"/>
                  <a:pt x="132" y="68"/>
                </a:cubicBezTo>
                <a:cubicBezTo>
                  <a:pt x="129" y="29"/>
                  <a:pt x="94" y="0"/>
                  <a:pt x="54" y="4"/>
                </a:cubicBezTo>
                <a:cubicBezTo>
                  <a:pt x="23" y="7"/>
                  <a:pt x="0" y="35"/>
                  <a:pt x="3" y="66"/>
                </a:cubicBezTo>
                <a:cubicBezTo>
                  <a:pt x="6" y="92"/>
                  <a:pt x="28" y="110"/>
                  <a:pt x="53" y="107"/>
                </a:cubicBezTo>
                <a:cubicBezTo>
                  <a:pt x="73" y="105"/>
                  <a:pt x="88" y="88"/>
                  <a:pt x="86" y="67"/>
                </a:cubicBezTo>
                <a:cubicBezTo>
                  <a:pt x="84" y="51"/>
                  <a:pt x="70" y="40"/>
                  <a:pt x="54" y="41"/>
                </a:cubicBezTo>
                <a:cubicBezTo>
                  <a:pt x="41" y="42"/>
                  <a:pt x="32" y="54"/>
                  <a:pt x="33" y="67"/>
                </a:cubicBezTo>
              </a:path>
            </a:pathLst>
          </a:custGeom>
          <a:noFill/>
          <a:ln w="63500" cap="flat" cmpd="sng">
            <a:solidFill>
              <a:schemeClr val="accent1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de-DE" dirty="0"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6" name="Rectangle 7"/>
          <p:cNvSpPr>
            <a:spLocks noChangeArrowheads="1"/>
          </p:cNvSpPr>
          <p:nvPr/>
        </p:nvSpPr>
        <p:spPr bwMode="gray">
          <a:xfrm>
            <a:off x="4097791" y="1910850"/>
            <a:ext cx="1800000" cy="88407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108000" tIns="72000" rIns="108000" bIns="72000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2. Gesamtes</a:t>
            </a:r>
          </a:p>
          <a:p>
            <a:pPr algn="ctr" eaLnBrk="0" hangingPunct="0"/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Potenzial</a:t>
            </a:r>
          </a:p>
          <a:p>
            <a:pPr algn="ctr" eaLnBrk="0" hangingPunct="0"/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abschätzen</a:t>
            </a:r>
          </a:p>
        </p:txBody>
      </p:sp>
      <p:sp>
        <p:nvSpPr>
          <p:cNvPr id="406542" name="Rectangle 7"/>
          <p:cNvSpPr>
            <a:spLocks noChangeArrowheads="1"/>
          </p:cNvSpPr>
          <p:nvPr/>
        </p:nvSpPr>
        <p:spPr bwMode="gray">
          <a:xfrm>
            <a:off x="4355166" y="3109199"/>
            <a:ext cx="1800000" cy="63784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108000" tIns="72000" rIns="108000" bIns="72000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 Suchbegriffe</a:t>
            </a:r>
          </a:p>
          <a:p>
            <a:pPr algn="ctr" eaLnBrk="0" hangingPunct="0"/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prüfen</a:t>
            </a: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gray">
          <a:xfrm>
            <a:off x="2632315" y="4214332"/>
            <a:ext cx="2267377" cy="63784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108000" tIns="72000" rIns="108000" bIns="72000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6. </a:t>
            </a:r>
            <a:r>
              <a:rPr lang="de-DE" sz="16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Onsite</a:t>
            </a:r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de-DE" sz="16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Offsite</a:t>
            </a:r>
            <a:endParaRPr lang="de-DE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 eaLnBrk="0" hangingPunct="0"/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Verbesserungen</a:t>
            </a:r>
          </a:p>
        </p:txBody>
      </p:sp>
      <p:sp>
        <p:nvSpPr>
          <p:cNvPr id="21" name="Rectangle 7"/>
          <p:cNvSpPr>
            <a:spLocks noChangeArrowheads="1"/>
          </p:cNvSpPr>
          <p:nvPr/>
        </p:nvSpPr>
        <p:spPr bwMode="gray">
          <a:xfrm>
            <a:off x="8549635" y="1090382"/>
            <a:ext cx="1937390" cy="884070"/>
          </a:xfrm>
          <a:prstGeom prst="rect">
            <a:avLst/>
          </a:prstGeom>
          <a:solidFill>
            <a:schemeClr val="accent2"/>
          </a:solidFill>
          <a:ln>
            <a:noFill/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108000" tIns="72000" rIns="108000" bIns="72000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4.Eigenes Potenzial</a:t>
            </a:r>
          </a:p>
          <a:p>
            <a:pPr algn="ctr" eaLnBrk="0" hangingPunct="0"/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abschätzen</a:t>
            </a:r>
          </a:p>
        </p:txBody>
      </p:sp>
      <p:sp>
        <p:nvSpPr>
          <p:cNvPr id="406543" name="Rectangle 8"/>
          <p:cNvSpPr>
            <a:spLocks noChangeArrowheads="1"/>
          </p:cNvSpPr>
          <p:nvPr/>
        </p:nvSpPr>
        <p:spPr bwMode="gray">
          <a:xfrm>
            <a:off x="6291230" y="1598028"/>
            <a:ext cx="1800000" cy="88407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108000" tIns="72000" rIns="108000" bIns="72000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de-DE" sz="1600" noProof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3. Eigene</a:t>
            </a:r>
          </a:p>
          <a:p>
            <a:pPr algn="ctr" eaLnBrk="0" hangingPunct="0"/>
            <a:r>
              <a:rPr lang="de-DE" sz="1600" noProof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Positionen</a:t>
            </a:r>
          </a:p>
          <a:p>
            <a:pPr algn="ctr" eaLnBrk="0" hangingPunct="0"/>
            <a:r>
              <a:rPr lang="de-DE" sz="1600" noProof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bestimmen</a:t>
            </a: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gray">
          <a:xfrm>
            <a:off x="8779507" y="4987001"/>
            <a:ext cx="2096308" cy="637849"/>
          </a:xfrm>
          <a:prstGeom prst="rect">
            <a:avLst/>
          </a:prstGeom>
          <a:solidFill>
            <a:schemeClr val="accent2"/>
          </a:solidFill>
          <a:ln>
            <a:noFill/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108000" tIns="72000" rIns="108000" bIns="72000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6. </a:t>
            </a:r>
            <a:r>
              <a:rPr lang="de-DE" sz="16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Onsite</a:t>
            </a:r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de-DE" sz="16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Offsite</a:t>
            </a:r>
            <a:endParaRPr lang="de-DE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 eaLnBrk="0" hangingPunct="0"/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Verbesserungen</a:t>
            </a: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gray">
          <a:xfrm>
            <a:off x="3895190" y="5782419"/>
            <a:ext cx="1800000" cy="637849"/>
          </a:xfrm>
          <a:prstGeom prst="rect">
            <a:avLst/>
          </a:prstGeom>
          <a:solidFill>
            <a:schemeClr val="accent1"/>
          </a:solidFill>
          <a:ln>
            <a:noFill/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108000" tIns="72000" rIns="108000" bIns="72000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de-DE" sz="16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 Suchbegriffe prüfen</a:t>
            </a:r>
          </a:p>
        </p:txBody>
      </p:sp>
      <p:sp>
        <p:nvSpPr>
          <p:cNvPr id="32" name="Rectangle 7"/>
          <p:cNvSpPr>
            <a:spLocks noChangeArrowheads="1"/>
          </p:cNvSpPr>
          <p:nvPr/>
        </p:nvSpPr>
        <p:spPr bwMode="gray">
          <a:xfrm>
            <a:off x="9425213" y="2852541"/>
            <a:ext cx="1800000" cy="637849"/>
          </a:xfrm>
          <a:prstGeom prst="rect">
            <a:avLst/>
          </a:prstGeom>
          <a:solidFill>
            <a:schemeClr val="accent2"/>
          </a:solidFill>
          <a:ln>
            <a:noFill/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108000" tIns="72000" rIns="108000" bIns="72000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5. Klickraten</a:t>
            </a:r>
          </a:p>
          <a:p>
            <a:pPr algn="ctr" eaLnBrk="0" hangingPunct="0"/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prüfen</a:t>
            </a:r>
          </a:p>
        </p:txBody>
      </p:sp>
      <p:sp>
        <p:nvSpPr>
          <p:cNvPr id="33" name="Rectangle 7"/>
          <p:cNvSpPr>
            <a:spLocks noChangeArrowheads="1"/>
          </p:cNvSpPr>
          <p:nvPr/>
        </p:nvSpPr>
        <p:spPr bwMode="gray">
          <a:xfrm>
            <a:off x="5480408" y="431318"/>
            <a:ext cx="1937390" cy="884070"/>
          </a:xfrm>
          <a:prstGeom prst="rect">
            <a:avLst/>
          </a:prstGeom>
          <a:solidFill>
            <a:schemeClr val="accent2"/>
          </a:solidFill>
          <a:ln>
            <a:noFill/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108000" tIns="72000" rIns="108000" bIns="72000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3. Eigene Positionen</a:t>
            </a:r>
          </a:p>
          <a:p>
            <a:pPr algn="ctr" eaLnBrk="0" hangingPunct="0"/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bestimmen</a:t>
            </a:r>
          </a:p>
        </p:txBody>
      </p:sp>
      <p:sp>
        <p:nvSpPr>
          <p:cNvPr id="34" name="Rectangle 7"/>
          <p:cNvSpPr>
            <a:spLocks noChangeArrowheads="1"/>
          </p:cNvSpPr>
          <p:nvPr/>
        </p:nvSpPr>
        <p:spPr bwMode="gray">
          <a:xfrm>
            <a:off x="2135038" y="1094437"/>
            <a:ext cx="1937390" cy="884070"/>
          </a:xfrm>
          <a:prstGeom prst="rect">
            <a:avLst/>
          </a:prstGeom>
          <a:solidFill>
            <a:schemeClr val="accent2"/>
          </a:solidFill>
          <a:ln>
            <a:noFill/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108000" tIns="72000" rIns="108000" bIns="72000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2. Gesamtes</a:t>
            </a:r>
          </a:p>
          <a:p>
            <a:pPr algn="ctr" eaLnBrk="0" hangingPunct="0"/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Potenzial</a:t>
            </a:r>
          </a:p>
          <a:p>
            <a:pPr algn="ctr" eaLnBrk="0" hangingPunct="0"/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abschätzen</a:t>
            </a:r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gray">
          <a:xfrm>
            <a:off x="1622425" y="2791881"/>
            <a:ext cx="1937390" cy="637849"/>
          </a:xfrm>
          <a:prstGeom prst="rect">
            <a:avLst/>
          </a:prstGeom>
          <a:solidFill>
            <a:schemeClr val="accent2"/>
          </a:solidFill>
          <a:ln>
            <a:noFill/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108000" tIns="72000" rIns="108000" bIns="72000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de-DE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 Suchbegriffe prüfen</a:t>
            </a:r>
          </a:p>
        </p:txBody>
      </p:sp>
      <p:sp>
        <p:nvSpPr>
          <p:cNvPr id="37" name="Rectangle 8"/>
          <p:cNvSpPr>
            <a:spLocks noChangeArrowheads="1"/>
          </p:cNvSpPr>
          <p:nvPr/>
        </p:nvSpPr>
        <p:spPr bwMode="gray">
          <a:xfrm>
            <a:off x="7286480" y="2856561"/>
            <a:ext cx="1800000" cy="88407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108000" tIns="72000" rIns="108000" bIns="72000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de-DE" sz="1600" noProof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4. Eigenes</a:t>
            </a:r>
          </a:p>
          <a:p>
            <a:pPr algn="ctr" eaLnBrk="0" hangingPunct="0"/>
            <a:r>
              <a:rPr lang="de-DE" sz="1600" noProof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Potenzial</a:t>
            </a:r>
          </a:p>
          <a:p>
            <a:pPr algn="ctr" eaLnBrk="0" hangingPunct="0"/>
            <a:r>
              <a:rPr lang="de-DE" sz="1600" noProof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abschätzen</a:t>
            </a:r>
          </a:p>
        </p:txBody>
      </p:sp>
      <p:sp>
        <p:nvSpPr>
          <p:cNvPr id="38" name="Rectangle 8"/>
          <p:cNvSpPr>
            <a:spLocks noChangeArrowheads="1"/>
          </p:cNvSpPr>
          <p:nvPr/>
        </p:nvSpPr>
        <p:spPr bwMode="gray">
          <a:xfrm>
            <a:off x="6449103" y="4133339"/>
            <a:ext cx="1800000" cy="63784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108000" tIns="72000" rIns="108000" bIns="72000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de-DE" sz="1600" noProof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5. Klickraten</a:t>
            </a:r>
          </a:p>
          <a:p>
            <a:pPr algn="ctr" eaLnBrk="0" hangingPunct="0"/>
            <a:r>
              <a:rPr lang="de-DE" sz="1600" noProof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prüfen</a:t>
            </a:r>
          </a:p>
        </p:txBody>
      </p:sp>
      <p:pic>
        <p:nvPicPr>
          <p:cNvPr id="19" name="Bild 5">
            <a:extLst>
              <a:ext uri="{FF2B5EF4-FFF2-40B4-BE49-F238E27FC236}">
                <a16:creationId xmlns:a16="http://schemas.microsoft.com/office/drawing/2014/main" id="{B603FC5A-FB56-404E-AD0F-A99740498C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51031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Übersicht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Industrie 4.0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Wissen als Produktionsfaktor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Produktions- und Kostentheorie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Struktureffekte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Zusammenfassung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pPr/>
              <a:t>2</a:t>
            </a:fld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82462CB-B7F9-C54E-9733-30E05772A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Optimierung</a:t>
            </a:r>
          </a:p>
        </p:txBody>
      </p:sp>
    </p:spTree>
    <p:extLst>
      <p:ext uri="{BB962C8B-B14F-4D97-AF65-F5344CB8AC3E}">
        <p14:creationId xmlns:p14="http://schemas.microsoft.com/office/powerpoint/2010/main" val="1043432219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Synergien</a:t>
            </a:r>
            <a:b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000" b="1" dirty="0">
                <a:latin typeface="Avenir Book" charset="0"/>
                <a:ea typeface="Avenir Book" charset="0"/>
                <a:cs typeface="Avenir Book" charset="0"/>
              </a:rPr>
              <a:t> Community, </a:t>
            </a:r>
            <a:r>
              <a:rPr lang="de-DE" sz="2000" b="1" dirty="0" err="1">
                <a:latin typeface="Avenir Book" charset="0"/>
                <a:ea typeface="Avenir Book" charset="0"/>
                <a:cs typeface="Avenir Book" charset="0"/>
              </a:rPr>
              <a:t>Social</a:t>
            </a:r>
            <a:r>
              <a:rPr lang="de-DE" sz="2000" b="1" dirty="0">
                <a:latin typeface="Avenir Book" charset="0"/>
                <a:ea typeface="Avenir Book" charset="0"/>
                <a:cs typeface="Avenir Book" charset="0"/>
              </a:rPr>
              <a:t> Marketing</a:t>
            </a:r>
            <a:endParaRPr lang="de-DE" sz="2000" dirty="0">
              <a:latin typeface="Avenir Book" charset="0"/>
              <a:ea typeface="Avenir Book" charset="0"/>
              <a:cs typeface="Avenir Book" charset="0"/>
            </a:endParaRPr>
          </a:p>
        </p:txBody>
      </p:sp>
      <p:pic>
        <p:nvPicPr>
          <p:cNvPr id="4" name="Bil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986218"/>
          </a:xfrm>
        </p:spPr>
        <p:txBody>
          <a:bodyPr/>
          <a:lstStyle/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Internet erleichtert den Datenaustausch zur Zusammenarbeit</a:t>
            </a:r>
          </a:p>
          <a:p>
            <a:pPr marL="0" indent="0">
              <a:buNone/>
            </a:pPr>
            <a:br>
              <a:rPr lang="de-DE" sz="2200" dirty="0"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 Gemeinsame Zielgruppenkontakte auf „</a:t>
            </a:r>
            <a:r>
              <a:rPr lang="de-DE" sz="2200" dirty="0" err="1">
                <a:latin typeface="Avenir Book" charset="0"/>
                <a:ea typeface="Avenir Book" charset="0"/>
                <a:cs typeface="Avenir Book" charset="0"/>
                <a:sym typeface="Wingdings"/>
              </a:rPr>
              <a:t>Give</a:t>
            </a:r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-</a:t>
            </a:r>
            <a:r>
              <a:rPr lang="de-DE" sz="2200" dirty="0" err="1">
                <a:latin typeface="Avenir Book" charset="0"/>
                <a:ea typeface="Avenir Book" charset="0"/>
                <a:cs typeface="Avenir Book" charset="0"/>
                <a:sym typeface="Wingdings"/>
              </a:rPr>
              <a:t>and</a:t>
            </a:r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-take-Basis“ mit </a:t>
            </a:r>
            <a:b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</a:br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    anderen Webmastern</a:t>
            </a:r>
            <a:b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</a:br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 Beide erzielen Ertrag bei der gleichen Zielgruppe</a:t>
            </a:r>
            <a:b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</a:br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 Gute Synergien bringen auch Vorteile für den gemeinsamen Kunden</a:t>
            </a:r>
          </a:p>
          <a:p>
            <a:pPr marL="0" indent="0">
              <a:buNone/>
            </a:pPr>
            <a:endParaRPr lang="de-DE" sz="2200" dirty="0">
              <a:latin typeface="Avenir Book" charset="0"/>
              <a:ea typeface="Avenir Book" charset="0"/>
              <a:cs typeface="Avenir Book" charset="0"/>
              <a:sym typeface="Wingdings"/>
            </a:endParaRPr>
          </a:p>
          <a:p>
            <a:r>
              <a:rPr lang="de-DE" sz="2200" dirty="0" err="1">
                <a:latin typeface="Avenir Book" charset="0"/>
                <a:ea typeface="Avenir Book" charset="0"/>
                <a:cs typeface="Avenir Book" charset="0"/>
              </a:rPr>
              <a:t>Affiliate</a:t>
            </a: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-Netzwerk organisiert die Synergie der Website-Betreiber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Optimierung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0597794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Customer </a:t>
            </a:r>
            <a:r>
              <a:rPr lang="de-DE" sz="4000" b="1" dirty="0" err="1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Relationship</a:t>
            </a:r>
            <a: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 Management</a:t>
            </a:r>
            <a:b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000" b="1" dirty="0">
                <a:latin typeface="Avenir Book" charset="0"/>
                <a:ea typeface="Avenir Book" charset="0"/>
                <a:cs typeface="Avenir Book" charset="0"/>
              </a:rPr>
              <a:t> Potenziale im Web-Business</a:t>
            </a:r>
            <a:endParaRPr lang="de-DE" sz="2000" dirty="0">
              <a:latin typeface="Avenir Book" charset="0"/>
              <a:ea typeface="Avenir Book" charset="0"/>
              <a:cs typeface="Avenir Book" charset="0"/>
            </a:endParaRPr>
          </a:p>
        </p:txBody>
      </p:sp>
      <p:pic>
        <p:nvPicPr>
          <p:cNvPr id="4" name="Bil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35726"/>
          </a:xfrm>
        </p:spPr>
        <p:txBody>
          <a:bodyPr>
            <a:normAutofit/>
          </a:bodyPr>
          <a:lstStyle/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Customer </a:t>
            </a:r>
            <a:r>
              <a:rPr lang="de-DE" sz="2200" dirty="0" err="1">
                <a:latin typeface="Avenir Book" charset="0"/>
                <a:ea typeface="Avenir Book" charset="0"/>
                <a:cs typeface="Avenir Book" charset="0"/>
              </a:rPr>
              <a:t>Relationship</a:t>
            </a: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 Management (CRM) als ertragsreichste Marketing-Strategie im Web-Business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Bindung von Stammkunden macht </a:t>
            </a:r>
            <a:r>
              <a:rPr lang="de-DE" sz="2200" b="1" dirty="0">
                <a:latin typeface="Avenir Book" charset="0"/>
                <a:ea typeface="Avenir Book" charset="0"/>
                <a:cs typeface="Avenir Book" charset="0"/>
              </a:rPr>
              <a:t>Bestandseffekt</a:t>
            </a: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 für Marketing nutzbar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Gewinnung von Neukunden dagegen schwierige und teure Marketing-Aufgabe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 Besonders geeignet für CRM: E-Mail-Marketing</a:t>
            </a:r>
            <a:br>
              <a:rPr lang="de-DE" sz="2200" dirty="0"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 Kosten nur für personellen Aufwand</a:t>
            </a:r>
            <a:b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</a:br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 Technisch einfache Durchführung</a:t>
            </a:r>
            <a:b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</a:br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 Potenzial: alle registrierten Kunden/Partner in Datenbanken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Stammkunden erzeugen weniger Kosten als Neukunden-Marketing</a:t>
            </a:r>
            <a:endParaRPr lang="de-DE" sz="2200" dirty="0">
              <a:latin typeface="Avenir Book" charset="0"/>
              <a:ea typeface="Avenir Book" charset="0"/>
              <a:cs typeface="Avenir Book" charset="0"/>
            </a:endParaRPr>
          </a:p>
          <a:p>
            <a:endParaRPr lang="de-DE" sz="2200" dirty="0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Optimierung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6366228"/>
      </p:ext>
    </p:extLst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Kundendatenbank</a:t>
            </a:r>
            <a:b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000" b="1" dirty="0">
                <a:latin typeface="Avenir Book" charset="0"/>
                <a:ea typeface="Avenir Book" charset="0"/>
                <a:cs typeface="Avenir Book" charset="0"/>
              </a:rPr>
              <a:t> Customer </a:t>
            </a:r>
            <a:r>
              <a:rPr lang="de-DE" sz="2000" b="1" dirty="0" err="1">
                <a:latin typeface="Avenir Book" charset="0"/>
                <a:ea typeface="Avenir Book" charset="0"/>
                <a:cs typeface="Avenir Book" charset="0"/>
              </a:rPr>
              <a:t>Relationship</a:t>
            </a:r>
            <a:r>
              <a:rPr lang="de-DE" sz="2000" b="1" dirty="0">
                <a:latin typeface="Avenir Book" charset="0"/>
                <a:ea typeface="Avenir Book" charset="0"/>
                <a:cs typeface="Avenir Book" charset="0"/>
              </a:rPr>
              <a:t> Management</a:t>
            </a:r>
            <a:endParaRPr lang="de-DE" sz="2000" dirty="0">
              <a:latin typeface="Avenir Book" charset="0"/>
              <a:ea typeface="Avenir Book" charset="0"/>
              <a:cs typeface="Avenir Book" charset="0"/>
            </a:endParaRPr>
          </a:p>
        </p:txBody>
      </p:sp>
      <p:pic>
        <p:nvPicPr>
          <p:cNvPr id="4" name="Bil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106139"/>
          </a:xfrm>
        </p:spPr>
        <p:txBody>
          <a:bodyPr>
            <a:normAutofit/>
          </a:bodyPr>
          <a:lstStyle/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Aufgabe des Marketings: Kundenbindung erhalten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Mehrfache Anstöße/Aufforderungen für Cross-</a:t>
            </a:r>
            <a:r>
              <a:rPr lang="de-DE" sz="2200" dirty="0" err="1">
                <a:latin typeface="Avenir Book" charset="0"/>
                <a:ea typeface="Avenir Book" charset="0"/>
                <a:cs typeface="Avenir Book" charset="0"/>
              </a:rPr>
              <a:t>Selling</a:t>
            </a: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 oder </a:t>
            </a:r>
            <a:r>
              <a:rPr lang="de-DE" sz="2200" dirty="0" err="1">
                <a:latin typeface="Avenir Book" charset="0"/>
                <a:ea typeface="Avenir Book" charset="0"/>
                <a:cs typeface="Avenir Book" charset="0"/>
              </a:rPr>
              <a:t>Up-Selling</a:t>
            </a:r>
            <a:endParaRPr lang="de-DE" sz="2200" dirty="0">
              <a:latin typeface="Avenir Book" charset="0"/>
              <a:ea typeface="Avenir Book" charset="0"/>
              <a:cs typeface="Avenir Book" charset="0"/>
            </a:endParaRP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Double </a:t>
            </a:r>
            <a:r>
              <a:rPr lang="de-DE" sz="2200" dirty="0" err="1">
                <a:latin typeface="Avenir Book" charset="0"/>
                <a:ea typeface="Avenir Book" charset="0"/>
                <a:cs typeface="Avenir Book" charset="0"/>
              </a:rPr>
              <a:t>Opt</a:t>
            </a: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 In</a:t>
            </a:r>
            <a:br>
              <a:rPr lang="de-DE" sz="2200" dirty="0"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 Kontrolle über rechtliche Problematik</a:t>
            </a:r>
            <a:b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</a:br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 Versenden einer Double-</a:t>
            </a:r>
            <a:r>
              <a:rPr lang="de-DE" sz="2200" dirty="0" err="1">
                <a:latin typeface="Avenir Book" charset="0"/>
                <a:ea typeface="Avenir Book" charset="0"/>
                <a:cs typeface="Avenir Book" charset="0"/>
                <a:sym typeface="Wingdings"/>
              </a:rPr>
              <a:t>Opt</a:t>
            </a:r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-In-E-Mail; Bestätigung durch Interessent vor </a:t>
            </a:r>
            <a:b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</a:br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    Eintragung in die Datenbank</a:t>
            </a:r>
            <a:endParaRPr lang="de-DE" sz="2200" dirty="0">
              <a:latin typeface="Avenir Book" charset="0"/>
              <a:ea typeface="Avenir Book" charset="0"/>
              <a:cs typeface="Avenir Book" charset="0"/>
            </a:endParaRP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Regelmäßige Mailings stärken Kundenbindung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Optimierung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2254574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E-Mail-Marketing</a:t>
            </a:r>
            <a:b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000" b="1" dirty="0">
                <a:latin typeface="Avenir Book" charset="0"/>
                <a:ea typeface="Avenir Book" charset="0"/>
                <a:cs typeface="Avenir Book" charset="0"/>
              </a:rPr>
              <a:t> Customer </a:t>
            </a:r>
            <a:r>
              <a:rPr lang="de-DE" sz="2000" b="1" dirty="0" err="1">
                <a:latin typeface="Avenir Book" charset="0"/>
                <a:ea typeface="Avenir Book" charset="0"/>
                <a:cs typeface="Avenir Book" charset="0"/>
              </a:rPr>
              <a:t>Relationship</a:t>
            </a:r>
            <a:r>
              <a:rPr lang="de-DE" sz="2000" b="1" dirty="0">
                <a:latin typeface="Avenir Book" charset="0"/>
                <a:ea typeface="Avenir Book" charset="0"/>
                <a:cs typeface="Avenir Book" charset="0"/>
              </a:rPr>
              <a:t> Management</a:t>
            </a:r>
            <a:endParaRPr lang="de-DE" sz="2000" dirty="0">
              <a:latin typeface="Avenir Book" charset="0"/>
              <a:ea typeface="Avenir Book" charset="0"/>
              <a:cs typeface="Avenir Book" charset="0"/>
            </a:endParaRPr>
          </a:p>
        </p:txBody>
      </p:sp>
      <p:pic>
        <p:nvPicPr>
          <p:cNvPr id="4" name="Bil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Betreff nimmt Einfluss auf Öffnungsrate</a:t>
            </a:r>
            <a:br>
              <a:rPr lang="de-DE" sz="2200" dirty="0"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 Erstes Ziel: Aufmerksamkeit und Zuwendung des Empfängers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Mailing-Inhalte sollen Aufmerksamkeit und Zuwendung erhalten</a:t>
            </a:r>
            <a:b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</a:br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 Lesefreundliche Formulierung, Überschriften (Überfliegen möglich)</a:t>
            </a:r>
            <a:b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</a:br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 Kurze, knappe Formulierungen</a:t>
            </a:r>
            <a:b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</a:br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 Gliederung des Inhalts in Textblöcke</a:t>
            </a:r>
            <a:b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</a:br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 Anreißen von Themen, Hochalten der Neugierde, Verweis auf weitere </a:t>
            </a:r>
            <a:b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</a:br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    Informationen auf der Website</a:t>
            </a:r>
            <a:b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</a:br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 Redaktionelle Kontrolle</a:t>
            </a:r>
            <a:b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</a:br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 Satzumfang weniger als 20 Wörter (maximal 3 Silben pro Wort)</a:t>
            </a:r>
            <a:b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</a:br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 Klare Aussagen und Aufforderungen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Detailinformationen zur Texterstellung: </a:t>
            </a:r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  <a:hlinkClick r:id="rId3"/>
              </a:rPr>
              <a:t>www.vorlesungen.info/Texterstellung</a:t>
            </a:r>
            <a:endParaRPr lang="de-DE" sz="2200" dirty="0">
              <a:latin typeface="Avenir Book" charset="0"/>
              <a:ea typeface="Avenir Book" charset="0"/>
              <a:cs typeface="Avenir Book" charset="0"/>
              <a:sym typeface="Wingdings"/>
            </a:endParaRPr>
          </a:p>
          <a:p>
            <a:pPr marL="0" indent="0">
              <a:buNone/>
            </a:pPr>
            <a:endParaRPr lang="de-DE" sz="2200" dirty="0">
              <a:latin typeface="Avenir Book" charset="0"/>
              <a:ea typeface="Avenir Book" charset="0"/>
              <a:cs typeface="Avenir Book" charset="0"/>
            </a:endParaRPr>
          </a:p>
          <a:p>
            <a:endParaRPr lang="de-DE" sz="2200" dirty="0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Optimierung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083735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Optimierungsziele</a:t>
            </a:r>
            <a:b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000" b="1" dirty="0">
                <a:latin typeface="Avenir Book" charset="0"/>
                <a:ea typeface="Avenir Book" charset="0"/>
                <a:cs typeface="Avenir Book" charset="0"/>
              </a:rPr>
              <a:t> Optimierung</a:t>
            </a:r>
            <a:endParaRPr lang="de-DE" sz="2000" dirty="0">
              <a:latin typeface="Avenir Book" charset="0"/>
              <a:ea typeface="Avenir Book" charset="0"/>
              <a:cs typeface="Avenir Book" charset="0"/>
            </a:endParaRPr>
          </a:p>
        </p:txBody>
      </p:sp>
      <p:pic>
        <p:nvPicPr>
          <p:cNvPr id="4" name="Bil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986218"/>
          </a:xfrm>
        </p:spPr>
        <p:txBody>
          <a:bodyPr/>
          <a:lstStyle/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Das allgemeine Optimierungsziel lautet: „Nutze ein Potenzial.“</a:t>
            </a:r>
          </a:p>
          <a:p>
            <a:pPr marL="0" indent="0">
              <a:buNone/>
            </a:pPr>
            <a:br>
              <a:rPr lang="de-DE" sz="2200" dirty="0"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 Dazu muss das Potenzial bekannt sein und die Rahmenbedingungen</a:t>
            </a:r>
            <a:b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</a:br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 Das Ziel ist in der Regel ein Minimierungs- oder Maximierungsziel</a:t>
            </a:r>
            <a:b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</a:br>
            <a:endParaRPr lang="de-DE" sz="2200" dirty="0">
              <a:latin typeface="Avenir Book" charset="0"/>
              <a:ea typeface="Avenir Book" charset="0"/>
              <a:cs typeface="Avenir Book" charset="0"/>
              <a:sym typeface="Wingdings"/>
            </a:endParaRP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Die Erfolgskennzahlen sind aus dem Controlling bekannt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Die Aktionen werden in ihrer Wirkung auf die Zielerreichung zusammengestellt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Optimierung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255693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72465"/>
            <a:ext cx="10515600" cy="1325563"/>
          </a:xfrm>
        </p:spPr>
        <p:txBody>
          <a:bodyPr/>
          <a:lstStyle/>
          <a:p>
            <a: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Effizienz der Partiellen Optimierung</a:t>
            </a:r>
            <a:b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000" b="1" dirty="0">
                <a:latin typeface="Avenir Book" charset="0"/>
                <a:ea typeface="Avenir Book" charset="0"/>
                <a:cs typeface="Avenir Book" charset="0"/>
              </a:rPr>
              <a:t> Optimierung</a:t>
            </a:r>
            <a:endParaRPr lang="de-DE" sz="2000" dirty="0">
              <a:latin typeface="Avenir Book" charset="0"/>
              <a:ea typeface="Avenir Book" charset="0"/>
              <a:cs typeface="Avenir Book" charset="0"/>
            </a:endParaRPr>
          </a:p>
        </p:txBody>
      </p:sp>
      <p:pic>
        <p:nvPicPr>
          <p:cNvPr id="4" name="Bil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986218"/>
          </a:xfrm>
        </p:spPr>
        <p:txBody>
          <a:bodyPr/>
          <a:lstStyle/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Die Effizienz ist die Relation zwischen den Ebenen der Konversionspyramide</a:t>
            </a:r>
          </a:p>
          <a:p>
            <a:pPr marL="0" indent="0">
              <a:buNone/>
            </a:pPr>
            <a:br>
              <a:rPr lang="de-DE" sz="2200" dirty="0"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 Die Konversionsquote ist je Besucherquelle unterschiedlich</a:t>
            </a:r>
            <a:b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</a:br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 Die Steigung entlang der Ausbaukurve ist die Grenzproduktivität</a:t>
            </a:r>
            <a:b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</a:br>
            <a:endParaRPr lang="de-DE" sz="2200" dirty="0">
              <a:latin typeface="Avenir Book" charset="0"/>
              <a:ea typeface="Avenir Book" charset="0"/>
              <a:cs typeface="Avenir Book" charset="0"/>
              <a:sym typeface="Wingdings"/>
            </a:endParaRP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Die Substitutionsmöglichkeiten zwischen den Einsatzfaktoren sind begrenzt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Im einfachen Fall zweier Faktoren entscheidet die Grenzproduktivität und die Substitutionselastizität über die Einsatzrelationen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Optimierung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t>4</a:t>
            </a:fld>
            <a:endParaRPr lang="de-DE"/>
          </a:p>
        </p:txBody>
      </p:sp>
      <p:sp>
        <p:nvSpPr>
          <p:cNvPr id="7" name="Gestreifter Pfeil nach rechts 6">
            <a:hlinkClick r:id="rId3"/>
            <a:extLst>
              <a:ext uri="{FF2B5EF4-FFF2-40B4-BE49-F238E27FC236}">
                <a16:creationId xmlns:a16="http://schemas.microsoft.com/office/drawing/2014/main" id="{BC6A4D05-DC36-6847-B636-D550990AB2B8}"/>
              </a:ext>
            </a:extLst>
          </p:cNvPr>
          <p:cNvSpPr/>
          <p:nvPr/>
        </p:nvSpPr>
        <p:spPr>
          <a:xfrm>
            <a:off x="3759566" y="4753547"/>
            <a:ext cx="4672867" cy="1479996"/>
          </a:xfrm>
          <a:prstGeom prst="stripedRight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</a:rPr>
              <a:t>Illustrationsbox </a:t>
            </a:r>
          </a:p>
          <a:p>
            <a:pPr algn="ctr"/>
            <a:r>
              <a:rPr lang="de-DE" sz="2800" dirty="0">
                <a:solidFill>
                  <a:schemeClr val="tx1"/>
                </a:solidFill>
              </a:rPr>
              <a:t>Partielle Optimierung</a:t>
            </a:r>
          </a:p>
        </p:txBody>
      </p:sp>
    </p:spTree>
    <p:extLst>
      <p:ext uri="{BB962C8B-B14F-4D97-AF65-F5344CB8AC3E}">
        <p14:creationId xmlns:p14="http://schemas.microsoft.com/office/powerpoint/2010/main" val="1640085090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Effizienz von SEA und SEO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pPr/>
              <a:t>5</a:t>
            </a:fld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82462CB-B7F9-C54E-9733-30E05772A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Optimierung</a:t>
            </a:r>
          </a:p>
        </p:txBody>
      </p:sp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3252E025-FAE9-2E4C-8812-921B98DFC7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3448894"/>
              </p:ext>
            </p:extLst>
          </p:nvPr>
        </p:nvGraphicFramePr>
        <p:xfrm>
          <a:off x="1381760" y="1698803"/>
          <a:ext cx="9428480" cy="4124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52202047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3331"/>
          </a:xfrm>
        </p:spPr>
        <p:txBody>
          <a:bodyPr/>
          <a:lstStyle/>
          <a:p>
            <a:r>
              <a:rPr lang="de-DE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Substitution zwischen SEA und SEO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pPr/>
              <a:t>6</a:t>
            </a:fld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82462CB-B7F9-C54E-9733-30E05772A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Optimierung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429E7795-2D54-6E41-9FB4-42B66C5688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2640" y="1242808"/>
            <a:ext cx="8798560" cy="4949190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20183CDF-BFE3-4043-801A-1803DE86EBB6}"/>
              </a:ext>
            </a:extLst>
          </p:cNvPr>
          <p:cNvSpPr txBox="1"/>
          <p:nvPr/>
        </p:nvSpPr>
        <p:spPr>
          <a:xfrm>
            <a:off x="6866597" y="2794073"/>
            <a:ext cx="2114843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dirty="0" err="1"/>
              <a:t>Isoquante</a:t>
            </a:r>
            <a:r>
              <a:rPr lang="de-DE" dirty="0"/>
              <a:t> zeigt die Inputkombinationen mit gleichem Output</a:t>
            </a:r>
          </a:p>
        </p:txBody>
      </p:sp>
    </p:spTree>
    <p:extLst>
      <p:ext uri="{BB962C8B-B14F-4D97-AF65-F5344CB8AC3E}">
        <p14:creationId xmlns:p14="http://schemas.microsoft.com/office/powerpoint/2010/main" val="1541525849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72465"/>
            <a:ext cx="10515600" cy="1325563"/>
          </a:xfrm>
        </p:spPr>
        <p:txBody>
          <a:bodyPr/>
          <a:lstStyle/>
          <a:p>
            <a: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Globale Optimierung der Besucherquellen</a:t>
            </a:r>
            <a:b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000" b="1" dirty="0">
                <a:latin typeface="Avenir Book" charset="0"/>
                <a:ea typeface="Avenir Book" charset="0"/>
                <a:cs typeface="Avenir Book" charset="0"/>
              </a:rPr>
              <a:t> Optimierung</a:t>
            </a:r>
            <a:endParaRPr lang="de-DE" sz="2000" dirty="0">
              <a:latin typeface="Avenir Book" charset="0"/>
              <a:ea typeface="Avenir Book" charset="0"/>
              <a:cs typeface="Avenir Book" charset="0"/>
            </a:endParaRPr>
          </a:p>
        </p:txBody>
      </p:sp>
      <p:pic>
        <p:nvPicPr>
          <p:cNvPr id="4" name="Bil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986218"/>
          </a:xfrm>
        </p:spPr>
        <p:txBody>
          <a:bodyPr/>
          <a:lstStyle/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Aus den beiden Vektoren der partiellen Optimierung wird eine Matrix kombiniert</a:t>
            </a:r>
            <a:endParaRPr lang="de-DE" sz="2200" dirty="0">
              <a:latin typeface="Avenir Book" charset="0"/>
              <a:ea typeface="Avenir Book" charset="0"/>
              <a:cs typeface="Avenir Book" charset="0"/>
              <a:sym typeface="Wingdings"/>
            </a:endParaRP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Die möglichen Kombinationen liegen nun in einem Lösungsraum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Das Ziel auf der Mengenebene kann lauten: “Zeige die effizienten Kombinationen der Inputs für einen Zielvektor“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Konkret: „Wie sollen wir SEO und SEA kombinieren, damit eine Anzahl von Konversionen mit jeweils minimalem Aufwand erzielt wird?“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Optimierung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t>7</a:t>
            </a:fld>
            <a:endParaRPr lang="de-DE"/>
          </a:p>
        </p:txBody>
      </p:sp>
      <p:sp>
        <p:nvSpPr>
          <p:cNvPr id="7" name="Gestreifter Pfeil nach rechts 6">
            <a:hlinkClick r:id="rId3"/>
            <a:extLst>
              <a:ext uri="{FF2B5EF4-FFF2-40B4-BE49-F238E27FC236}">
                <a16:creationId xmlns:a16="http://schemas.microsoft.com/office/drawing/2014/main" id="{BC6A4D05-DC36-6847-B636-D550990AB2B8}"/>
              </a:ext>
            </a:extLst>
          </p:cNvPr>
          <p:cNvSpPr/>
          <p:nvPr/>
        </p:nvSpPr>
        <p:spPr>
          <a:xfrm>
            <a:off x="3759566" y="4753547"/>
            <a:ext cx="4672867" cy="1479996"/>
          </a:xfrm>
          <a:prstGeom prst="stripedRight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</a:rPr>
              <a:t>Illustrationsbox </a:t>
            </a:r>
          </a:p>
          <a:p>
            <a:pPr algn="ctr"/>
            <a:r>
              <a:rPr lang="de-DE" sz="2800" dirty="0">
                <a:solidFill>
                  <a:schemeClr val="tx1"/>
                </a:solidFill>
              </a:rPr>
              <a:t>Globale Optimierung</a:t>
            </a:r>
          </a:p>
        </p:txBody>
      </p:sp>
    </p:spTree>
    <p:extLst>
      <p:ext uri="{BB962C8B-B14F-4D97-AF65-F5344CB8AC3E}">
        <p14:creationId xmlns:p14="http://schemas.microsoft.com/office/powerpoint/2010/main" val="3142221100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Anzeigenwerbung (SEA)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pPr/>
              <a:t>8</a:t>
            </a:fld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82462CB-B7F9-C54E-9733-30E05772A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Optimierung</a:t>
            </a:r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75B013A6-EAA9-FE49-A1B3-9C87DB89C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2896"/>
            <a:ext cx="10515600" cy="3376296"/>
          </a:xfrm>
        </p:spPr>
        <p:txBody>
          <a:bodyPr>
            <a:normAutofit fontScale="92500" lnSpcReduction="10000"/>
          </a:bodyPr>
          <a:lstStyle/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Die Kosten der Anzeigenwerbung sind die Erträge der Werbepartner</a:t>
            </a:r>
          </a:p>
          <a:p>
            <a:pPr marL="457200" lvl="1" indent="0">
              <a:buNone/>
            </a:pPr>
            <a:r>
              <a:rPr lang="de-DE" sz="20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 Es gibt einen latenten Zielkonflikt</a:t>
            </a:r>
            <a:br>
              <a:rPr lang="de-DE" sz="2000" dirty="0">
                <a:latin typeface="Avenir Book" charset="0"/>
                <a:ea typeface="Avenir Book" charset="0"/>
                <a:cs typeface="Avenir Book" charset="0"/>
                <a:sym typeface="Wingdings"/>
              </a:rPr>
            </a:br>
            <a:r>
              <a:rPr lang="de-DE" sz="20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 Alle Empfehlungen der Anbieter von Werbeplätzen sind kritisch zu prüfen</a:t>
            </a:r>
            <a:endParaRPr lang="de-DE" sz="2000" dirty="0">
              <a:latin typeface="Avenir Book" charset="0"/>
              <a:ea typeface="Avenir Book" charset="0"/>
              <a:cs typeface="Avenir Book" charset="0"/>
            </a:endParaRP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Anzeigenwerbung ist Pull-Marketing 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Werbeanzeigen auf Suchplattformen werden in der Regel variabel nach CPC abgerechnet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Die Ergebniskontrolle ist transparent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Eine Optimierung nach Roherträgen ist die fortschrittlichste Methode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Die selbstadministrierte Anzeigenwerbung erfordert </a:t>
            </a:r>
            <a:r>
              <a:rPr lang="de-DE" sz="2200" dirty="0" err="1">
                <a:latin typeface="Avenir Book" charset="0"/>
                <a:ea typeface="Avenir Book" charset="0"/>
                <a:cs typeface="Avenir Book" charset="0"/>
                <a:sym typeface="Wingdings"/>
              </a:rPr>
              <a:t>Know</a:t>
            </a:r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 </a:t>
            </a:r>
            <a:r>
              <a:rPr lang="de-DE" sz="2200" dirty="0" err="1">
                <a:latin typeface="Avenir Book" charset="0"/>
                <a:ea typeface="Avenir Book" charset="0"/>
                <a:cs typeface="Avenir Book" charset="0"/>
                <a:sym typeface="Wingdings"/>
              </a:rPr>
              <a:t>How</a:t>
            </a:r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 und kontinuierliche Verbesserungen (Kaizen)</a:t>
            </a:r>
          </a:p>
        </p:txBody>
      </p:sp>
      <p:sp>
        <p:nvSpPr>
          <p:cNvPr id="9" name="Gestreifter Pfeil nach rechts 8">
            <a:extLst>
              <a:ext uri="{FF2B5EF4-FFF2-40B4-BE49-F238E27FC236}">
                <a16:creationId xmlns:a16="http://schemas.microsoft.com/office/drawing/2014/main" id="{E160B045-D392-2C49-84F5-ACF6AFF17CA2}"/>
              </a:ext>
            </a:extLst>
          </p:cNvPr>
          <p:cNvSpPr/>
          <p:nvPr/>
        </p:nvSpPr>
        <p:spPr>
          <a:xfrm>
            <a:off x="2584173" y="4775199"/>
            <a:ext cx="5569227" cy="1382367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/>
              <a:t>Fallbeispiel AdWords</a:t>
            </a:r>
          </a:p>
        </p:txBody>
      </p:sp>
    </p:spTree>
    <p:extLst>
      <p:ext uri="{BB962C8B-B14F-4D97-AF65-F5344CB8AC3E}">
        <p14:creationId xmlns:p14="http://schemas.microsoft.com/office/powerpoint/2010/main" val="2609521372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5675"/>
          </a:xfrm>
        </p:spPr>
        <p:txBody>
          <a:bodyPr/>
          <a:lstStyle/>
          <a:p>
            <a:r>
              <a:rPr lang="de-DE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Optimierung der Anzeigenwerbung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pPr/>
              <a:t>9</a:t>
            </a:fld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82462CB-B7F9-C54E-9733-30E05772A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Optimierung</a:t>
            </a:r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4E095465-BF58-B143-A448-C9BE6C40B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2896"/>
            <a:ext cx="10515600" cy="3764214"/>
          </a:xfrm>
        </p:spPr>
        <p:txBody>
          <a:bodyPr>
            <a:normAutofit fontScale="92500" lnSpcReduction="10000"/>
          </a:bodyPr>
          <a:lstStyle/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Die schrittweise Verbesserung erfordert beständigen Abgleich</a:t>
            </a:r>
          </a:p>
          <a:p>
            <a:pPr lvl="1">
              <a:buFont typeface="Wingdings" pitchFamily="2" charset="2"/>
              <a:buChar char="à"/>
            </a:pPr>
            <a:r>
              <a:rPr lang="de-DE" sz="20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Controlling der Kenngrößen</a:t>
            </a:r>
          </a:p>
          <a:p>
            <a:pPr lvl="2">
              <a:spcBef>
                <a:spcPct val="50000"/>
              </a:spcBef>
              <a:buFont typeface="Wingdings" pitchFamily="2" charset="2"/>
              <a:buChar char="Ø"/>
            </a:pPr>
            <a:r>
              <a:rPr lang="de-DE" altLang="de-DE" sz="1700" dirty="0">
                <a:latin typeface="Avenir" panose="02000503020000020003" pitchFamily="2" charset="0"/>
              </a:rPr>
              <a:t>Schlechte CTR (Klickrate)</a:t>
            </a:r>
          </a:p>
          <a:p>
            <a:pPr lvl="2">
              <a:spcBef>
                <a:spcPct val="50000"/>
              </a:spcBef>
              <a:buFont typeface="Wingdings" pitchFamily="2" charset="2"/>
              <a:buChar char="Ø"/>
            </a:pPr>
            <a:r>
              <a:rPr lang="de-DE" altLang="de-DE" sz="1700" dirty="0">
                <a:latin typeface="Avenir" panose="02000503020000020003" pitchFamily="2" charset="0"/>
              </a:rPr>
              <a:t>Hohe CPC (Klickpreise)</a:t>
            </a:r>
          </a:p>
          <a:p>
            <a:pPr lvl="2">
              <a:spcBef>
                <a:spcPct val="50000"/>
              </a:spcBef>
              <a:buFont typeface="Wingdings" pitchFamily="2" charset="2"/>
              <a:buChar char="Ø"/>
            </a:pPr>
            <a:r>
              <a:rPr lang="de-DE" altLang="de-DE" sz="1700" dirty="0">
                <a:latin typeface="Avenir" panose="02000503020000020003" pitchFamily="2" charset="0"/>
              </a:rPr>
              <a:t>Konversionen zu teuer</a:t>
            </a:r>
          </a:p>
          <a:p>
            <a:pPr marL="457200" lvl="1" indent="0">
              <a:buNone/>
            </a:pPr>
            <a:br>
              <a:rPr lang="de-DE" sz="2000" dirty="0">
                <a:latin typeface="Avenir Book" charset="0"/>
                <a:ea typeface="Avenir Book" charset="0"/>
                <a:cs typeface="Avenir Book" charset="0"/>
                <a:sym typeface="Wingdings"/>
              </a:rPr>
            </a:br>
            <a:r>
              <a:rPr lang="de-DE" sz="20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 Aktionen zur Verbesserung relativ zum Durchschnitt</a:t>
            </a:r>
          </a:p>
          <a:p>
            <a:pPr marL="457200" lvl="1" indent="0">
              <a:buNone/>
            </a:pPr>
            <a:r>
              <a:rPr lang="de-DE" sz="20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 Aktionen zur Verbesserung im Vergleichszeitraum</a:t>
            </a:r>
            <a:endParaRPr lang="de-DE" sz="2000" dirty="0">
              <a:latin typeface="Avenir Book" charset="0"/>
              <a:ea typeface="Avenir Book" charset="0"/>
              <a:cs typeface="Avenir Book" charset="0"/>
            </a:endParaRPr>
          </a:p>
          <a:p>
            <a:r>
              <a:rPr lang="de-DE" sz="2200" dirty="0" err="1">
                <a:latin typeface="Avenir Book" charset="0"/>
                <a:ea typeface="Avenir Book" charset="0"/>
                <a:cs typeface="Avenir Book" charset="0"/>
                <a:sym typeface="Wingdings"/>
              </a:rPr>
              <a:t>Disaggregation</a:t>
            </a:r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 in der Kontenstruktur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Einstellung der Parameter (Anzeigentexte, Keywords, CPC, Ausrichtung, etc.)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Anzeigenwerbung liefert den Benchmark für andere Werbeformen und Vertriebsplattformen</a:t>
            </a:r>
          </a:p>
          <a:p>
            <a:endParaRPr lang="de-DE" sz="2200" dirty="0">
              <a:latin typeface="Avenir Book" charset="0"/>
              <a:ea typeface="Avenir Book" charset="0"/>
              <a:cs typeface="Avenir Book" charset="0"/>
              <a:sym typeface="Wingdings"/>
            </a:endParaRPr>
          </a:p>
        </p:txBody>
      </p:sp>
      <p:sp>
        <p:nvSpPr>
          <p:cNvPr id="9" name="Gestreifter Pfeil nach rechts 8">
            <a:hlinkClick r:id="rId4"/>
            <a:extLst>
              <a:ext uri="{FF2B5EF4-FFF2-40B4-BE49-F238E27FC236}">
                <a16:creationId xmlns:a16="http://schemas.microsoft.com/office/drawing/2014/main" id="{09A021E1-7B85-5646-B917-BF8AE20AA0D9}"/>
              </a:ext>
            </a:extLst>
          </p:cNvPr>
          <p:cNvSpPr/>
          <p:nvPr/>
        </p:nvSpPr>
        <p:spPr>
          <a:xfrm>
            <a:off x="2584173" y="5132579"/>
            <a:ext cx="5569227" cy="1382367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err="1"/>
              <a:t>Ebook</a:t>
            </a:r>
            <a:r>
              <a:rPr lang="de-DE" sz="2800" dirty="0"/>
              <a:t> AdWords Optimierung</a:t>
            </a:r>
          </a:p>
        </p:txBody>
      </p:sp>
    </p:spTree>
    <p:extLst>
      <p:ext uri="{BB962C8B-B14F-4D97-AF65-F5344CB8AC3E}">
        <p14:creationId xmlns:p14="http://schemas.microsoft.com/office/powerpoint/2010/main" val="326310265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1044</Words>
  <Application>Microsoft Macintosh PowerPoint</Application>
  <PresentationFormat>Breitbild</PresentationFormat>
  <Paragraphs>266</Paragraphs>
  <Slides>23</Slides>
  <Notes>14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33" baseType="lpstr">
      <vt:lpstr>Arial</vt:lpstr>
      <vt:lpstr>Avenir</vt:lpstr>
      <vt:lpstr>Avenir Book</vt:lpstr>
      <vt:lpstr>Calibri</vt:lpstr>
      <vt:lpstr>Calibri Light</vt:lpstr>
      <vt:lpstr>Open Sans</vt:lpstr>
      <vt:lpstr>Open Sans Light</vt:lpstr>
      <vt:lpstr>Times New Roman</vt:lpstr>
      <vt:lpstr>Wingdings</vt:lpstr>
      <vt:lpstr>Office-Design</vt:lpstr>
      <vt:lpstr>PowerPoint-Präsentation</vt:lpstr>
      <vt:lpstr>Übersicht</vt:lpstr>
      <vt:lpstr>Optimierungsziele  Optimierung</vt:lpstr>
      <vt:lpstr>Effizienz der Partiellen Optimierung  Optimierung</vt:lpstr>
      <vt:lpstr>Effizienz von SEA und SEO</vt:lpstr>
      <vt:lpstr>Substitution zwischen SEA und SEO</vt:lpstr>
      <vt:lpstr>Globale Optimierung der Besucherquellen  Optimierung</vt:lpstr>
      <vt:lpstr>Anzeigenwerbung (SEA)</vt:lpstr>
      <vt:lpstr>Optimierung der Anzeigenwerbung</vt:lpstr>
      <vt:lpstr>Optimierungsschritte der Anzeigenwerbung</vt:lpstr>
      <vt:lpstr>PowerPoint-Präsentation</vt:lpstr>
      <vt:lpstr>Anzeigen-optimierung</vt:lpstr>
      <vt:lpstr>Optimierung für die Suchmaschinen</vt:lpstr>
      <vt:lpstr>SEO Leitlinien</vt:lpstr>
      <vt:lpstr>Relevanzprinzip zur Onsite-Optimierung</vt:lpstr>
      <vt:lpstr>Offsite-Optimierung</vt:lpstr>
      <vt:lpstr>Relevanzprinzip zur Onsite-Optimierung</vt:lpstr>
      <vt:lpstr>Kochbuch zur Optimierung</vt:lpstr>
      <vt:lpstr>PowerPoint-Präsentation</vt:lpstr>
      <vt:lpstr>Synergien  Community, Social Marketing</vt:lpstr>
      <vt:lpstr>Customer Relationship Management  Potenziale im Web-Business</vt:lpstr>
      <vt:lpstr>Kundendatenbank  Customer Relationship Management</vt:lpstr>
      <vt:lpstr>E-Mail-Marketing  Customer Relationship Management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Sara</dc:creator>
  <cp:lastModifiedBy>Microsoft Office User</cp:lastModifiedBy>
  <cp:revision>74</cp:revision>
  <dcterms:created xsi:type="dcterms:W3CDTF">2016-09-02T09:40:17Z</dcterms:created>
  <dcterms:modified xsi:type="dcterms:W3CDTF">2023-06-26T08:39:00Z</dcterms:modified>
</cp:coreProperties>
</file>